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64"/>
  </p:notesMasterIdLst>
  <p:sldIdLst>
    <p:sldId id="942" r:id="rId3"/>
    <p:sldId id="958" r:id="rId4"/>
    <p:sldId id="330" r:id="rId5"/>
    <p:sldId id="1323" r:id="rId6"/>
    <p:sldId id="959" r:id="rId7"/>
    <p:sldId id="960" r:id="rId8"/>
    <p:sldId id="961" r:id="rId9"/>
    <p:sldId id="962" r:id="rId10"/>
    <p:sldId id="963" r:id="rId11"/>
    <p:sldId id="964" r:id="rId12"/>
    <p:sldId id="1324" r:id="rId13"/>
    <p:sldId id="966" r:id="rId14"/>
    <p:sldId id="967" r:id="rId15"/>
    <p:sldId id="968" r:id="rId16"/>
    <p:sldId id="969" r:id="rId17"/>
    <p:sldId id="970" r:id="rId18"/>
    <p:sldId id="971" r:id="rId19"/>
    <p:sldId id="972" r:id="rId20"/>
    <p:sldId id="973" r:id="rId21"/>
    <p:sldId id="974" r:id="rId22"/>
    <p:sldId id="975" r:id="rId23"/>
    <p:sldId id="976" r:id="rId24"/>
    <p:sldId id="1325" r:id="rId25"/>
    <p:sldId id="1326" r:id="rId26"/>
    <p:sldId id="465" r:id="rId27"/>
    <p:sldId id="1327" r:id="rId28"/>
    <p:sldId id="1361" r:id="rId29"/>
    <p:sldId id="1362" r:id="rId30"/>
    <p:sldId id="1363" r:id="rId31"/>
    <p:sldId id="1364" r:id="rId32"/>
    <p:sldId id="1365" r:id="rId33"/>
    <p:sldId id="1366" r:id="rId34"/>
    <p:sldId id="1334" r:id="rId35"/>
    <p:sldId id="470" r:id="rId36"/>
    <p:sldId id="483" r:id="rId37"/>
    <p:sldId id="471" r:id="rId38"/>
    <p:sldId id="485" r:id="rId39"/>
    <p:sldId id="1272" r:id="rId40"/>
    <p:sldId id="1287" r:id="rId41"/>
    <p:sldId id="1299" r:id="rId42"/>
    <p:sldId id="1288" r:id="rId43"/>
    <p:sldId id="1289" r:id="rId44"/>
    <p:sldId id="1290" r:id="rId45"/>
    <p:sldId id="1291" r:id="rId46"/>
    <p:sldId id="1292" r:id="rId47"/>
    <p:sldId id="1293" r:id="rId48"/>
    <p:sldId id="1294" r:id="rId49"/>
    <p:sldId id="1295" r:id="rId50"/>
    <p:sldId id="1296" r:id="rId51"/>
    <p:sldId id="1297" r:id="rId52"/>
    <p:sldId id="1298" r:id="rId53"/>
    <p:sldId id="1300" r:id="rId54"/>
    <p:sldId id="757" r:id="rId55"/>
    <p:sldId id="755" r:id="rId56"/>
    <p:sldId id="756" r:id="rId57"/>
    <p:sldId id="837" r:id="rId58"/>
    <p:sldId id="360" r:id="rId59"/>
    <p:sldId id="361" r:id="rId60"/>
    <p:sldId id="759" r:id="rId61"/>
    <p:sldId id="760" r:id="rId62"/>
    <p:sldId id="761" r:id="rId63"/>
  </p:sldIdLst>
  <p:sldSz cx="9144000" cy="5143500" type="screen16x9"/>
  <p:notesSz cx="6858000" cy="9144000"/>
  <p:defaultText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1620">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BEE"/>
    <a:srgbClr val="B8B8B8"/>
    <a:srgbClr val="E7E7E7"/>
    <a:srgbClr val="BABABA"/>
    <a:srgbClr val="B6B6B6"/>
    <a:srgbClr val="DCDCDC"/>
    <a:srgbClr val="D9D9D9"/>
    <a:srgbClr val="FFFFFF"/>
    <a:srgbClr val="D1D1D1"/>
    <a:srgbClr val="DEDE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0" autoAdjust="0"/>
    <p:restoredTop sz="83333" autoAdjust="0"/>
  </p:normalViewPr>
  <p:slideViewPr>
    <p:cSldViewPr snapToGrid="0">
      <p:cViewPr varScale="1">
        <p:scale>
          <a:sx n="94" d="100"/>
          <a:sy n="94" d="100"/>
        </p:scale>
        <p:origin x="1186" y="82"/>
      </p:cViewPr>
      <p:guideLst>
        <p:guide orient="horz" pos="2160"/>
        <p:guide pos="3840"/>
        <p:guide orient="horz" pos="1620"/>
        <p:guide pos="2880"/>
      </p:guideLst>
    </p:cSldViewPr>
  </p:slideViewPr>
  <p:notesTextViewPr>
    <p:cViewPr>
      <p:scale>
        <a:sx n="3" d="2"/>
        <a:sy n="3" d="2"/>
      </p:scale>
      <p:origin x="0" y="0"/>
    </p:cViewPr>
  </p:notesTextViewPr>
  <p:sorterViewPr>
    <p:cViewPr>
      <p:scale>
        <a:sx n="66" d="100"/>
        <a:sy n="66" d="100"/>
      </p:scale>
      <p:origin x="0" y="65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A5636C-F193-E248-B28A-2AEB9DC8C486}" type="datetimeFigureOut">
              <a:rPr lang="en-US" smtClean="0"/>
              <a:pPr/>
              <a:t>5/8/2019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ADF705-B807-654F-A674-38AE7828980A}" type="slidenum">
              <a:rPr lang="en-US" smtClean="0"/>
              <a:pPr/>
              <a:t>‹#›</a:t>
            </a:fld>
            <a:endParaRPr lang="en-US"/>
          </a:p>
        </p:txBody>
      </p:sp>
    </p:spTree>
    <p:extLst>
      <p:ext uri="{BB962C8B-B14F-4D97-AF65-F5344CB8AC3E}">
        <p14:creationId xmlns:p14="http://schemas.microsoft.com/office/powerpoint/2010/main" val="419790023"/>
      </p:ext>
    </p:extLst>
  </p:cSld>
  <p:clrMap bg1="lt1" tx1="dk1" bg2="lt2" tx2="dk2" accent1="accent1" accent2="accent2" accent3="accent3" accent4="accent4" accent5="accent5" accent6="accent6" hlink="hlink" folHlink="folHlink"/>
  <p:notesStyle>
    <a:lvl1pPr marL="0" algn="l" defTabSz="342884" rtl="0" eaLnBrk="1" latinLnBrk="0" hangingPunct="1">
      <a:defRPr sz="900" kern="1200">
        <a:solidFill>
          <a:schemeClr val="tx1"/>
        </a:solidFill>
        <a:latin typeface="+mn-lt"/>
        <a:ea typeface="+mn-ea"/>
        <a:cs typeface="+mn-cs"/>
      </a:defRPr>
    </a:lvl1pPr>
    <a:lvl2pPr marL="342884" algn="l" defTabSz="342884" rtl="0" eaLnBrk="1" latinLnBrk="0" hangingPunct="1">
      <a:defRPr sz="900" kern="1200">
        <a:solidFill>
          <a:schemeClr val="tx1"/>
        </a:solidFill>
        <a:latin typeface="+mn-lt"/>
        <a:ea typeface="+mn-ea"/>
        <a:cs typeface="+mn-cs"/>
      </a:defRPr>
    </a:lvl2pPr>
    <a:lvl3pPr marL="685766" algn="l" defTabSz="342884" rtl="0" eaLnBrk="1" latinLnBrk="0" hangingPunct="1">
      <a:defRPr sz="900" kern="1200">
        <a:solidFill>
          <a:schemeClr val="tx1"/>
        </a:solidFill>
        <a:latin typeface="+mn-lt"/>
        <a:ea typeface="+mn-ea"/>
        <a:cs typeface="+mn-cs"/>
      </a:defRPr>
    </a:lvl3pPr>
    <a:lvl4pPr marL="1028649" algn="l" defTabSz="342884" rtl="0" eaLnBrk="1" latinLnBrk="0" hangingPunct="1">
      <a:defRPr sz="900" kern="1200">
        <a:solidFill>
          <a:schemeClr val="tx1"/>
        </a:solidFill>
        <a:latin typeface="+mn-lt"/>
        <a:ea typeface="+mn-ea"/>
        <a:cs typeface="+mn-cs"/>
      </a:defRPr>
    </a:lvl4pPr>
    <a:lvl5pPr marL="1371532" algn="l" defTabSz="342884" rtl="0" eaLnBrk="1" latinLnBrk="0" hangingPunct="1">
      <a:defRPr sz="900" kern="1200">
        <a:solidFill>
          <a:schemeClr val="tx1"/>
        </a:solidFill>
        <a:latin typeface="+mn-lt"/>
        <a:ea typeface="+mn-ea"/>
        <a:cs typeface="+mn-cs"/>
      </a:defRPr>
    </a:lvl5pPr>
    <a:lvl6pPr marL="1714415" algn="l" defTabSz="342884" rtl="0" eaLnBrk="1" latinLnBrk="0" hangingPunct="1">
      <a:defRPr sz="900" kern="1200">
        <a:solidFill>
          <a:schemeClr val="tx1"/>
        </a:solidFill>
        <a:latin typeface="+mn-lt"/>
        <a:ea typeface="+mn-ea"/>
        <a:cs typeface="+mn-cs"/>
      </a:defRPr>
    </a:lvl6pPr>
    <a:lvl7pPr marL="2057297" algn="l" defTabSz="342884" rtl="0" eaLnBrk="1" latinLnBrk="0" hangingPunct="1">
      <a:defRPr sz="900" kern="1200">
        <a:solidFill>
          <a:schemeClr val="tx1"/>
        </a:solidFill>
        <a:latin typeface="+mn-lt"/>
        <a:ea typeface="+mn-ea"/>
        <a:cs typeface="+mn-cs"/>
      </a:defRPr>
    </a:lvl7pPr>
    <a:lvl8pPr marL="2400180" algn="l" defTabSz="342884" rtl="0" eaLnBrk="1" latinLnBrk="0" hangingPunct="1">
      <a:defRPr sz="900" kern="1200">
        <a:solidFill>
          <a:schemeClr val="tx1"/>
        </a:solidFill>
        <a:latin typeface="+mn-lt"/>
        <a:ea typeface="+mn-ea"/>
        <a:cs typeface="+mn-cs"/>
      </a:defRPr>
    </a:lvl8pPr>
    <a:lvl9pPr marL="2743064" algn="l" defTabSz="342884"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AE2892AE-6799-F748-BFEF-79BFFB6C2C87}" type="slidenum">
              <a:rPr lang="en-US" sz="1200"/>
              <a:pPr/>
              <a:t>2</a:t>
            </a:fld>
            <a:endParaRPr lang="en-US" sz="1200" dirty="0"/>
          </a:p>
        </p:txBody>
      </p:sp>
      <p:sp>
        <p:nvSpPr>
          <p:cNvPr id="208899" name="Rectangle 2"/>
          <p:cNvSpPr>
            <a:spLocks noGrp="1" noRot="1" noChangeAspect="1" noChangeArrowheads="1" noTextEdit="1"/>
          </p:cNvSpPr>
          <p:nvPr>
            <p:ph type="sldImg"/>
          </p:nvPr>
        </p:nvSpPr>
        <p:spPr>
          <a:xfrm>
            <a:off x="381000" y="685800"/>
            <a:ext cx="6096000" cy="3429000"/>
          </a:xfrm>
          <a:ln/>
        </p:spPr>
      </p:sp>
      <p:sp>
        <p:nvSpPr>
          <p:cNvPr id="20890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b="0" i="1" dirty="0">
              <a:latin typeface="Calibri" charset="0"/>
              <a:ea typeface="ＭＳ Ｐゴシック" charset="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85D7C68D-FC49-E54E-9FD9-70BCD9537B1D}" type="slidenum">
              <a:rPr lang="en-US" sz="1200"/>
              <a:pPr/>
              <a:t>11</a:t>
            </a:fld>
            <a:endParaRPr lang="en-US" sz="1200"/>
          </a:p>
        </p:txBody>
      </p:sp>
      <p:sp>
        <p:nvSpPr>
          <p:cNvPr id="211971" name="Rectangle 2"/>
          <p:cNvSpPr>
            <a:spLocks noGrp="1" noRot="1" noChangeAspect="1" noChangeArrowheads="1" noTextEdit="1"/>
          </p:cNvSpPr>
          <p:nvPr>
            <p:ph type="sldImg"/>
          </p:nvPr>
        </p:nvSpPr>
        <p:spPr>
          <a:xfrm>
            <a:off x="381000" y="685800"/>
            <a:ext cx="6096000" cy="3429000"/>
          </a:xfrm>
          <a:ln/>
        </p:spPr>
      </p:sp>
      <p:sp>
        <p:nvSpPr>
          <p:cNvPr id="21197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b="0" i="1" dirty="0">
              <a:latin typeface="Calibri" charset="0"/>
              <a:ea typeface="ＭＳ Ｐゴシック" charset="0"/>
              <a:cs typeface="+mn-cs"/>
            </a:endParaRPr>
          </a:p>
        </p:txBody>
      </p:sp>
    </p:spTree>
    <p:extLst>
      <p:ext uri="{BB962C8B-B14F-4D97-AF65-F5344CB8AC3E}">
        <p14:creationId xmlns:p14="http://schemas.microsoft.com/office/powerpoint/2010/main" val="668912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AE2892AE-6799-F748-BFEF-79BFFB6C2C87}" type="slidenum">
              <a:rPr lang="en-US" sz="1200"/>
              <a:pPr/>
              <a:t>12</a:t>
            </a:fld>
            <a:endParaRPr lang="en-US" sz="1200"/>
          </a:p>
        </p:txBody>
      </p:sp>
      <p:sp>
        <p:nvSpPr>
          <p:cNvPr id="208899" name="Rectangle 2"/>
          <p:cNvSpPr>
            <a:spLocks noGrp="1" noRot="1" noChangeAspect="1" noChangeArrowheads="1" noTextEdit="1"/>
          </p:cNvSpPr>
          <p:nvPr>
            <p:ph type="sldImg"/>
          </p:nvPr>
        </p:nvSpPr>
        <p:spPr>
          <a:xfrm>
            <a:off x="381000" y="685800"/>
            <a:ext cx="6096000" cy="3429000"/>
          </a:xfrm>
          <a:ln/>
        </p:spPr>
      </p:sp>
      <p:sp>
        <p:nvSpPr>
          <p:cNvPr id="20890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b="0" i="1" dirty="0">
              <a:latin typeface="Calibri" charset="0"/>
              <a:ea typeface="ＭＳ Ｐゴシック" charset="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A1EEDE10-535C-FA45-BA62-1222AC1BBE7D}" type="slidenum">
              <a:rPr lang="en-US" sz="1200"/>
              <a:pPr/>
              <a:t>13</a:t>
            </a:fld>
            <a:endParaRPr lang="en-US" sz="1200"/>
          </a:p>
        </p:txBody>
      </p:sp>
      <p:sp>
        <p:nvSpPr>
          <p:cNvPr id="198659" name="Rectangle 2"/>
          <p:cNvSpPr>
            <a:spLocks noGrp="1" noRot="1" noChangeAspect="1" noChangeArrowheads="1" noTextEdit="1"/>
          </p:cNvSpPr>
          <p:nvPr>
            <p:ph type="sldImg"/>
          </p:nvPr>
        </p:nvSpPr>
        <p:spPr>
          <a:xfrm>
            <a:off x="381000" y="685800"/>
            <a:ext cx="6096000" cy="3429000"/>
          </a:xfrm>
          <a:ln/>
        </p:spPr>
      </p:sp>
      <p:sp>
        <p:nvSpPr>
          <p:cNvPr id="19866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nSpc>
                <a:spcPct val="90000"/>
              </a:lnSpc>
            </a:pPr>
            <a:endParaRPr lang="en-US" b="0" i="1" dirty="0">
              <a:latin typeface="Calibri" charset="0"/>
              <a:ea typeface="MS PGothic"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A1EEDE10-535C-FA45-BA62-1222AC1BBE7D}" type="slidenum">
              <a:rPr lang="en-US" sz="1200"/>
              <a:pPr/>
              <a:t>14</a:t>
            </a:fld>
            <a:endParaRPr lang="en-US" sz="1200"/>
          </a:p>
        </p:txBody>
      </p:sp>
      <p:sp>
        <p:nvSpPr>
          <p:cNvPr id="198659" name="Rectangle 2"/>
          <p:cNvSpPr>
            <a:spLocks noGrp="1" noRot="1" noChangeAspect="1" noChangeArrowheads="1" noTextEdit="1"/>
          </p:cNvSpPr>
          <p:nvPr>
            <p:ph type="sldImg"/>
          </p:nvPr>
        </p:nvSpPr>
        <p:spPr>
          <a:xfrm>
            <a:off x="381000" y="685800"/>
            <a:ext cx="6096000" cy="3429000"/>
          </a:xfrm>
          <a:ln/>
        </p:spPr>
      </p:sp>
      <p:sp>
        <p:nvSpPr>
          <p:cNvPr id="19866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nSpc>
                <a:spcPct val="90000"/>
              </a:lnSpc>
            </a:pPr>
            <a:endParaRPr lang="en-US" b="0" i="1" dirty="0">
              <a:latin typeface="Calibri" charset="0"/>
              <a:ea typeface="MS PGothic"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A1EEDE10-535C-FA45-BA62-1222AC1BBE7D}" type="slidenum">
              <a:rPr lang="en-US" sz="1200"/>
              <a:pPr/>
              <a:t>15</a:t>
            </a:fld>
            <a:endParaRPr lang="en-US" sz="1200"/>
          </a:p>
        </p:txBody>
      </p:sp>
      <p:sp>
        <p:nvSpPr>
          <p:cNvPr id="198659" name="Rectangle 2"/>
          <p:cNvSpPr>
            <a:spLocks noGrp="1" noRot="1" noChangeAspect="1" noChangeArrowheads="1" noTextEdit="1"/>
          </p:cNvSpPr>
          <p:nvPr>
            <p:ph type="sldImg"/>
          </p:nvPr>
        </p:nvSpPr>
        <p:spPr>
          <a:xfrm>
            <a:off x="381000" y="685800"/>
            <a:ext cx="6096000" cy="3429000"/>
          </a:xfrm>
          <a:ln/>
        </p:spPr>
      </p:sp>
      <p:sp>
        <p:nvSpPr>
          <p:cNvPr id="19866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nSpc>
                <a:spcPct val="90000"/>
              </a:lnSpc>
            </a:pPr>
            <a:endParaRPr lang="en-US" b="0" i="1" dirty="0">
              <a:latin typeface="Calibri" charset="0"/>
              <a:ea typeface="MS PGothic" charset="0"/>
            </a:endParaRPr>
          </a:p>
        </p:txBody>
      </p:sp>
    </p:spTree>
    <p:extLst>
      <p:ext uri="{BB962C8B-B14F-4D97-AF65-F5344CB8AC3E}">
        <p14:creationId xmlns:p14="http://schemas.microsoft.com/office/powerpoint/2010/main" val="2098982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983CD642-FEBA-6045-91CE-75204704206F}" type="slidenum">
              <a:rPr lang="en-US" sz="1200"/>
              <a:pPr/>
              <a:t>16</a:t>
            </a:fld>
            <a:endParaRPr lang="en-US" sz="1200"/>
          </a:p>
        </p:txBody>
      </p:sp>
      <p:sp>
        <p:nvSpPr>
          <p:cNvPr id="200707" name="Rectangle 2"/>
          <p:cNvSpPr>
            <a:spLocks noGrp="1" noRot="1" noChangeAspect="1" noChangeArrowheads="1" noTextEdit="1"/>
          </p:cNvSpPr>
          <p:nvPr>
            <p:ph type="sldImg"/>
          </p:nvPr>
        </p:nvSpPr>
        <p:spPr>
          <a:xfrm>
            <a:off x="381000" y="685800"/>
            <a:ext cx="6096000" cy="3429000"/>
          </a:xfrm>
          <a:ln/>
        </p:spPr>
      </p:sp>
      <p:sp>
        <p:nvSpPr>
          <p:cNvPr id="20070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i="1" dirty="0">
                <a:latin typeface="Calibri" charset="0"/>
                <a:ea typeface="MS PGothic" charset="0"/>
              </a:rPr>
              <a:t>Because</a:t>
            </a:r>
            <a:r>
              <a:rPr lang="en-US" i="1" baseline="0" dirty="0">
                <a:latin typeface="Calibri" charset="0"/>
                <a:ea typeface="MS PGothic" charset="0"/>
              </a:rPr>
              <a:t> it doesn’t move very far, an ESL panel is typically very large to achieve the surface area necessary for playback. With ML </a:t>
            </a:r>
            <a:r>
              <a:rPr lang="en-US" i="1" baseline="0" dirty="0" err="1">
                <a:latin typeface="Calibri" charset="0"/>
                <a:ea typeface="MS PGothic" charset="0"/>
              </a:rPr>
              <a:t>Xstat</a:t>
            </a:r>
            <a:r>
              <a:rPr lang="en-US" i="1" baseline="0" dirty="0">
                <a:latin typeface="Calibri" charset="0"/>
                <a:ea typeface="MS PGothic" charset="0"/>
              </a:rPr>
              <a:t> advances we are able to fit more playable area in a smaller space and achieve dynamics not previously known to the thin film world. Despite using hundreds of square inches of material, vastly more than a cone, the weight of the ESL panel is still considerably less.</a:t>
            </a:r>
          </a:p>
          <a:p>
            <a:endParaRPr lang="en-US" i="1" baseline="0" dirty="0">
              <a:latin typeface="Calibri" charset="0"/>
              <a:ea typeface="MS PGothic" charset="0"/>
            </a:endParaRPr>
          </a:p>
          <a:p>
            <a:r>
              <a:rPr lang="en-US" i="1" baseline="0" dirty="0">
                <a:latin typeface="Calibri" charset="0"/>
                <a:ea typeface="MS PGothic" charset="0"/>
              </a:rPr>
              <a:t>So what else is there?</a:t>
            </a:r>
            <a:endParaRPr lang="en-US" i="1" dirty="0">
              <a:latin typeface="Calibri" charset="0"/>
              <a:ea typeface="MS PGothic"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A1EEDE10-535C-FA45-BA62-1222AC1BBE7D}" type="slidenum">
              <a:rPr lang="en-US" sz="1200"/>
              <a:pPr/>
              <a:t>17</a:t>
            </a:fld>
            <a:endParaRPr lang="en-US" sz="1200"/>
          </a:p>
        </p:txBody>
      </p:sp>
      <p:sp>
        <p:nvSpPr>
          <p:cNvPr id="198659" name="Rectangle 2"/>
          <p:cNvSpPr>
            <a:spLocks noGrp="1" noRot="1" noChangeAspect="1" noChangeArrowheads="1" noTextEdit="1"/>
          </p:cNvSpPr>
          <p:nvPr>
            <p:ph type="sldImg"/>
          </p:nvPr>
        </p:nvSpPr>
        <p:spPr>
          <a:xfrm>
            <a:off x="381000" y="685800"/>
            <a:ext cx="6096000" cy="3429000"/>
          </a:xfrm>
          <a:ln/>
        </p:spPr>
      </p:sp>
      <p:sp>
        <p:nvSpPr>
          <p:cNvPr id="19866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nSpc>
                <a:spcPct val="90000"/>
              </a:lnSpc>
            </a:pPr>
            <a:endParaRPr lang="en-US" b="0" i="1" dirty="0">
              <a:latin typeface="Calibri" charset="0"/>
              <a:ea typeface="MS PGothic" charset="0"/>
            </a:endParaRPr>
          </a:p>
        </p:txBody>
      </p:sp>
    </p:spTree>
    <p:extLst>
      <p:ext uri="{BB962C8B-B14F-4D97-AF65-F5344CB8AC3E}">
        <p14:creationId xmlns:p14="http://schemas.microsoft.com/office/powerpoint/2010/main" val="763109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A1EEDE10-535C-FA45-BA62-1222AC1BBE7D}" type="slidenum">
              <a:rPr lang="en-US" sz="1200"/>
              <a:pPr/>
              <a:t>18</a:t>
            </a:fld>
            <a:endParaRPr lang="en-US" sz="1200"/>
          </a:p>
        </p:txBody>
      </p:sp>
      <p:sp>
        <p:nvSpPr>
          <p:cNvPr id="198659" name="Rectangle 2"/>
          <p:cNvSpPr>
            <a:spLocks noGrp="1" noRot="1" noChangeAspect="1" noChangeArrowheads="1" noTextEdit="1"/>
          </p:cNvSpPr>
          <p:nvPr>
            <p:ph type="sldImg"/>
          </p:nvPr>
        </p:nvSpPr>
        <p:spPr>
          <a:xfrm>
            <a:off x="381000" y="685800"/>
            <a:ext cx="6096000" cy="3429000"/>
          </a:xfrm>
          <a:ln/>
        </p:spPr>
      </p:sp>
      <p:sp>
        <p:nvSpPr>
          <p:cNvPr id="19866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nSpc>
                <a:spcPct val="90000"/>
              </a:lnSpc>
            </a:pPr>
            <a:r>
              <a:rPr lang="en-US" b="0" i="1" dirty="0">
                <a:latin typeface="Calibri" charset="0"/>
                <a:ea typeface="MS PGothic" charset="0"/>
              </a:rPr>
              <a:t>Aluminum has a very high breakup frequency and gives us</a:t>
            </a:r>
            <a:r>
              <a:rPr lang="en-US" b="0" i="1" baseline="0" dirty="0">
                <a:latin typeface="Calibri" charset="0"/>
                <a:ea typeface="MS PGothic" charset="0"/>
              </a:rPr>
              <a:t> very consistent and high quality results across our product line. In more exotic products like the Neolith we also will utilize materials like Carbon Fiber for specific woofer applications.</a:t>
            </a:r>
          </a:p>
          <a:p>
            <a:pPr>
              <a:lnSpc>
                <a:spcPct val="90000"/>
              </a:lnSpc>
            </a:pPr>
            <a:endParaRPr lang="en-US" b="0" i="1" baseline="0" dirty="0">
              <a:latin typeface="Calibri" charset="0"/>
              <a:ea typeface="MS PGothic" charset="0"/>
            </a:endParaRPr>
          </a:p>
          <a:p>
            <a:pPr>
              <a:lnSpc>
                <a:spcPct val="90000"/>
              </a:lnSpc>
            </a:pPr>
            <a:r>
              <a:rPr lang="en-US" b="0" i="1" baseline="0" dirty="0">
                <a:latin typeface="Calibri" charset="0"/>
                <a:ea typeface="MS PGothic" charset="0"/>
              </a:rPr>
              <a:t>Now…let’s take it to the extreme!</a:t>
            </a:r>
            <a:endParaRPr lang="en-US" b="0" i="1" dirty="0">
              <a:latin typeface="Calibri" charset="0"/>
              <a:ea typeface="MS P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3968F721-B767-3441-A54B-A8BBE73A1F49}" type="slidenum">
              <a:rPr lang="en-US" sz="1200"/>
              <a:pPr/>
              <a:t>19</a:t>
            </a:fld>
            <a:endParaRPr lang="en-US" sz="1200" dirty="0"/>
          </a:p>
        </p:txBody>
      </p:sp>
      <p:sp>
        <p:nvSpPr>
          <p:cNvPr id="209923" name="Rectangle 2"/>
          <p:cNvSpPr>
            <a:spLocks noGrp="1" noRot="1" noChangeAspect="1" noChangeArrowheads="1" noTextEdit="1"/>
          </p:cNvSpPr>
          <p:nvPr>
            <p:ph type="sldImg"/>
          </p:nvPr>
        </p:nvSpPr>
        <p:spPr>
          <a:xfrm>
            <a:off x="381000" y="685800"/>
            <a:ext cx="6096000" cy="3429000"/>
          </a:xfrm>
          <a:ln/>
        </p:spPr>
      </p:sp>
      <p:sp>
        <p:nvSpPr>
          <p:cNvPr id="20992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b="0" i="1" dirty="0">
                <a:latin typeface="Calibri" charset="0"/>
                <a:ea typeface="ＭＳ Ｐゴシック" charset="0"/>
                <a:cs typeface="+mn-cs"/>
              </a:rPr>
              <a:t>Another</a:t>
            </a:r>
            <a:r>
              <a:rPr lang="en-US" b="0" i="1" baseline="0" dirty="0">
                <a:latin typeface="Calibri" charset="0"/>
                <a:ea typeface="ＭＳ Ｐゴシック" charset="0"/>
                <a:cs typeface="+mn-cs"/>
              </a:rPr>
              <a:t> way to further reduce distortion.</a:t>
            </a:r>
            <a:endParaRPr lang="en-US" b="0" i="1" dirty="0">
              <a:latin typeface="Calibri" charset="0"/>
              <a:ea typeface="ＭＳ Ｐゴシック" charset="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A1EEDE10-535C-FA45-BA62-1222AC1BBE7D}" type="slidenum">
              <a:rPr lang="en-US" sz="1200"/>
              <a:pPr/>
              <a:t>20</a:t>
            </a:fld>
            <a:endParaRPr lang="en-US" sz="1200" dirty="0"/>
          </a:p>
        </p:txBody>
      </p:sp>
      <p:sp>
        <p:nvSpPr>
          <p:cNvPr id="198659" name="Rectangle 2"/>
          <p:cNvSpPr>
            <a:spLocks noGrp="1" noRot="1" noChangeAspect="1" noChangeArrowheads="1" noTextEdit="1"/>
          </p:cNvSpPr>
          <p:nvPr>
            <p:ph type="sldImg"/>
          </p:nvPr>
        </p:nvSpPr>
        <p:spPr>
          <a:xfrm>
            <a:off x="381000" y="685800"/>
            <a:ext cx="6096000" cy="3429000"/>
          </a:xfrm>
          <a:ln/>
        </p:spPr>
      </p:sp>
      <p:sp>
        <p:nvSpPr>
          <p:cNvPr id="19866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nSpc>
                <a:spcPct val="90000"/>
              </a:lnSpc>
            </a:pPr>
            <a:r>
              <a:rPr lang="en-US" b="0" i="1" dirty="0">
                <a:latin typeface="Calibri" charset="0"/>
                <a:ea typeface="MS PGothic" charset="0"/>
              </a:rPr>
              <a:t>Demo pushing on a leather ottoman or similar by “drawing” a circle</a:t>
            </a:r>
            <a:r>
              <a:rPr lang="en-US" b="0" i="1" baseline="0" dirty="0">
                <a:latin typeface="Calibri" charset="0"/>
                <a:ea typeface="MS PGothic" charset="0"/>
              </a:rPr>
              <a:t> with your finger then pushing your finger in the center of that circle. The material will ripple. This helps visualize cone distortion as described above.</a:t>
            </a:r>
          </a:p>
          <a:p>
            <a:pPr>
              <a:lnSpc>
                <a:spcPct val="90000"/>
              </a:lnSpc>
            </a:pPr>
            <a:endParaRPr lang="en-US" b="0" i="1" baseline="0" dirty="0">
              <a:latin typeface="Calibri" charset="0"/>
              <a:ea typeface="MS PGothic" charset="0"/>
            </a:endParaRPr>
          </a:p>
          <a:p>
            <a:pPr>
              <a:lnSpc>
                <a:spcPct val="90000"/>
              </a:lnSpc>
            </a:pPr>
            <a:r>
              <a:rPr lang="en-US" b="0" i="1" baseline="0" dirty="0">
                <a:latin typeface="Calibri" charset="0"/>
                <a:ea typeface="MS PGothic" charset="0"/>
              </a:rPr>
              <a:t>What does MartinLogan do about this?</a:t>
            </a:r>
            <a:endParaRPr lang="en-US" b="0" i="1" dirty="0">
              <a:latin typeface="Calibri" charset="0"/>
              <a:ea typeface="MS P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AE2892AE-6799-F748-BFEF-79BFFB6C2C87}" type="slidenum">
              <a:rPr lang="en-US" sz="1200"/>
              <a:pPr/>
              <a:t>3</a:t>
            </a:fld>
            <a:endParaRPr lang="en-US" sz="1200" dirty="0"/>
          </a:p>
        </p:txBody>
      </p:sp>
      <p:sp>
        <p:nvSpPr>
          <p:cNvPr id="208899" name="Rectangle 2"/>
          <p:cNvSpPr>
            <a:spLocks noGrp="1" noRot="1" noChangeAspect="1" noChangeArrowheads="1" noTextEdit="1"/>
          </p:cNvSpPr>
          <p:nvPr>
            <p:ph type="sldImg"/>
          </p:nvPr>
        </p:nvSpPr>
        <p:spPr>
          <a:xfrm>
            <a:off x="381000" y="685800"/>
            <a:ext cx="6096000" cy="3429000"/>
          </a:xfrm>
          <a:ln/>
        </p:spPr>
      </p:sp>
      <p:sp>
        <p:nvSpPr>
          <p:cNvPr id="20890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b="0" i="1" dirty="0">
              <a:latin typeface="Calibri" charset="0"/>
              <a:ea typeface="ＭＳ Ｐゴシック" charset="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A1EEDE10-535C-FA45-BA62-1222AC1BBE7D}" type="slidenum">
              <a:rPr lang="en-US" sz="1200"/>
              <a:pPr/>
              <a:t>21</a:t>
            </a:fld>
            <a:endParaRPr lang="en-US" sz="1200"/>
          </a:p>
        </p:txBody>
      </p:sp>
      <p:sp>
        <p:nvSpPr>
          <p:cNvPr id="198659" name="Rectangle 2"/>
          <p:cNvSpPr>
            <a:spLocks noGrp="1" noRot="1" noChangeAspect="1" noChangeArrowheads="1" noTextEdit="1"/>
          </p:cNvSpPr>
          <p:nvPr>
            <p:ph type="sldImg"/>
          </p:nvPr>
        </p:nvSpPr>
        <p:spPr>
          <a:xfrm>
            <a:off x="381000" y="685800"/>
            <a:ext cx="6096000" cy="3429000"/>
          </a:xfrm>
          <a:ln/>
        </p:spPr>
      </p:sp>
      <p:sp>
        <p:nvSpPr>
          <p:cNvPr id="19866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nSpc>
                <a:spcPct val="90000"/>
              </a:lnSpc>
            </a:pPr>
            <a:endParaRPr lang="en-US" b="0" i="1" dirty="0">
              <a:latin typeface="Calibri" charset="0"/>
              <a:ea typeface="MS PGothic" charset="0"/>
            </a:endParaRPr>
          </a:p>
        </p:txBody>
      </p:sp>
    </p:spTree>
    <p:extLst>
      <p:ext uri="{BB962C8B-B14F-4D97-AF65-F5344CB8AC3E}">
        <p14:creationId xmlns:p14="http://schemas.microsoft.com/office/powerpoint/2010/main" val="147537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78212AAF-C35C-D548-A22F-279AA64F806F}" type="slidenum">
              <a:rPr lang="en-US" sz="1200"/>
              <a:pPr/>
              <a:t>22</a:t>
            </a:fld>
            <a:endParaRPr lang="en-US" sz="1200" dirty="0"/>
          </a:p>
        </p:txBody>
      </p:sp>
      <p:sp>
        <p:nvSpPr>
          <p:cNvPr id="201731" name="Rectangle 2"/>
          <p:cNvSpPr>
            <a:spLocks noGrp="1" noRot="1" noChangeAspect="1" noChangeArrowheads="1" noTextEdit="1"/>
          </p:cNvSpPr>
          <p:nvPr>
            <p:ph type="sldImg"/>
          </p:nvPr>
        </p:nvSpPr>
        <p:spPr>
          <a:xfrm>
            <a:off x="381000" y="685800"/>
            <a:ext cx="6096000" cy="3429000"/>
          </a:xfrm>
          <a:ln/>
        </p:spPr>
      </p:sp>
      <p:sp>
        <p:nvSpPr>
          <p:cNvPr id="20173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a:lstStyle/>
          <a:p>
            <a:pPr>
              <a:defRPr/>
            </a:pPr>
            <a:endParaRPr lang="en-US" dirty="0">
              <a:latin typeface="Calibri" charset="0"/>
              <a:ea typeface="ＭＳ Ｐゴシック" charset="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821CCFFB-D728-8B48-AAF3-B67FA5F43632}" type="slidenum">
              <a:rPr lang="en-US" sz="1200"/>
              <a:pPr/>
              <a:t>23</a:t>
            </a:fld>
            <a:endParaRPr lang="en-US" sz="1200"/>
          </a:p>
        </p:txBody>
      </p:sp>
      <p:sp>
        <p:nvSpPr>
          <p:cNvPr id="210947" name="Rectangle 2"/>
          <p:cNvSpPr>
            <a:spLocks noGrp="1" noRot="1" noChangeAspect="1" noChangeArrowheads="1" noTextEdit="1"/>
          </p:cNvSpPr>
          <p:nvPr>
            <p:ph type="sldImg"/>
          </p:nvPr>
        </p:nvSpPr>
        <p:spPr>
          <a:xfrm>
            <a:off x="381000" y="685800"/>
            <a:ext cx="6096000" cy="3429000"/>
          </a:xfrm>
          <a:ln/>
        </p:spPr>
      </p:sp>
      <p:sp>
        <p:nvSpPr>
          <p:cNvPr id="21094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b="0" i="1" dirty="0">
                <a:latin typeface="Calibri" charset="0"/>
                <a:ea typeface="ＭＳ Ｐゴシック" charset="0"/>
                <a:cs typeface="+mn-cs"/>
              </a:rPr>
              <a:t>By</a:t>
            </a:r>
            <a:r>
              <a:rPr lang="en-US" b="0" i="1" baseline="0" dirty="0">
                <a:latin typeface="Calibri" charset="0"/>
                <a:ea typeface="ＭＳ Ｐゴシック" charset="0"/>
                <a:cs typeface="+mn-cs"/>
              </a:rPr>
              <a:t> utilizing a large surface area, ESL is able to more efficiently move air. This drastically reduces distortion and allows the panel to not only play loudly with minimal effort but also very quietly. This Large surface area design in the ESL panel effectively creates a Line Source. Losing considerably less volume  at distance.</a:t>
            </a:r>
            <a:endParaRPr lang="en-US" b="0" i="1" dirty="0">
              <a:latin typeface="Calibri" charset="0"/>
              <a:ea typeface="ＭＳ Ｐゴシック" charset="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821CCFFB-D728-8B48-AAF3-B67FA5F43632}" type="slidenum">
              <a:rPr lang="en-US" sz="1200"/>
              <a:pPr/>
              <a:t>24</a:t>
            </a:fld>
            <a:endParaRPr lang="en-US" sz="1200"/>
          </a:p>
        </p:txBody>
      </p:sp>
      <p:sp>
        <p:nvSpPr>
          <p:cNvPr id="210947" name="Rectangle 2"/>
          <p:cNvSpPr>
            <a:spLocks noGrp="1" noRot="1" noChangeAspect="1" noChangeArrowheads="1" noTextEdit="1"/>
          </p:cNvSpPr>
          <p:nvPr>
            <p:ph type="sldImg"/>
          </p:nvPr>
        </p:nvSpPr>
        <p:spPr>
          <a:xfrm>
            <a:off x="381000" y="685800"/>
            <a:ext cx="6096000" cy="3429000"/>
          </a:xfrm>
          <a:ln/>
        </p:spPr>
      </p:sp>
      <p:sp>
        <p:nvSpPr>
          <p:cNvPr id="21094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b="0" i="1" dirty="0">
                <a:latin typeface="Calibri" charset="0"/>
                <a:ea typeface="ＭＳ Ｐゴシック" charset="0"/>
                <a:cs typeface="+mn-cs"/>
              </a:rPr>
              <a:t>By</a:t>
            </a:r>
            <a:r>
              <a:rPr lang="en-US" b="0" i="1" baseline="0" dirty="0">
                <a:latin typeface="Calibri" charset="0"/>
                <a:ea typeface="ＭＳ Ｐゴシック" charset="0"/>
                <a:cs typeface="+mn-cs"/>
              </a:rPr>
              <a:t> utilizing a large surface area, ESL is able to more efficiently move air. This drastically reduces distortion and allows the panel to not only play loudly with minimal effort but also very quietly. This Large surface area design in the ESL panel effectively creates a Line Source. Losing considerably less volume  at distance.</a:t>
            </a:r>
            <a:endParaRPr lang="en-US" b="0" i="1" dirty="0">
              <a:latin typeface="Calibri" charset="0"/>
              <a:ea typeface="ＭＳ Ｐゴシック" charset="0"/>
              <a:cs typeface="+mn-cs"/>
            </a:endParaRPr>
          </a:p>
        </p:txBody>
      </p:sp>
    </p:spTree>
    <p:extLst>
      <p:ext uri="{BB962C8B-B14F-4D97-AF65-F5344CB8AC3E}">
        <p14:creationId xmlns:p14="http://schemas.microsoft.com/office/powerpoint/2010/main" val="49366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AE2892AE-6799-F748-BFEF-79BFFB6C2C87}" type="slidenum">
              <a:rPr lang="en-US" sz="1200"/>
              <a:pPr/>
              <a:t>25</a:t>
            </a:fld>
            <a:endParaRPr lang="en-US" sz="1200" dirty="0"/>
          </a:p>
        </p:txBody>
      </p:sp>
      <p:sp>
        <p:nvSpPr>
          <p:cNvPr id="208899" name="Rectangle 2"/>
          <p:cNvSpPr>
            <a:spLocks noGrp="1" noRot="1" noChangeAspect="1" noChangeArrowheads="1" noTextEdit="1"/>
          </p:cNvSpPr>
          <p:nvPr>
            <p:ph type="sldImg"/>
          </p:nvPr>
        </p:nvSpPr>
        <p:spPr>
          <a:xfrm>
            <a:off x="381000" y="685800"/>
            <a:ext cx="6096000" cy="3429000"/>
          </a:xfrm>
          <a:ln/>
        </p:spPr>
      </p:sp>
      <p:sp>
        <p:nvSpPr>
          <p:cNvPr id="20890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b="0" i="1" dirty="0">
                <a:latin typeface="Calibri" charset="0"/>
                <a:ea typeface="ＭＳ Ｐゴシック" charset="0"/>
                <a:cs typeface="+mn-cs"/>
              </a:rPr>
              <a:t>Discuss the basic function</a:t>
            </a:r>
            <a:r>
              <a:rPr lang="en-US" b="0" i="1" baseline="0" dirty="0">
                <a:latin typeface="Calibri" charset="0"/>
                <a:ea typeface="ＭＳ Ｐゴシック" charset="0"/>
                <a:cs typeface="+mn-cs"/>
              </a:rPr>
              <a:t> of a crossover and its potential for causing distortion or coloration into the signal path.</a:t>
            </a:r>
            <a:endParaRPr lang="en-US" b="0" i="1" dirty="0">
              <a:latin typeface="Calibri" charset="0"/>
              <a:ea typeface="ＭＳ Ｐゴシック" charset="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73C520F5-6672-E041-B428-9BE88AE48328}" type="slidenum">
              <a:rPr lang="en-US" sz="1200"/>
              <a:pPr/>
              <a:t>26</a:t>
            </a:fld>
            <a:endParaRPr lang="en-US" sz="1200" dirty="0"/>
          </a:p>
        </p:txBody>
      </p:sp>
      <p:sp>
        <p:nvSpPr>
          <p:cNvPr id="207875" name="Rectangle 2"/>
          <p:cNvSpPr>
            <a:spLocks noGrp="1" noRot="1" noChangeAspect="1" noChangeArrowheads="1" noTextEdit="1"/>
          </p:cNvSpPr>
          <p:nvPr>
            <p:ph type="sldImg"/>
          </p:nvPr>
        </p:nvSpPr>
        <p:spPr>
          <a:xfrm>
            <a:off x="381000" y="685800"/>
            <a:ext cx="6096000" cy="3429000"/>
          </a:xfrm>
          <a:ln/>
        </p:spPr>
      </p:sp>
      <p:sp>
        <p:nvSpPr>
          <p:cNvPr id="20787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b="0" i="1" dirty="0">
                <a:latin typeface="Calibri" charset="0"/>
                <a:ea typeface="ＭＳ Ｐゴシック" charset="0"/>
                <a:cs typeface="+mn-cs"/>
              </a:rPr>
              <a:t>Again, emphasize</a:t>
            </a:r>
            <a:r>
              <a:rPr lang="en-US" b="0" i="1" baseline="0" dirty="0">
                <a:latin typeface="Calibri" charset="0"/>
                <a:ea typeface="ＭＳ Ｐゴシック" charset="0"/>
                <a:cs typeface="+mn-cs"/>
              </a:rPr>
              <a:t> “less is more.” Getting rid of sources of distortion brings the customer closes to their content! “truth in sound!”</a:t>
            </a:r>
            <a:endParaRPr lang="en-US" b="0" i="1" dirty="0">
              <a:latin typeface="Calibri" charset="0"/>
              <a:ea typeface="ＭＳ Ｐゴシック" charset="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821CCFFB-D728-8B48-AAF3-B67FA5F43632}" type="slidenum">
              <a:rPr lang="en-US" sz="1200"/>
              <a:pPr/>
              <a:t>27</a:t>
            </a:fld>
            <a:endParaRPr lang="en-US" sz="1200"/>
          </a:p>
        </p:txBody>
      </p:sp>
      <p:sp>
        <p:nvSpPr>
          <p:cNvPr id="210947" name="Rectangle 2"/>
          <p:cNvSpPr>
            <a:spLocks noGrp="1" noRot="1" noChangeAspect="1" noChangeArrowheads="1" noTextEdit="1"/>
          </p:cNvSpPr>
          <p:nvPr>
            <p:ph type="sldImg"/>
          </p:nvPr>
        </p:nvSpPr>
        <p:spPr>
          <a:xfrm>
            <a:off x="381000" y="685800"/>
            <a:ext cx="6096000" cy="3429000"/>
          </a:xfrm>
          <a:ln/>
        </p:spPr>
      </p:sp>
      <p:sp>
        <p:nvSpPr>
          <p:cNvPr id="21094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b="0" i="1" dirty="0">
                <a:latin typeface="Calibri" charset="0"/>
                <a:ea typeface="ＭＳ Ｐゴシック" charset="0"/>
                <a:cs typeface="+mn-cs"/>
              </a:rPr>
              <a:t>By</a:t>
            </a:r>
            <a:r>
              <a:rPr lang="en-US" b="0" i="1" baseline="0" dirty="0">
                <a:latin typeface="Calibri" charset="0"/>
                <a:ea typeface="ＭＳ Ｐゴシック" charset="0"/>
                <a:cs typeface="+mn-cs"/>
              </a:rPr>
              <a:t> utilizing a large surface area, ESL is able to more efficiently move air. This drastically reduces distortion and allows the panel to not only play loudly with minimal effort but also very quietly. This Large surface area design in the ESL panel effectively creates a Line Source. Losing considerably less volume  at distance.</a:t>
            </a:r>
            <a:endParaRPr lang="en-US" b="0" i="1" dirty="0">
              <a:latin typeface="Calibri" charset="0"/>
              <a:ea typeface="ＭＳ Ｐゴシック" charset="0"/>
              <a:cs typeface="+mn-cs"/>
            </a:endParaRPr>
          </a:p>
        </p:txBody>
      </p:sp>
    </p:spTree>
    <p:extLst>
      <p:ext uri="{BB962C8B-B14F-4D97-AF65-F5344CB8AC3E}">
        <p14:creationId xmlns:p14="http://schemas.microsoft.com/office/powerpoint/2010/main" val="916464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821CCFFB-D728-8B48-AAF3-B67FA5F43632}" type="slidenum">
              <a:rPr lang="en-US" sz="1200"/>
              <a:pPr/>
              <a:t>28</a:t>
            </a:fld>
            <a:endParaRPr lang="en-US" sz="1200"/>
          </a:p>
        </p:txBody>
      </p:sp>
      <p:sp>
        <p:nvSpPr>
          <p:cNvPr id="210947" name="Rectangle 2"/>
          <p:cNvSpPr>
            <a:spLocks noGrp="1" noRot="1" noChangeAspect="1" noChangeArrowheads="1" noTextEdit="1"/>
          </p:cNvSpPr>
          <p:nvPr>
            <p:ph type="sldImg"/>
          </p:nvPr>
        </p:nvSpPr>
        <p:spPr>
          <a:xfrm>
            <a:off x="381000" y="685800"/>
            <a:ext cx="6096000" cy="3429000"/>
          </a:xfrm>
          <a:ln/>
        </p:spPr>
      </p:sp>
      <p:sp>
        <p:nvSpPr>
          <p:cNvPr id="21094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b="0" i="1" dirty="0">
                <a:latin typeface="Calibri" charset="0"/>
                <a:ea typeface="ＭＳ Ｐゴシック" charset="0"/>
                <a:cs typeface="+mn-cs"/>
              </a:rPr>
              <a:t>By</a:t>
            </a:r>
            <a:r>
              <a:rPr lang="en-US" b="0" i="1" baseline="0" dirty="0">
                <a:latin typeface="Calibri" charset="0"/>
                <a:ea typeface="ＭＳ Ｐゴシック" charset="0"/>
                <a:cs typeface="+mn-cs"/>
              </a:rPr>
              <a:t> utilizing a large surface area, ESL is able to more efficiently move air. This drastically reduces distortion and allows the panel to not only play loudly with minimal effort but also very quietly. This Large surface area design in the ESL panel effectively creates a Line Source. Losing considerably less volume  at distance.</a:t>
            </a:r>
            <a:endParaRPr lang="en-US" b="0" i="1" dirty="0">
              <a:latin typeface="Calibri" charset="0"/>
              <a:ea typeface="ＭＳ Ｐゴシック" charset="0"/>
              <a:cs typeface="+mn-cs"/>
            </a:endParaRPr>
          </a:p>
        </p:txBody>
      </p:sp>
    </p:spTree>
    <p:extLst>
      <p:ext uri="{BB962C8B-B14F-4D97-AF65-F5344CB8AC3E}">
        <p14:creationId xmlns:p14="http://schemas.microsoft.com/office/powerpoint/2010/main" val="1355897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821CCFFB-D728-8B48-AAF3-B67FA5F43632}" type="slidenum">
              <a:rPr lang="en-US" sz="1200"/>
              <a:pPr/>
              <a:t>29</a:t>
            </a:fld>
            <a:endParaRPr lang="en-US" sz="1200"/>
          </a:p>
        </p:txBody>
      </p:sp>
      <p:sp>
        <p:nvSpPr>
          <p:cNvPr id="210947" name="Rectangle 2"/>
          <p:cNvSpPr>
            <a:spLocks noGrp="1" noRot="1" noChangeAspect="1" noChangeArrowheads="1" noTextEdit="1"/>
          </p:cNvSpPr>
          <p:nvPr>
            <p:ph type="sldImg"/>
          </p:nvPr>
        </p:nvSpPr>
        <p:spPr>
          <a:xfrm>
            <a:off x="381000" y="685800"/>
            <a:ext cx="6096000" cy="3429000"/>
          </a:xfrm>
          <a:ln/>
        </p:spPr>
      </p:sp>
      <p:sp>
        <p:nvSpPr>
          <p:cNvPr id="21094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b="0" i="1" dirty="0">
                <a:latin typeface="Calibri" charset="0"/>
                <a:ea typeface="ＭＳ Ｐゴシック" charset="0"/>
                <a:cs typeface="+mn-cs"/>
              </a:rPr>
              <a:t>By</a:t>
            </a:r>
            <a:r>
              <a:rPr lang="en-US" b="0" i="1" baseline="0" dirty="0">
                <a:latin typeface="Calibri" charset="0"/>
                <a:ea typeface="ＭＳ Ｐゴシック" charset="0"/>
                <a:cs typeface="+mn-cs"/>
              </a:rPr>
              <a:t> utilizing a large surface area, ESL is able to more efficiently move air. This drastically reduces distortion and allows the panel to not only play loudly with minimal effort but also very quietly. This Large surface area design in the ESL panel effectively creates a Line Source. Losing considerably less volume  at distance.</a:t>
            </a:r>
            <a:endParaRPr lang="en-US" b="0" i="1" dirty="0">
              <a:latin typeface="Calibri" charset="0"/>
              <a:ea typeface="ＭＳ Ｐゴシック" charset="0"/>
              <a:cs typeface="+mn-cs"/>
            </a:endParaRPr>
          </a:p>
        </p:txBody>
      </p:sp>
    </p:spTree>
    <p:extLst>
      <p:ext uri="{BB962C8B-B14F-4D97-AF65-F5344CB8AC3E}">
        <p14:creationId xmlns:p14="http://schemas.microsoft.com/office/powerpoint/2010/main" val="593949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821CCFFB-D728-8B48-AAF3-B67FA5F43632}" type="slidenum">
              <a:rPr lang="en-US" sz="1200"/>
              <a:pPr/>
              <a:t>30</a:t>
            </a:fld>
            <a:endParaRPr lang="en-US" sz="1200"/>
          </a:p>
        </p:txBody>
      </p:sp>
      <p:sp>
        <p:nvSpPr>
          <p:cNvPr id="210947" name="Rectangle 2"/>
          <p:cNvSpPr>
            <a:spLocks noGrp="1" noRot="1" noChangeAspect="1" noChangeArrowheads="1" noTextEdit="1"/>
          </p:cNvSpPr>
          <p:nvPr>
            <p:ph type="sldImg"/>
          </p:nvPr>
        </p:nvSpPr>
        <p:spPr>
          <a:xfrm>
            <a:off x="381000" y="685800"/>
            <a:ext cx="6096000" cy="3429000"/>
          </a:xfrm>
          <a:ln/>
        </p:spPr>
      </p:sp>
      <p:sp>
        <p:nvSpPr>
          <p:cNvPr id="21094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b="0" i="1" dirty="0">
                <a:latin typeface="Calibri" charset="0"/>
                <a:ea typeface="ＭＳ Ｐゴシック" charset="0"/>
                <a:cs typeface="+mn-cs"/>
              </a:rPr>
              <a:t>By</a:t>
            </a:r>
            <a:r>
              <a:rPr lang="en-US" b="0" i="1" baseline="0" dirty="0">
                <a:latin typeface="Calibri" charset="0"/>
                <a:ea typeface="ＭＳ Ｐゴシック" charset="0"/>
                <a:cs typeface="+mn-cs"/>
              </a:rPr>
              <a:t> utilizing a large surface area, ESL is able to more efficiently move air. This drastically reduces distortion and allows the panel to not only play loudly with minimal effort but also very quietly. This Large surface area design in the ESL panel effectively creates a Line Source. Losing considerably less volume  at distance.</a:t>
            </a:r>
            <a:endParaRPr lang="en-US" b="0" i="1" dirty="0">
              <a:latin typeface="Calibri" charset="0"/>
              <a:ea typeface="ＭＳ Ｐゴシック" charset="0"/>
              <a:cs typeface="+mn-cs"/>
            </a:endParaRPr>
          </a:p>
        </p:txBody>
      </p:sp>
    </p:spTree>
    <p:extLst>
      <p:ext uri="{BB962C8B-B14F-4D97-AF65-F5344CB8AC3E}">
        <p14:creationId xmlns:p14="http://schemas.microsoft.com/office/powerpoint/2010/main" val="2064223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983CD642-FEBA-6045-91CE-75204704206F}" type="slidenum">
              <a:rPr lang="en-US" sz="1200"/>
              <a:pPr/>
              <a:t>4</a:t>
            </a:fld>
            <a:endParaRPr lang="en-US" sz="1200"/>
          </a:p>
        </p:txBody>
      </p:sp>
      <p:sp>
        <p:nvSpPr>
          <p:cNvPr id="200707" name="Rectangle 2"/>
          <p:cNvSpPr>
            <a:spLocks noGrp="1" noRot="1" noChangeAspect="1" noChangeArrowheads="1" noTextEdit="1"/>
          </p:cNvSpPr>
          <p:nvPr>
            <p:ph type="sldImg"/>
          </p:nvPr>
        </p:nvSpPr>
        <p:spPr>
          <a:xfrm>
            <a:off x="381000" y="685800"/>
            <a:ext cx="6096000" cy="3429000"/>
          </a:xfrm>
          <a:ln/>
        </p:spPr>
      </p:sp>
      <p:sp>
        <p:nvSpPr>
          <p:cNvPr id="20070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i="1" dirty="0">
              <a:latin typeface="Calibri" charset="0"/>
              <a:ea typeface="MS PGothic" charset="0"/>
            </a:endParaRPr>
          </a:p>
        </p:txBody>
      </p:sp>
    </p:spTree>
    <p:extLst>
      <p:ext uri="{BB962C8B-B14F-4D97-AF65-F5344CB8AC3E}">
        <p14:creationId xmlns:p14="http://schemas.microsoft.com/office/powerpoint/2010/main" val="4015796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821CCFFB-D728-8B48-AAF3-B67FA5F43632}" type="slidenum">
              <a:rPr lang="en-US" sz="1200"/>
              <a:pPr/>
              <a:t>31</a:t>
            </a:fld>
            <a:endParaRPr lang="en-US" sz="1200"/>
          </a:p>
        </p:txBody>
      </p:sp>
      <p:sp>
        <p:nvSpPr>
          <p:cNvPr id="210947" name="Rectangle 2"/>
          <p:cNvSpPr>
            <a:spLocks noGrp="1" noRot="1" noChangeAspect="1" noChangeArrowheads="1" noTextEdit="1"/>
          </p:cNvSpPr>
          <p:nvPr>
            <p:ph type="sldImg"/>
          </p:nvPr>
        </p:nvSpPr>
        <p:spPr>
          <a:xfrm>
            <a:off x="381000" y="685800"/>
            <a:ext cx="6096000" cy="3429000"/>
          </a:xfrm>
          <a:ln/>
        </p:spPr>
      </p:sp>
      <p:sp>
        <p:nvSpPr>
          <p:cNvPr id="21094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b="0" i="1" dirty="0">
                <a:latin typeface="Calibri" charset="0"/>
                <a:ea typeface="ＭＳ Ｐゴシック" charset="0"/>
                <a:cs typeface="+mn-cs"/>
              </a:rPr>
              <a:t>By</a:t>
            </a:r>
            <a:r>
              <a:rPr lang="en-US" b="0" i="1" baseline="0" dirty="0">
                <a:latin typeface="Calibri" charset="0"/>
                <a:ea typeface="ＭＳ Ｐゴシック" charset="0"/>
                <a:cs typeface="+mn-cs"/>
              </a:rPr>
              <a:t> utilizing a large surface area, ESL is able to more efficiently move air. This drastically reduces distortion and allows the panel to not only play loudly with minimal effort but also very quietly. This Large surface area design in the ESL panel effectively creates a Line Source. Losing considerably less volume  at distance.</a:t>
            </a:r>
            <a:endParaRPr lang="en-US" b="0" i="1" dirty="0">
              <a:latin typeface="Calibri" charset="0"/>
              <a:ea typeface="ＭＳ Ｐゴシック" charset="0"/>
              <a:cs typeface="+mn-cs"/>
            </a:endParaRPr>
          </a:p>
        </p:txBody>
      </p:sp>
    </p:spTree>
    <p:extLst>
      <p:ext uri="{BB962C8B-B14F-4D97-AF65-F5344CB8AC3E}">
        <p14:creationId xmlns:p14="http://schemas.microsoft.com/office/powerpoint/2010/main" val="3304706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821CCFFB-D728-8B48-AAF3-B67FA5F43632}" type="slidenum">
              <a:rPr lang="en-US" sz="1200"/>
              <a:pPr/>
              <a:t>32</a:t>
            </a:fld>
            <a:endParaRPr lang="en-US" sz="1200"/>
          </a:p>
        </p:txBody>
      </p:sp>
      <p:sp>
        <p:nvSpPr>
          <p:cNvPr id="210947" name="Rectangle 2"/>
          <p:cNvSpPr>
            <a:spLocks noGrp="1" noRot="1" noChangeAspect="1" noChangeArrowheads="1" noTextEdit="1"/>
          </p:cNvSpPr>
          <p:nvPr>
            <p:ph type="sldImg"/>
          </p:nvPr>
        </p:nvSpPr>
        <p:spPr>
          <a:xfrm>
            <a:off x="381000" y="685800"/>
            <a:ext cx="6096000" cy="3429000"/>
          </a:xfrm>
          <a:ln/>
        </p:spPr>
      </p:sp>
      <p:sp>
        <p:nvSpPr>
          <p:cNvPr id="21094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b="0" i="1" dirty="0">
                <a:latin typeface="Calibri" charset="0"/>
                <a:ea typeface="ＭＳ Ｐゴシック" charset="0"/>
                <a:cs typeface="+mn-cs"/>
              </a:rPr>
              <a:t>By</a:t>
            </a:r>
            <a:r>
              <a:rPr lang="en-US" b="0" i="1" baseline="0" dirty="0">
                <a:latin typeface="Calibri" charset="0"/>
                <a:ea typeface="ＭＳ Ｐゴシック" charset="0"/>
                <a:cs typeface="+mn-cs"/>
              </a:rPr>
              <a:t> utilizing a large surface area, ESL is able to more efficiently move air. This drastically reduces distortion and allows the panel to not only play loudly with minimal effort but also very quietly. This Large surface area design in the ESL panel effectively creates a Line Source. Losing considerably less volume  at distance.</a:t>
            </a:r>
            <a:endParaRPr lang="en-US" b="0" i="1" dirty="0">
              <a:latin typeface="Calibri" charset="0"/>
              <a:ea typeface="ＭＳ Ｐゴシック" charset="0"/>
              <a:cs typeface="+mn-cs"/>
            </a:endParaRPr>
          </a:p>
        </p:txBody>
      </p:sp>
    </p:spTree>
    <p:extLst>
      <p:ext uri="{BB962C8B-B14F-4D97-AF65-F5344CB8AC3E}">
        <p14:creationId xmlns:p14="http://schemas.microsoft.com/office/powerpoint/2010/main" val="21342515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85D7C68D-FC49-E54E-9FD9-70BCD9537B1D}" type="slidenum">
              <a:rPr lang="en-US" sz="1200"/>
              <a:pPr/>
              <a:t>33</a:t>
            </a:fld>
            <a:endParaRPr lang="en-US" sz="1200"/>
          </a:p>
        </p:txBody>
      </p:sp>
      <p:sp>
        <p:nvSpPr>
          <p:cNvPr id="211971" name="Rectangle 2"/>
          <p:cNvSpPr>
            <a:spLocks noGrp="1" noRot="1" noChangeAspect="1" noChangeArrowheads="1" noTextEdit="1"/>
          </p:cNvSpPr>
          <p:nvPr>
            <p:ph type="sldImg"/>
          </p:nvPr>
        </p:nvSpPr>
        <p:spPr>
          <a:xfrm>
            <a:off x="381000" y="685800"/>
            <a:ext cx="6096000" cy="3429000"/>
          </a:xfrm>
          <a:ln/>
        </p:spPr>
      </p:sp>
      <p:sp>
        <p:nvSpPr>
          <p:cNvPr id="21197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b="0" i="1" dirty="0">
              <a:latin typeface="Calibri" charset="0"/>
              <a:ea typeface="ＭＳ Ｐゴシック" charset="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AE2892AE-6799-F748-BFEF-79BFFB6C2C87}" type="slidenum">
              <a:rPr lang="en-US" sz="1200"/>
              <a:pPr/>
              <a:t>34</a:t>
            </a:fld>
            <a:endParaRPr lang="en-US" sz="1200"/>
          </a:p>
        </p:txBody>
      </p:sp>
      <p:sp>
        <p:nvSpPr>
          <p:cNvPr id="208899" name="Rectangle 2"/>
          <p:cNvSpPr>
            <a:spLocks noGrp="1" noRot="1" noChangeAspect="1" noChangeArrowheads="1" noTextEdit="1"/>
          </p:cNvSpPr>
          <p:nvPr>
            <p:ph type="sldImg"/>
          </p:nvPr>
        </p:nvSpPr>
        <p:spPr>
          <a:xfrm>
            <a:off x="381000" y="685800"/>
            <a:ext cx="6096000" cy="3429000"/>
          </a:xfrm>
          <a:ln/>
        </p:spPr>
      </p:sp>
      <p:sp>
        <p:nvSpPr>
          <p:cNvPr id="20890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b="0" i="1" dirty="0">
                <a:latin typeface="Calibri" charset="0"/>
                <a:ea typeface="ＭＳ Ｐゴシック" charset="0"/>
                <a:cs typeface="+mn-cs"/>
              </a:rPr>
              <a:t>Explain the basic function of a cabinet and how it needs to be extremely strong</a:t>
            </a:r>
            <a:r>
              <a:rPr lang="en-US" b="0" i="1" baseline="0" dirty="0">
                <a:latin typeface="Calibri" charset="0"/>
                <a:ea typeface="ＭＳ Ｐゴシック" charset="0"/>
                <a:cs typeface="+mn-cs"/>
              </a:rPr>
              <a:t> and dense so cabinet vibrations and resonances do not transfer into the speakers and cause distortion, or directly cause distortion.</a:t>
            </a:r>
            <a:endParaRPr lang="en-US" b="0" i="1" dirty="0">
              <a:latin typeface="Calibri" charset="0"/>
              <a:ea typeface="ＭＳ Ｐゴシック" charset="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AE2892AE-6799-F748-BFEF-79BFFB6C2C87}" type="slidenum">
              <a:rPr lang="en-US" sz="1200"/>
              <a:pPr/>
              <a:t>35</a:t>
            </a:fld>
            <a:endParaRPr lang="en-US" sz="1200"/>
          </a:p>
        </p:txBody>
      </p:sp>
      <p:sp>
        <p:nvSpPr>
          <p:cNvPr id="208899" name="Rectangle 2"/>
          <p:cNvSpPr>
            <a:spLocks noGrp="1" noRot="1" noChangeAspect="1" noChangeArrowheads="1" noTextEdit="1"/>
          </p:cNvSpPr>
          <p:nvPr>
            <p:ph type="sldImg"/>
          </p:nvPr>
        </p:nvSpPr>
        <p:spPr>
          <a:xfrm>
            <a:off x="381000" y="685800"/>
            <a:ext cx="6096000" cy="3429000"/>
          </a:xfrm>
          <a:ln/>
        </p:spPr>
      </p:sp>
      <p:sp>
        <p:nvSpPr>
          <p:cNvPr id="20890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0" i="1" dirty="0">
                <a:latin typeface="Calibri" charset="0"/>
                <a:ea typeface="ＭＳ Ｐゴシック" charset="0"/>
                <a:cs typeface="+mn-cs"/>
              </a:rPr>
              <a:t>Explain the basic function of a cabinet and how it needs to be extremely strong</a:t>
            </a:r>
            <a:r>
              <a:rPr lang="en-US" b="0" i="1" baseline="0" dirty="0">
                <a:latin typeface="Calibri" charset="0"/>
                <a:ea typeface="ＭＳ Ｐゴシック" charset="0"/>
                <a:cs typeface="+mn-cs"/>
              </a:rPr>
              <a:t> and dense so cabinet vibrations and resonances do not transfer into the speakers and cause distortion, or directly cause distortion.</a:t>
            </a:r>
            <a:endParaRPr lang="en-US" b="0" i="1" dirty="0">
              <a:latin typeface="Calibri" charset="0"/>
              <a:ea typeface="ＭＳ Ｐゴシック" charset="0"/>
              <a:cs typeface="+mn-cs"/>
            </a:endParaRPr>
          </a:p>
          <a:p>
            <a:pPr>
              <a:defRPr/>
            </a:pPr>
            <a:endParaRPr lang="en-US" b="0" i="1" dirty="0">
              <a:latin typeface="Calibri" charset="0"/>
              <a:ea typeface="ＭＳ Ｐゴシック" charset="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AE2892AE-6799-F748-BFEF-79BFFB6C2C87}" type="slidenum">
              <a:rPr lang="en-US" sz="1200"/>
              <a:pPr/>
              <a:t>36</a:t>
            </a:fld>
            <a:endParaRPr lang="en-US" sz="1200"/>
          </a:p>
        </p:txBody>
      </p:sp>
      <p:sp>
        <p:nvSpPr>
          <p:cNvPr id="208899" name="Rectangle 2"/>
          <p:cNvSpPr>
            <a:spLocks noGrp="1" noRot="1" noChangeAspect="1" noChangeArrowheads="1" noTextEdit="1"/>
          </p:cNvSpPr>
          <p:nvPr>
            <p:ph type="sldImg"/>
          </p:nvPr>
        </p:nvSpPr>
        <p:spPr>
          <a:xfrm>
            <a:off x="381000" y="685800"/>
            <a:ext cx="6096000" cy="3429000"/>
          </a:xfrm>
          <a:ln/>
        </p:spPr>
      </p:sp>
      <p:sp>
        <p:nvSpPr>
          <p:cNvPr id="20890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b="0" i="1" dirty="0">
                <a:latin typeface="Calibri" charset="0"/>
                <a:ea typeface="ＭＳ Ｐゴシック" charset="0"/>
                <a:cs typeface="+mn-cs"/>
              </a:rPr>
              <a:t>Getting rid of the cabinet of the speaker in favor of the space age </a:t>
            </a:r>
            <a:r>
              <a:rPr lang="en-US" b="0" i="1" dirty="0" err="1">
                <a:latin typeface="Calibri" charset="0"/>
                <a:ea typeface="ＭＳ Ｐゴシック" charset="0"/>
                <a:cs typeface="+mn-cs"/>
              </a:rPr>
              <a:t>AirFrame</a:t>
            </a:r>
            <a:r>
              <a:rPr lang="en-US" b="0" i="1" dirty="0">
                <a:latin typeface="Calibri" charset="0"/>
                <a:ea typeface="ＭＳ Ｐゴシック" charset="0"/>
                <a:cs typeface="+mn-cs"/>
              </a:rPr>
              <a:t> and </a:t>
            </a:r>
            <a:r>
              <a:rPr lang="en-US" b="0" i="1" dirty="0" err="1">
                <a:latin typeface="Calibri" charset="0"/>
                <a:ea typeface="ＭＳ Ｐゴシック" charset="0"/>
                <a:cs typeface="+mn-cs"/>
              </a:rPr>
              <a:t>AirFrame</a:t>
            </a:r>
            <a:r>
              <a:rPr lang="en-US" b="0" i="1" baseline="0" dirty="0">
                <a:latin typeface="Calibri" charset="0"/>
                <a:ea typeface="ＭＳ Ｐゴシック" charset="0"/>
                <a:cs typeface="+mn-cs"/>
              </a:rPr>
              <a:t> Blade eliminates any resonance or distortion from the cabinet. The best sounding cabinets have no sound, having no cabinet has no sound too!</a:t>
            </a:r>
            <a:endParaRPr lang="en-US" b="0" i="1" dirty="0">
              <a:latin typeface="Calibri" charset="0"/>
              <a:ea typeface="ＭＳ Ｐゴシック" charset="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AE2892AE-6799-F748-BFEF-79BFFB6C2C87}" type="slidenum">
              <a:rPr lang="en-US" sz="1200"/>
              <a:pPr/>
              <a:t>37</a:t>
            </a:fld>
            <a:endParaRPr lang="en-US" sz="1200"/>
          </a:p>
        </p:txBody>
      </p:sp>
      <p:sp>
        <p:nvSpPr>
          <p:cNvPr id="208899" name="Rectangle 2"/>
          <p:cNvSpPr>
            <a:spLocks noGrp="1" noRot="1" noChangeAspect="1" noChangeArrowheads="1" noTextEdit="1"/>
          </p:cNvSpPr>
          <p:nvPr>
            <p:ph type="sldImg"/>
          </p:nvPr>
        </p:nvSpPr>
        <p:spPr>
          <a:xfrm>
            <a:off x="381000" y="685800"/>
            <a:ext cx="6096000" cy="3429000"/>
          </a:xfrm>
          <a:ln/>
        </p:spPr>
      </p:sp>
      <p:sp>
        <p:nvSpPr>
          <p:cNvPr id="20890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b="0" i="1" dirty="0">
                <a:latin typeface="Calibri" charset="0"/>
                <a:ea typeface="ＭＳ Ｐゴシック" charset="0"/>
                <a:cs typeface="+mn-cs"/>
              </a:rPr>
              <a:t>Getting rid of the cabinet of the speaker in favor of the space age </a:t>
            </a:r>
            <a:r>
              <a:rPr lang="en-US" b="0" i="1" dirty="0" err="1">
                <a:latin typeface="Calibri" charset="0"/>
                <a:ea typeface="ＭＳ Ｐゴシック" charset="0"/>
                <a:cs typeface="+mn-cs"/>
              </a:rPr>
              <a:t>AirFrame</a:t>
            </a:r>
            <a:r>
              <a:rPr lang="en-US" b="0" i="1" dirty="0">
                <a:latin typeface="Calibri" charset="0"/>
                <a:ea typeface="ＭＳ Ｐゴシック" charset="0"/>
                <a:cs typeface="+mn-cs"/>
              </a:rPr>
              <a:t> and </a:t>
            </a:r>
            <a:r>
              <a:rPr lang="en-US" b="0" i="1" dirty="0" err="1">
                <a:latin typeface="Calibri" charset="0"/>
                <a:ea typeface="ＭＳ Ｐゴシック" charset="0"/>
                <a:cs typeface="+mn-cs"/>
              </a:rPr>
              <a:t>AirFrame</a:t>
            </a:r>
            <a:r>
              <a:rPr lang="en-US" b="0" i="1" baseline="0" dirty="0">
                <a:latin typeface="Calibri" charset="0"/>
                <a:ea typeface="ＭＳ Ｐゴシック" charset="0"/>
                <a:cs typeface="+mn-cs"/>
              </a:rPr>
              <a:t> Blade eliminates any resonance or distortion from the cabinet. The best sounding cabinets have no sound, having no cabinet has no sound too!</a:t>
            </a:r>
            <a:endParaRPr lang="en-US" b="0" i="1" dirty="0">
              <a:latin typeface="Calibri" charset="0"/>
              <a:ea typeface="ＭＳ Ｐゴシック" charset="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C32591FE-AE64-B946-B80D-5D12C090F9E0}"/>
              </a:ext>
            </a:extLst>
          </p:cNvPr>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6788">
              <a:defRPr sz="3200">
                <a:solidFill>
                  <a:schemeClr val="tx1"/>
                </a:solidFill>
                <a:latin typeface="Calibri" panose="020F0502020204030204" pitchFamily="34" charset="0"/>
                <a:ea typeface="MS PGothic" panose="020B0600070205080204" pitchFamily="34" charset="-128"/>
              </a:defRPr>
            </a:lvl1pPr>
            <a:lvl2pPr marL="742950" indent="-285750" defTabSz="966788">
              <a:defRPr sz="3200">
                <a:solidFill>
                  <a:schemeClr val="tx1"/>
                </a:solidFill>
                <a:latin typeface="Calibri" panose="020F0502020204030204" pitchFamily="34" charset="0"/>
                <a:ea typeface="MS PGothic" panose="020B0600070205080204" pitchFamily="34" charset="-128"/>
              </a:defRPr>
            </a:lvl2pPr>
            <a:lvl3pPr marL="1143000" indent="-228600" defTabSz="966788">
              <a:defRPr sz="3200">
                <a:solidFill>
                  <a:schemeClr val="tx1"/>
                </a:solidFill>
                <a:latin typeface="Calibri" panose="020F0502020204030204" pitchFamily="34" charset="0"/>
                <a:ea typeface="MS PGothic" panose="020B0600070205080204" pitchFamily="34" charset="-128"/>
              </a:defRPr>
            </a:lvl3pPr>
            <a:lvl4pPr marL="1600200" indent="-228600" defTabSz="966788">
              <a:defRPr sz="3200">
                <a:solidFill>
                  <a:schemeClr val="tx1"/>
                </a:solidFill>
                <a:latin typeface="Calibri" panose="020F0502020204030204" pitchFamily="34" charset="0"/>
                <a:ea typeface="MS PGothic" panose="020B0600070205080204" pitchFamily="34" charset="-128"/>
              </a:defRPr>
            </a:lvl4pPr>
            <a:lvl5pPr marL="2057400" indent="-228600" defTabSz="966788">
              <a:defRPr sz="3200">
                <a:solidFill>
                  <a:schemeClr val="tx1"/>
                </a:solidFill>
                <a:latin typeface="Calibri" panose="020F0502020204030204" pitchFamily="34" charset="0"/>
                <a:ea typeface="MS PGothic" panose="020B0600070205080204" pitchFamily="34" charset="-128"/>
              </a:defRPr>
            </a:lvl5pPr>
            <a:lvl6pPr marL="2514600" indent="-228600" defTabSz="966788" eaLnBrk="0" fontAlgn="base" hangingPunct="0">
              <a:spcBef>
                <a:spcPct val="0"/>
              </a:spcBef>
              <a:spcAft>
                <a:spcPct val="0"/>
              </a:spcAft>
              <a:defRPr sz="3200">
                <a:solidFill>
                  <a:schemeClr val="tx1"/>
                </a:solidFill>
                <a:latin typeface="Calibri" panose="020F0502020204030204" pitchFamily="34" charset="0"/>
                <a:ea typeface="MS PGothic" panose="020B0600070205080204" pitchFamily="34" charset="-128"/>
              </a:defRPr>
            </a:lvl6pPr>
            <a:lvl7pPr marL="2971800" indent="-228600" defTabSz="966788" eaLnBrk="0" fontAlgn="base" hangingPunct="0">
              <a:spcBef>
                <a:spcPct val="0"/>
              </a:spcBef>
              <a:spcAft>
                <a:spcPct val="0"/>
              </a:spcAft>
              <a:defRPr sz="3200">
                <a:solidFill>
                  <a:schemeClr val="tx1"/>
                </a:solidFill>
                <a:latin typeface="Calibri" panose="020F0502020204030204" pitchFamily="34" charset="0"/>
                <a:ea typeface="MS PGothic" panose="020B0600070205080204" pitchFamily="34" charset="-128"/>
              </a:defRPr>
            </a:lvl7pPr>
            <a:lvl8pPr marL="3429000" indent="-228600" defTabSz="966788" eaLnBrk="0" fontAlgn="base" hangingPunct="0">
              <a:spcBef>
                <a:spcPct val="0"/>
              </a:spcBef>
              <a:spcAft>
                <a:spcPct val="0"/>
              </a:spcAft>
              <a:defRPr sz="3200">
                <a:solidFill>
                  <a:schemeClr val="tx1"/>
                </a:solidFill>
                <a:latin typeface="Calibri" panose="020F0502020204030204" pitchFamily="34" charset="0"/>
                <a:ea typeface="MS PGothic" panose="020B0600070205080204" pitchFamily="34" charset="-128"/>
              </a:defRPr>
            </a:lvl8pPr>
            <a:lvl9pPr marL="3886200" indent="-228600" defTabSz="966788" eaLnBrk="0" fontAlgn="base" hangingPunct="0">
              <a:spcBef>
                <a:spcPct val="0"/>
              </a:spcBef>
              <a:spcAft>
                <a:spcPct val="0"/>
              </a:spcAft>
              <a:defRPr sz="3200">
                <a:solidFill>
                  <a:schemeClr val="tx1"/>
                </a:solidFill>
                <a:latin typeface="Calibri" panose="020F0502020204030204" pitchFamily="34" charset="0"/>
                <a:ea typeface="MS PGothic" panose="020B0600070205080204" pitchFamily="34" charset="-128"/>
              </a:defRPr>
            </a:lvl9pPr>
          </a:lstStyle>
          <a:p>
            <a:fld id="{037A51B3-1D66-804D-A0EF-71DA4B8F4F0C}" type="slidenum">
              <a:rPr lang="en-US" altLang="en-US" sz="1300"/>
              <a:pPr/>
              <a:t>38</a:t>
            </a:fld>
            <a:endParaRPr lang="en-US" altLang="en-US" sz="1300"/>
          </a:p>
        </p:txBody>
      </p:sp>
      <p:sp>
        <p:nvSpPr>
          <p:cNvPr id="218115" name="Rectangle 2">
            <a:extLst>
              <a:ext uri="{FF2B5EF4-FFF2-40B4-BE49-F238E27FC236}">
                <a16:creationId xmlns:a16="http://schemas.microsoft.com/office/drawing/2014/main" id="{73CD0180-8964-7347-A883-06E106C19946}"/>
              </a:ext>
            </a:extLst>
          </p:cNvPr>
          <p:cNvSpPr>
            <a:spLocks noGrp="1" noRot="1" noChangeAspect="1" noChangeArrowheads="1" noTextEdit="1"/>
          </p:cNvSpPr>
          <p:nvPr>
            <p:ph type="sldImg"/>
          </p:nvPr>
        </p:nvSpPr>
        <p:spPr>
          <a:ln/>
        </p:spPr>
      </p:sp>
      <p:sp>
        <p:nvSpPr>
          <p:cNvPr id="218116" name="Rectangle 4">
            <a:extLst>
              <a:ext uri="{FF2B5EF4-FFF2-40B4-BE49-F238E27FC236}">
                <a16:creationId xmlns:a16="http://schemas.microsoft.com/office/drawing/2014/main" id="{4BDD06ED-A3AD-3F42-9B4A-30F30332DD46}"/>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atin typeface="Calibri" charset="0"/>
              <a:ea typeface="ＭＳ Ｐゴシック" charset="0"/>
              <a:cs typeface="+mn-cs"/>
            </a:endParaRPr>
          </a:p>
        </p:txBody>
      </p:sp>
    </p:spTree>
    <p:extLst>
      <p:ext uri="{BB962C8B-B14F-4D97-AF65-F5344CB8AC3E}">
        <p14:creationId xmlns:p14="http://schemas.microsoft.com/office/powerpoint/2010/main" val="2729500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983CD642-FEBA-6045-91CE-75204704206F}" type="slidenum">
              <a:rPr lang="en-US" sz="1200"/>
              <a:pPr/>
              <a:t>39</a:t>
            </a:fld>
            <a:endParaRPr lang="en-US" sz="1200"/>
          </a:p>
        </p:txBody>
      </p:sp>
      <p:sp>
        <p:nvSpPr>
          <p:cNvPr id="200707" name="Rectangle 2"/>
          <p:cNvSpPr>
            <a:spLocks noGrp="1" noRot="1" noChangeAspect="1" noChangeArrowheads="1" noTextEdit="1"/>
          </p:cNvSpPr>
          <p:nvPr>
            <p:ph type="sldImg"/>
          </p:nvPr>
        </p:nvSpPr>
        <p:spPr>
          <a:xfrm>
            <a:off x="381000" y="685800"/>
            <a:ext cx="6096000" cy="3429000"/>
          </a:xfrm>
          <a:ln/>
        </p:spPr>
      </p:sp>
      <p:sp>
        <p:nvSpPr>
          <p:cNvPr id="200708"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en-US" i="1" dirty="0">
                <a:latin typeface="Calibri" charset="0"/>
                <a:ea typeface="MS PGothic" charset="0"/>
              </a:rPr>
              <a:t>FMT offers many of the</a:t>
            </a:r>
            <a:r>
              <a:rPr lang="en-US" i="1" baseline="0" dirty="0">
                <a:latin typeface="Calibri" charset="0"/>
                <a:ea typeface="MS PGothic" charset="0"/>
              </a:rPr>
              <a:t> benefits of ESL in a much smaller and more affordable package. Especially good for applications where an ESL isn’t practical, FMT is perfectly suited for matching up with ESL speakers.</a:t>
            </a:r>
            <a:endParaRPr lang="en-US" i="1" dirty="0">
              <a:latin typeface="Calibri" charset="0"/>
              <a:ea typeface="MS PGothic"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dirty="0"/>
              <a:t>Emphasize reflections impacting the sound by cupping your hands to your mouth or placing your hand above, below and to the sides to simulate</a:t>
            </a:r>
            <a:r>
              <a:rPr lang="en-US" baseline="0" dirty="0"/>
              <a:t> a wall. Better yet, use a real wall!</a:t>
            </a:r>
            <a:endParaRPr lang="en-US" dirty="0"/>
          </a:p>
          <a:p>
            <a:endParaRPr lang="en-US" dirty="0"/>
          </a:p>
        </p:txBody>
      </p:sp>
      <p:sp>
        <p:nvSpPr>
          <p:cNvPr id="4" name="Slide Number Placeholder 3"/>
          <p:cNvSpPr>
            <a:spLocks noGrp="1"/>
          </p:cNvSpPr>
          <p:nvPr>
            <p:ph type="sldNum" sz="quarter" idx="10"/>
          </p:nvPr>
        </p:nvSpPr>
        <p:spPr/>
        <p:txBody>
          <a:bodyPr/>
          <a:lstStyle/>
          <a:p>
            <a:fld id="{C7ADF705-B807-654F-A674-38AE7828980A}" type="slidenum">
              <a:rPr lang="en-US" smtClean="0"/>
              <a:pPr/>
              <a:t>44</a:t>
            </a:fld>
            <a:endParaRPr lang="en-US"/>
          </a:p>
        </p:txBody>
      </p:sp>
    </p:spTree>
    <p:extLst>
      <p:ext uri="{BB962C8B-B14F-4D97-AF65-F5344CB8AC3E}">
        <p14:creationId xmlns:p14="http://schemas.microsoft.com/office/powerpoint/2010/main" val="2169709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A1EEDE10-535C-FA45-BA62-1222AC1BBE7D}" type="slidenum">
              <a:rPr lang="en-US" sz="1200"/>
              <a:pPr/>
              <a:t>5</a:t>
            </a:fld>
            <a:endParaRPr lang="en-US" sz="1200" dirty="0"/>
          </a:p>
        </p:txBody>
      </p:sp>
      <p:sp>
        <p:nvSpPr>
          <p:cNvPr id="198659" name="Rectangle 2"/>
          <p:cNvSpPr>
            <a:spLocks noGrp="1" noRot="1" noChangeAspect="1" noChangeArrowheads="1" noTextEdit="1"/>
          </p:cNvSpPr>
          <p:nvPr>
            <p:ph type="sldImg"/>
          </p:nvPr>
        </p:nvSpPr>
        <p:spPr>
          <a:xfrm>
            <a:off x="381000" y="685800"/>
            <a:ext cx="6096000" cy="3429000"/>
          </a:xfrm>
          <a:ln/>
        </p:spPr>
      </p:sp>
      <p:sp>
        <p:nvSpPr>
          <p:cNvPr id="198660"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nSpc>
                <a:spcPct val="90000"/>
              </a:lnSpc>
            </a:pPr>
            <a:r>
              <a:rPr lang="en-US" b="0" i="1" dirty="0">
                <a:latin typeface="Calibri" charset="0"/>
                <a:ea typeface="MS PGothic" charset="0"/>
              </a:rPr>
              <a:t>But before we can appreciate the operation of a thin film driver… let’s review how a conventional cone driver works… this can apply to virtually EVERY speaker manufacturer in the industry today. Even our own (point to the conventional drivers in a Clarity or Mosaic, etc.)</a:t>
            </a:r>
          </a:p>
          <a:p>
            <a:pPr>
              <a:lnSpc>
                <a:spcPct val="90000"/>
              </a:lnSpc>
            </a:pPr>
            <a:endParaRPr lang="en-US" b="0" i="1" dirty="0">
              <a:latin typeface="Calibri" charset="0"/>
              <a:ea typeface="MS PGothic" charset="0"/>
            </a:endParaRPr>
          </a:p>
          <a:p>
            <a:pPr>
              <a:lnSpc>
                <a:spcPct val="90000"/>
              </a:lnSpc>
            </a:pPr>
            <a:r>
              <a:rPr lang="en-US" b="0" i="1" dirty="0">
                <a:latin typeface="Calibri" charset="0"/>
                <a:ea typeface="MS PGothic" charset="0"/>
              </a:rPr>
              <a:t>The key ingredient to a conventional drivers operation is the voice coil… this is essentially a coil of copper wire wrapped around a device called the former.</a:t>
            </a:r>
          </a:p>
          <a:p>
            <a:pPr>
              <a:lnSpc>
                <a:spcPct val="90000"/>
              </a:lnSpc>
            </a:pPr>
            <a:r>
              <a:rPr lang="en-US" b="0" i="1" dirty="0">
                <a:latin typeface="Calibri" charset="0"/>
                <a:ea typeface="MS PGothic" charset="0"/>
              </a:rPr>
              <a:t> </a:t>
            </a:r>
          </a:p>
          <a:p>
            <a:pPr>
              <a:lnSpc>
                <a:spcPct val="90000"/>
              </a:lnSpc>
            </a:pPr>
            <a:r>
              <a:rPr lang="en-US" b="0" i="1" dirty="0">
                <a:latin typeface="Calibri" charset="0"/>
                <a:ea typeface="MS PGothic" charset="0"/>
              </a:rPr>
              <a:t>Anytime we apply electrical current into a coil of wire we create a what? Magnetic field… reaching back to the school days with that one. If we use a certain type of electrical current called AC or alternating current we can now change the polarity of that magnetic field created by the coil… kind of like flipping a magnet over and over quickly would do. </a:t>
            </a:r>
          </a:p>
          <a:p>
            <a:pPr>
              <a:lnSpc>
                <a:spcPct val="90000"/>
              </a:lnSpc>
            </a:pPr>
            <a:endParaRPr lang="en-US" b="0" i="1" dirty="0">
              <a:latin typeface="Calibri" charset="0"/>
              <a:ea typeface="MS PGothic" charset="0"/>
            </a:endParaRPr>
          </a:p>
          <a:p>
            <a:pPr>
              <a:lnSpc>
                <a:spcPct val="90000"/>
              </a:lnSpc>
            </a:pPr>
            <a:r>
              <a:rPr lang="en-US" b="0" i="1" dirty="0">
                <a:latin typeface="Calibri" charset="0"/>
                <a:ea typeface="MS PGothic" charset="0"/>
              </a:rPr>
              <a:t>If we take this coil of wire and now install it into a stationary magnetic field (aka a big ceramic magnet on a 6.5 woofer) that coil is now attracted to and repelled from the magnet based on the musical signal</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reflections impacting the sound by cupping your hands to your mouth or placing your hand above, below and to the sides to simulate</a:t>
            </a:r>
            <a:r>
              <a:rPr lang="en-US" baseline="0" dirty="0"/>
              <a:t> a wall. Better yet, use a real wall!</a:t>
            </a:r>
            <a:endParaRPr lang="en-US" dirty="0"/>
          </a:p>
        </p:txBody>
      </p:sp>
      <p:sp>
        <p:nvSpPr>
          <p:cNvPr id="4" name="Slide Number Placeholder 3"/>
          <p:cNvSpPr>
            <a:spLocks noGrp="1"/>
          </p:cNvSpPr>
          <p:nvPr>
            <p:ph type="sldNum" sz="quarter" idx="10"/>
          </p:nvPr>
        </p:nvSpPr>
        <p:spPr/>
        <p:txBody>
          <a:bodyPr/>
          <a:lstStyle/>
          <a:p>
            <a:fld id="{C7ADF705-B807-654F-A674-38AE7828980A}" type="slidenum">
              <a:rPr lang="en-US" smtClean="0"/>
              <a:pPr/>
              <a:t>45</a:t>
            </a:fld>
            <a:endParaRPr lang="en-US"/>
          </a:p>
        </p:txBody>
      </p:sp>
    </p:spTree>
    <p:extLst>
      <p:ext uri="{BB962C8B-B14F-4D97-AF65-F5344CB8AC3E}">
        <p14:creationId xmlns:p14="http://schemas.microsoft.com/office/powerpoint/2010/main" val="2961125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reflections impacting the sound by cupping your hands to your mouth or placing your hand above, below and to the sides to simulate</a:t>
            </a:r>
            <a:r>
              <a:rPr lang="en-US" baseline="0" dirty="0"/>
              <a:t> a wall. Better yet, use a real wall!</a:t>
            </a:r>
            <a:endParaRPr lang="en-US" dirty="0"/>
          </a:p>
        </p:txBody>
      </p:sp>
      <p:sp>
        <p:nvSpPr>
          <p:cNvPr id="4" name="Slide Number Placeholder 3"/>
          <p:cNvSpPr>
            <a:spLocks noGrp="1"/>
          </p:cNvSpPr>
          <p:nvPr>
            <p:ph type="sldNum" sz="quarter" idx="10"/>
          </p:nvPr>
        </p:nvSpPr>
        <p:spPr/>
        <p:txBody>
          <a:bodyPr/>
          <a:lstStyle/>
          <a:p>
            <a:fld id="{C7ADF705-B807-654F-A674-38AE7828980A}" type="slidenum">
              <a:rPr lang="en-US" smtClean="0"/>
              <a:pPr/>
              <a:t>46</a:t>
            </a:fld>
            <a:endParaRPr lang="en-US"/>
          </a:p>
        </p:txBody>
      </p:sp>
    </p:spTree>
    <p:extLst>
      <p:ext uri="{BB962C8B-B14F-4D97-AF65-F5344CB8AC3E}">
        <p14:creationId xmlns:p14="http://schemas.microsoft.com/office/powerpoint/2010/main" val="14799395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reflections impacting the sound by cupping your hands to your mouth or placing your hand above, below and to the sides to simulate</a:t>
            </a:r>
            <a:r>
              <a:rPr lang="en-US" baseline="0" dirty="0"/>
              <a:t> a wall. Better yet, use a real wall!</a:t>
            </a:r>
            <a:endParaRPr lang="en-US" dirty="0"/>
          </a:p>
        </p:txBody>
      </p:sp>
      <p:sp>
        <p:nvSpPr>
          <p:cNvPr id="4" name="Slide Number Placeholder 3"/>
          <p:cNvSpPr>
            <a:spLocks noGrp="1"/>
          </p:cNvSpPr>
          <p:nvPr>
            <p:ph type="sldNum" sz="quarter" idx="10"/>
          </p:nvPr>
        </p:nvSpPr>
        <p:spPr/>
        <p:txBody>
          <a:bodyPr/>
          <a:lstStyle/>
          <a:p>
            <a:fld id="{C7ADF705-B807-654F-A674-38AE7828980A}" type="slidenum">
              <a:rPr lang="en-US" smtClean="0"/>
              <a:pPr/>
              <a:t>47</a:t>
            </a:fld>
            <a:endParaRPr lang="en-US"/>
          </a:p>
        </p:txBody>
      </p:sp>
    </p:spTree>
    <p:extLst>
      <p:ext uri="{BB962C8B-B14F-4D97-AF65-F5344CB8AC3E}">
        <p14:creationId xmlns:p14="http://schemas.microsoft.com/office/powerpoint/2010/main" val="2129032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DF705-B807-654F-A674-38AE7828980A}" type="slidenum">
              <a:rPr lang="en-US" smtClean="0"/>
              <a:pPr/>
              <a:t>50</a:t>
            </a:fld>
            <a:endParaRPr lang="en-US"/>
          </a:p>
        </p:txBody>
      </p:sp>
    </p:spTree>
    <p:extLst>
      <p:ext uri="{BB962C8B-B14F-4D97-AF65-F5344CB8AC3E}">
        <p14:creationId xmlns:p14="http://schemas.microsoft.com/office/powerpoint/2010/main" val="539131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85">
              <a:defRPr sz="3000">
                <a:solidFill>
                  <a:schemeClr val="tx1"/>
                </a:solidFill>
                <a:latin typeface="Calibri" pitchFamily="34" charset="0"/>
                <a:ea typeface="MS PGothic" pitchFamily="34" charset="-128"/>
              </a:defRPr>
            </a:lvl1pPr>
            <a:lvl2pPr marL="702756" indent="-270291" defTabSz="914485">
              <a:defRPr sz="3000">
                <a:solidFill>
                  <a:schemeClr val="tx1"/>
                </a:solidFill>
                <a:latin typeface="Calibri" pitchFamily="34" charset="0"/>
                <a:ea typeface="MS PGothic" pitchFamily="34" charset="-128"/>
              </a:defRPr>
            </a:lvl2pPr>
            <a:lvl3pPr marL="1081164" indent="-216233" defTabSz="914485">
              <a:defRPr sz="3000">
                <a:solidFill>
                  <a:schemeClr val="tx1"/>
                </a:solidFill>
                <a:latin typeface="Calibri" pitchFamily="34" charset="0"/>
                <a:ea typeface="MS PGothic" pitchFamily="34" charset="-128"/>
              </a:defRPr>
            </a:lvl3pPr>
            <a:lvl4pPr marL="1513629" indent="-216233" defTabSz="914485">
              <a:defRPr sz="3000">
                <a:solidFill>
                  <a:schemeClr val="tx1"/>
                </a:solidFill>
                <a:latin typeface="Calibri" pitchFamily="34" charset="0"/>
                <a:ea typeface="MS PGothic" pitchFamily="34" charset="-128"/>
              </a:defRPr>
            </a:lvl4pPr>
            <a:lvl5pPr marL="1946095" indent="-216233" defTabSz="914485">
              <a:defRPr sz="3000">
                <a:solidFill>
                  <a:schemeClr val="tx1"/>
                </a:solidFill>
                <a:latin typeface="Calibri" pitchFamily="34" charset="0"/>
                <a:ea typeface="MS PGothic" pitchFamily="34" charset="-128"/>
              </a:defRPr>
            </a:lvl5pPr>
            <a:lvl6pPr marL="2378560" indent="-216233" defTabSz="914485" eaLnBrk="0" fontAlgn="base" hangingPunct="0">
              <a:spcBef>
                <a:spcPct val="0"/>
              </a:spcBef>
              <a:spcAft>
                <a:spcPct val="0"/>
              </a:spcAft>
              <a:defRPr sz="3000">
                <a:solidFill>
                  <a:schemeClr val="tx1"/>
                </a:solidFill>
                <a:latin typeface="Calibri" pitchFamily="34" charset="0"/>
                <a:ea typeface="MS PGothic" pitchFamily="34" charset="-128"/>
              </a:defRPr>
            </a:lvl6pPr>
            <a:lvl7pPr marL="2811026" indent="-216233" defTabSz="914485" eaLnBrk="0" fontAlgn="base" hangingPunct="0">
              <a:spcBef>
                <a:spcPct val="0"/>
              </a:spcBef>
              <a:spcAft>
                <a:spcPct val="0"/>
              </a:spcAft>
              <a:defRPr sz="3000">
                <a:solidFill>
                  <a:schemeClr val="tx1"/>
                </a:solidFill>
                <a:latin typeface="Calibri" pitchFamily="34" charset="0"/>
                <a:ea typeface="MS PGothic" pitchFamily="34" charset="-128"/>
              </a:defRPr>
            </a:lvl7pPr>
            <a:lvl8pPr marL="3243491" indent="-216233" defTabSz="914485" eaLnBrk="0" fontAlgn="base" hangingPunct="0">
              <a:spcBef>
                <a:spcPct val="0"/>
              </a:spcBef>
              <a:spcAft>
                <a:spcPct val="0"/>
              </a:spcAft>
              <a:defRPr sz="3000">
                <a:solidFill>
                  <a:schemeClr val="tx1"/>
                </a:solidFill>
                <a:latin typeface="Calibri" pitchFamily="34" charset="0"/>
                <a:ea typeface="MS PGothic" pitchFamily="34" charset="-128"/>
              </a:defRPr>
            </a:lvl8pPr>
            <a:lvl9pPr marL="3675957" indent="-216233" defTabSz="914485" eaLnBrk="0" fontAlgn="base" hangingPunct="0">
              <a:spcBef>
                <a:spcPct val="0"/>
              </a:spcBef>
              <a:spcAft>
                <a:spcPct val="0"/>
              </a:spcAft>
              <a:defRPr sz="3000">
                <a:solidFill>
                  <a:schemeClr val="tx1"/>
                </a:solidFill>
                <a:latin typeface="Calibri" pitchFamily="34" charset="0"/>
                <a:ea typeface="MS PGothic" pitchFamily="34" charset="-128"/>
              </a:defRPr>
            </a:lvl9pPr>
          </a:lstStyle>
          <a:p>
            <a:pPr>
              <a:defRPr/>
            </a:pPr>
            <a:fld id="{F0FCBCF3-B1D8-4A22-AEB8-97EA622783F9}" type="slidenum">
              <a:rPr lang="en-US" altLang="en-US" sz="1200"/>
              <a:pPr>
                <a:defRPr/>
              </a:pPr>
              <a:t>6</a:t>
            </a:fld>
            <a:endParaRPr lang="en-US" altLang="en-US" sz="120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ltLang="en-US" b="0" i="1"/>
              <a:t>In a ML ESL loudspeaker the signal from your amplifier DOES NOT pass through the diaphragm (clear film) of the speaker… in an ESL the signal actually passes through the stators (point). In this instance the diaphragm has a constant positive charge (from plugging it into the wall). You may want to point to the power supply of your Clarity. In case you are curious… the reason you do not get shocked when you touch the surface of the stator is because they are insulated via a powder coating process we perform.</a:t>
            </a:r>
          </a:p>
          <a:p>
            <a:pPr>
              <a:defRPr/>
            </a:pPr>
            <a:endParaRPr lang="en-US" altLang="en-US" b="0" i="1"/>
          </a:p>
          <a:p>
            <a:pPr>
              <a:defRPr/>
            </a:pPr>
            <a:r>
              <a:rPr lang="en-US" altLang="en-US" b="0" i="1"/>
              <a:t>The electrical signal of your amplifier flows through the surface of the stator in an opposing manner… in other words, when the front stator has a positive charge, the back stator has a negative charge… and vice versa. As this process occurs, the diaphragm is attracted to and repelled from both the front and rear stators</a:t>
            </a:r>
          </a:p>
          <a:p>
            <a:pPr>
              <a:defRPr/>
            </a:pPr>
            <a:endParaRPr lang="en-US" altLang="en-US" b="0"/>
          </a:p>
          <a:p>
            <a:pPr>
              <a:defRPr/>
            </a:pPr>
            <a:r>
              <a:rPr lang="en-US" altLang="en-US" b="0" i="1"/>
              <a:t>This process causes the diaphragm of the ESL loudspeaker to move forward and back… which moves air. Anytime we move air, we create? Sound!!!</a:t>
            </a:r>
          </a:p>
          <a:p>
            <a:pPr>
              <a:defRPr/>
            </a:pPr>
            <a:endParaRPr lang="en-US" altLang="en-US" b="0"/>
          </a:p>
        </p:txBody>
      </p:sp>
    </p:spTree>
    <p:extLst>
      <p:ext uri="{BB962C8B-B14F-4D97-AF65-F5344CB8AC3E}">
        <p14:creationId xmlns:p14="http://schemas.microsoft.com/office/powerpoint/2010/main" val="1642465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85">
              <a:defRPr sz="3000">
                <a:solidFill>
                  <a:schemeClr val="tx1"/>
                </a:solidFill>
                <a:latin typeface="Calibri" pitchFamily="34" charset="0"/>
                <a:ea typeface="MS PGothic" pitchFamily="34" charset="-128"/>
              </a:defRPr>
            </a:lvl1pPr>
            <a:lvl2pPr marL="702756" indent="-270291" defTabSz="914485">
              <a:defRPr sz="3000">
                <a:solidFill>
                  <a:schemeClr val="tx1"/>
                </a:solidFill>
                <a:latin typeface="Calibri" pitchFamily="34" charset="0"/>
                <a:ea typeface="MS PGothic" pitchFamily="34" charset="-128"/>
              </a:defRPr>
            </a:lvl2pPr>
            <a:lvl3pPr marL="1081164" indent="-216233" defTabSz="914485">
              <a:defRPr sz="3000">
                <a:solidFill>
                  <a:schemeClr val="tx1"/>
                </a:solidFill>
                <a:latin typeface="Calibri" pitchFamily="34" charset="0"/>
                <a:ea typeface="MS PGothic" pitchFamily="34" charset="-128"/>
              </a:defRPr>
            </a:lvl3pPr>
            <a:lvl4pPr marL="1513629" indent="-216233" defTabSz="914485">
              <a:defRPr sz="3000">
                <a:solidFill>
                  <a:schemeClr val="tx1"/>
                </a:solidFill>
                <a:latin typeface="Calibri" pitchFamily="34" charset="0"/>
                <a:ea typeface="MS PGothic" pitchFamily="34" charset="-128"/>
              </a:defRPr>
            </a:lvl4pPr>
            <a:lvl5pPr marL="1946095" indent="-216233" defTabSz="914485">
              <a:defRPr sz="3000">
                <a:solidFill>
                  <a:schemeClr val="tx1"/>
                </a:solidFill>
                <a:latin typeface="Calibri" pitchFamily="34" charset="0"/>
                <a:ea typeface="MS PGothic" pitchFamily="34" charset="-128"/>
              </a:defRPr>
            </a:lvl5pPr>
            <a:lvl6pPr marL="2378560" indent="-216233" defTabSz="914485" eaLnBrk="0" fontAlgn="base" hangingPunct="0">
              <a:spcBef>
                <a:spcPct val="0"/>
              </a:spcBef>
              <a:spcAft>
                <a:spcPct val="0"/>
              </a:spcAft>
              <a:defRPr sz="3000">
                <a:solidFill>
                  <a:schemeClr val="tx1"/>
                </a:solidFill>
                <a:latin typeface="Calibri" pitchFamily="34" charset="0"/>
                <a:ea typeface="MS PGothic" pitchFamily="34" charset="-128"/>
              </a:defRPr>
            </a:lvl6pPr>
            <a:lvl7pPr marL="2811026" indent="-216233" defTabSz="914485" eaLnBrk="0" fontAlgn="base" hangingPunct="0">
              <a:spcBef>
                <a:spcPct val="0"/>
              </a:spcBef>
              <a:spcAft>
                <a:spcPct val="0"/>
              </a:spcAft>
              <a:defRPr sz="3000">
                <a:solidFill>
                  <a:schemeClr val="tx1"/>
                </a:solidFill>
                <a:latin typeface="Calibri" pitchFamily="34" charset="0"/>
                <a:ea typeface="MS PGothic" pitchFamily="34" charset="-128"/>
              </a:defRPr>
            </a:lvl7pPr>
            <a:lvl8pPr marL="3243491" indent="-216233" defTabSz="914485" eaLnBrk="0" fontAlgn="base" hangingPunct="0">
              <a:spcBef>
                <a:spcPct val="0"/>
              </a:spcBef>
              <a:spcAft>
                <a:spcPct val="0"/>
              </a:spcAft>
              <a:defRPr sz="3000">
                <a:solidFill>
                  <a:schemeClr val="tx1"/>
                </a:solidFill>
                <a:latin typeface="Calibri" pitchFamily="34" charset="0"/>
                <a:ea typeface="MS PGothic" pitchFamily="34" charset="-128"/>
              </a:defRPr>
            </a:lvl8pPr>
            <a:lvl9pPr marL="3675957" indent="-216233" defTabSz="914485" eaLnBrk="0" fontAlgn="base" hangingPunct="0">
              <a:spcBef>
                <a:spcPct val="0"/>
              </a:spcBef>
              <a:spcAft>
                <a:spcPct val="0"/>
              </a:spcAft>
              <a:defRPr sz="3000">
                <a:solidFill>
                  <a:schemeClr val="tx1"/>
                </a:solidFill>
                <a:latin typeface="Calibri" pitchFamily="34" charset="0"/>
                <a:ea typeface="MS PGothic" pitchFamily="34" charset="-128"/>
              </a:defRPr>
            </a:lvl9pPr>
          </a:lstStyle>
          <a:p>
            <a:pPr>
              <a:defRPr/>
            </a:pPr>
            <a:fld id="{6C22DAD1-6D5F-4347-BC6C-F491F5C8CEDB}" type="slidenum">
              <a:rPr lang="en-US" altLang="en-US" sz="1200"/>
              <a:pPr>
                <a:defRPr/>
              </a:pPr>
              <a:t>7</a:t>
            </a:fld>
            <a:endParaRPr lang="en-US" altLang="en-US" sz="120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ltLang="en-US" b="0" i="1"/>
              <a:t>In a ML ESL loudspeaker the signal from your amplifier DOES NOT pass through the diaphragm (clear film) of the speaker… in an ESL the signal actually passes through the stators (point). In this instance the diaphragm has a constant positive charge (from plugging it into the wall). You may want to point to the power supply of your Clarity. In case you are curious… the reason you do not get shocked when you touch the surface of the stator is because they are insulated via a powder coating process we perform.</a:t>
            </a:r>
          </a:p>
          <a:p>
            <a:pPr>
              <a:defRPr/>
            </a:pPr>
            <a:endParaRPr lang="en-US" altLang="en-US" b="0" i="1"/>
          </a:p>
          <a:p>
            <a:pPr>
              <a:defRPr/>
            </a:pPr>
            <a:r>
              <a:rPr lang="en-US" altLang="en-US" b="0" i="1"/>
              <a:t>The electrical signal of your amplifier flows through the surface of the stator in an opposing manner… in other words, when the front stator has a positive charge, the back stator has a negative charge… and vice versa. As this process occurs, the diaphragm is attracted to and repelled from both the front and rear stators</a:t>
            </a:r>
          </a:p>
          <a:p>
            <a:pPr>
              <a:defRPr/>
            </a:pPr>
            <a:endParaRPr lang="en-US" altLang="en-US" b="0"/>
          </a:p>
          <a:p>
            <a:pPr>
              <a:defRPr/>
            </a:pPr>
            <a:r>
              <a:rPr lang="en-US" altLang="en-US" b="0" i="1"/>
              <a:t>This process causes the diaphragm of the ESL loudspeaker to move forward and back… which moves air. Anytime we move air, we create? Sound!!!</a:t>
            </a:r>
          </a:p>
          <a:p>
            <a:pPr>
              <a:defRPr/>
            </a:pPr>
            <a:endParaRPr lang="en-US" altLang="en-US" b="0"/>
          </a:p>
        </p:txBody>
      </p:sp>
    </p:spTree>
    <p:extLst>
      <p:ext uri="{BB962C8B-B14F-4D97-AF65-F5344CB8AC3E}">
        <p14:creationId xmlns:p14="http://schemas.microsoft.com/office/powerpoint/2010/main" val="2280739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85">
              <a:defRPr sz="3000">
                <a:solidFill>
                  <a:schemeClr val="tx1"/>
                </a:solidFill>
                <a:latin typeface="Calibri" pitchFamily="34" charset="0"/>
                <a:ea typeface="MS PGothic" pitchFamily="34" charset="-128"/>
              </a:defRPr>
            </a:lvl1pPr>
            <a:lvl2pPr marL="702756" indent="-270291" defTabSz="914485">
              <a:defRPr sz="3000">
                <a:solidFill>
                  <a:schemeClr val="tx1"/>
                </a:solidFill>
                <a:latin typeface="Calibri" pitchFamily="34" charset="0"/>
                <a:ea typeface="MS PGothic" pitchFamily="34" charset="-128"/>
              </a:defRPr>
            </a:lvl2pPr>
            <a:lvl3pPr marL="1081164" indent="-216233" defTabSz="914485">
              <a:defRPr sz="3000">
                <a:solidFill>
                  <a:schemeClr val="tx1"/>
                </a:solidFill>
                <a:latin typeface="Calibri" pitchFamily="34" charset="0"/>
                <a:ea typeface="MS PGothic" pitchFamily="34" charset="-128"/>
              </a:defRPr>
            </a:lvl3pPr>
            <a:lvl4pPr marL="1513629" indent="-216233" defTabSz="914485">
              <a:defRPr sz="3000">
                <a:solidFill>
                  <a:schemeClr val="tx1"/>
                </a:solidFill>
                <a:latin typeface="Calibri" pitchFamily="34" charset="0"/>
                <a:ea typeface="MS PGothic" pitchFamily="34" charset="-128"/>
              </a:defRPr>
            </a:lvl4pPr>
            <a:lvl5pPr marL="1946095" indent="-216233" defTabSz="914485">
              <a:defRPr sz="3000">
                <a:solidFill>
                  <a:schemeClr val="tx1"/>
                </a:solidFill>
                <a:latin typeface="Calibri" pitchFamily="34" charset="0"/>
                <a:ea typeface="MS PGothic" pitchFamily="34" charset="-128"/>
              </a:defRPr>
            </a:lvl5pPr>
            <a:lvl6pPr marL="2378560" indent="-216233" defTabSz="914485" eaLnBrk="0" fontAlgn="base" hangingPunct="0">
              <a:spcBef>
                <a:spcPct val="0"/>
              </a:spcBef>
              <a:spcAft>
                <a:spcPct val="0"/>
              </a:spcAft>
              <a:defRPr sz="3000">
                <a:solidFill>
                  <a:schemeClr val="tx1"/>
                </a:solidFill>
                <a:latin typeface="Calibri" pitchFamily="34" charset="0"/>
                <a:ea typeface="MS PGothic" pitchFamily="34" charset="-128"/>
              </a:defRPr>
            </a:lvl6pPr>
            <a:lvl7pPr marL="2811026" indent="-216233" defTabSz="914485" eaLnBrk="0" fontAlgn="base" hangingPunct="0">
              <a:spcBef>
                <a:spcPct val="0"/>
              </a:spcBef>
              <a:spcAft>
                <a:spcPct val="0"/>
              </a:spcAft>
              <a:defRPr sz="3000">
                <a:solidFill>
                  <a:schemeClr val="tx1"/>
                </a:solidFill>
                <a:latin typeface="Calibri" pitchFamily="34" charset="0"/>
                <a:ea typeface="MS PGothic" pitchFamily="34" charset="-128"/>
              </a:defRPr>
            </a:lvl7pPr>
            <a:lvl8pPr marL="3243491" indent="-216233" defTabSz="914485" eaLnBrk="0" fontAlgn="base" hangingPunct="0">
              <a:spcBef>
                <a:spcPct val="0"/>
              </a:spcBef>
              <a:spcAft>
                <a:spcPct val="0"/>
              </a:spcAft>
              <a:defRPr sz="3000">
                <a:solidFill>
                  <a:schemeClr val="tx1"/>
                </a:solidFill>
                <a:latin typeface="Calibri" pitchFamily="34" charset="0"/>
                <a:ea typeface="MS PGothic" pitchFamily="34" charset="-128"/>
              </a:defRPr>
            </a:lvl8pPr>
            <a:lvl9pPr marL="3675957" indent="-216233" defTabSz="914485" eaLnBrk="0" fontAlgn="base" hangingPunct="0">
              <a:spcBef>
                <a:spcPct val="0"/>
              </a:spcBef>
              <a:spcAft>
                <a:spcPct val="0"/>
              </a:spcAft>
              <a:defRPr sz="3000">
                <a:solidFill>
                  <a:schemeClr val="tx1"/>
                </a:solidFill>
                <a:latin typeface="Calibri" pitchFamily="34" charset="0"/>
                <a:ea typeface="MS PGothic" pitchFamily="34" charset="-128"/>
              </a:defRPr>
            </a:lvl9pPr>
          </a:lstStyle>
          <a:p>
            <a:pPr>
              <a:defRPr/>
            </a:pPr>
            <a:fld id="{3AA914C0-A6AD-4E86-BD88-F9E721565894}" type="slidenum">
              <a:rPr lang="en-US" altLang="en-US" sz="1200"/>
              <a:pPr>
                <a:defRPr/>
              </a:pPr>
              <a:t>8</a:t>
            </a:fld>
            <a:endParaRPr lang="en-US" altLang="en-US" sz="120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ltLang="en-US" b="0" i="1"/>
              <a:t>In a ML ESL loudspeaker the signal from your amplifier DOES NOT pass through the diaphragm (clear film) of the speaker… in an ESL the signal actually passes through the stators (point). In this instance the diaphragm has a constant positive charge (from plugging it into the wall). You may want to point to the power supply of your Clarity. In case you are curious… the reason you do not get shocked when you touch the surface of the stator is because they are insulated via a powder coating process we perform.</a:t>
            </a:r>
          </a:p>
          <a:p>
            <a:pPr>
              <a:defRPr/>
            </a:pPr>
            <a:endParaRPr lang="en-US" altLang="en-US" b="0" i="1"/>
          </a:p>
          <a:p>
            <a:pPr>
              <a:defRPr/>
            </a:pPr>
            <a:r>
              <a:rPr lang="en-US" altLang="en-US" b="0" i="1"/>
              <a:t>The electrical signal of your amplifier flows through the surface of the stator in an opposing manner… in other words, when the front stator has a positive charge, the back stator has a negative charge… and vice versa. As this process occurs, the diaphragm is attracted to and repelled from both the front and rear stators</a:t>
            </a:r>
          </a:p>
          <a:p>
            <a:pPr>
              <a:defRPr/>
            </a:pPr>
            <a:endParaRPr lang="en-US" altLang="en-US" b="0"/>
          </a:p>
          <a:p>
            <a:pPr>
              <a:defRPr/>
            </a:pPr>
            <a:r>
              <a:rPr lang="en-US" altLang="en-US" b="0" i="1"/>
              <a:t>This process causes the diaphragm of the ESL loudspeaker to move forward and back… which moves air. Anytime we move air, we create? Sound!!!</a:t>
            </a:r>
          </a:p>
          <a:p>
            <a:pPr>
              <a:defRPr/>
            </a:pPr>
            <a:endParaRPr lang="en-US" altLang="en-US" b="0"/>
          </a:p>
        </p:txBody>
      </p:sp>
    </p:spTree>
    <p:extLst>
      <p:ext uri="{BB962C8B-B14F-4D97-AF65-F5344CB8AC3E}">
        <p14:creationId xmlns:p14="http://schemas.microsoft.com/office/powerpoint/2010/main" val="1910766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14485">
              <a:defRPr sz="3000">
                <a:solidFill>
                  <a:schemeClr val="tx1"/>
                </a:solidFill>
                <a:latin typeface="Calibri" pitchFamily="34" charset="0"/>
                <a:ea typeface="MS PGothic" pitchFamily="34" charset="-128"/>
              </a:defRPr>
            </a:lvl1pPr>
            <a:lvl2pPr marL="702756" indent="-270291" defTabSz="914485">
              <a:defRPr sz="3000">
                <a:solidFill>
                  <a:schemeClr val="tx1"/>
                </a:solidFill>
                <a:latin typeface="Calibri" pitchFamily="34" charset="0"/>
                <a:ea typeface="MS PGothic" pitchFamily="34" charset="-128"/>
              </a:defRPr>
            </a:lvl2pPr>
            <a:lvl3pPr marL="1081164" indent="-216233" defTabSz="914485">
              <a:defRPr sz="3000">
                <a:solidFill>
                  <a:schemeClr val="tx1"/>
                </a:solidFill>
                <a:latin typeface="Calibri" pitchFamily="34" charset="0"/>
                <a:ea typeface="MS PGothic" pitchFamily="34" charset="-128"/>
              </a:defRPr>
            </a:lvl3pPr>
            <a:lvl4pPr marL="1513629" indent="-216233" defTabSz="914485">
              <a:defRPr sz="3000">
                <a:solidFill>
                  <a:schemeClr val="tx1"/>
                </a:solidFill>
                <a:latin typeface="Calibri" pitchFamily="34" charset="0"/>
                <a:ea typeface="MS PGothic" pitchFamily="34" charset="-128"/>
              </a:defRPr>
            </a:lvl4pPr>
            <a:lvl5pPr marL="1946095" indent="-216233" defTabSz="914485">
              <a:defRPr sz="3000">
                <a:solidFill>
                  <a:schemeClr val="tx1"/>
                </a:solidFill>
                <a:latin typeface="Calibri" pitchFamily="34" charset="0"/>
                <a:ea typeface="MS PGothic" pitchFamily="34" charset="-128"/>
              </a:defRPr>
            </a:lvl5pPr>
            <a:lvl6pPr marL="2378560" indent="-216233" defTabSz="914485" eaLnBrk="0" fontAlgn="base" hangingPunct="0">
              <a:spcBef>
                <a:spcPct val="0"/>
              </a:spcBef>
              <a:spcAft>
                <a:spcPct val="0"/>
              </a:spcAft>
              <a:defRPr sz="3000">
                <a:solidFill>
                  <a:schemeClr val="tx1"/>
                </a:solidFill>
                <a:latin typeface="Calibri" pitchFamily="34" charset="0"/>
                <a:ea typeface="MS PGothic" pitchFamily="34" charset="-128"/>
              </a:defRPr>
            </a:lvl6pPr>
            <a:lvl7pPr marL="2811026" indent="-216233" defTabSz="914485" eaLnBrk="0" fontAlgn="base" hangingPunct="0">
              <a:spcBef>
                <a:spcPct val="0"/>
              </a:spcBef>
              <a:spcAft>
                <a:spcPct val="0"/>
              </a:spcAft>
              <a:defRPr sz="3000">
                <a:solidFill>
                  <a:schemeClr val="tx1"/>
                </a:solidFill>
                <a:latin typeface="Calibri" pitchFamily="34" charset="0"/>
                <a:ea typeface="MS PGothic" pitchFamily="34" charset="-128"/>
              </a:defRPr>
            </a:lvl7pPr>
            <a:lvl8pPr marL="3243491" indent="-216233" defTabSz="914485" eaLnBrk="0" fontAlgn="base" hangingPunct="0">
              <a:spcBef>
                <a:spcPct val="0"/>
              </a:spcBef>
              <a:spcAft>
                <a:spcPct val="0"/>
              </a:spcAft>
              <a:defRPr sz="3000">
                <a:solidFill>
                  <a:schemeClr val="tx1"/>
                </a:solidFill>
                <a:latin typeface="Calibri" pitchFamily="34" charset="0"/>
                <a:ea typeface="MS PGothic" pitchFamily="34" charset="-128"/>
              </a:defRPr>
            </a:lvl8pPr>
            <a:lvl9pPr marL="3675957" indent="-216233" defTabSz="914485" eaLnBrk="0" fontAlgn="base" hangingPunct="0">
              <a:spcBef>
                <a:spcPct val="0"/>
              </a:spcBef>
              <a:spcAft>
                <a:spcPct val="0"/>
              </a:spcAft>
              <a:defRPr sz="3000">
                <a:solidFill>
                  <a:schemeClr val="tx1"/>
                </a:solidFill>
                <a:latin typeface="Calibri" pitchFamily="34" charset="0"/>
                <a:ea typeface="MS PGothic" pitchFamily="34" charset="-128"/>
              </a:defRPr>
            </a:lvl9pPr>
          </a:lstStyle>
          <a:p>
            <a:pPr>
              <a:defRPr/>
            </a:pPr>
            <a:fld id="{5141DE68-D71C-470D-9A41-C6B12340C646}" type="slidenum">
              <a:rPr lang="en-US" altLang="en-US" sz="1200"/>
              <a:pPr>
                <a:defRPr/>
              </a:pPr>
              <a:t>9</a:t>
            </a:fld>
            <a:endParaRPr lang="en-US" altLang="en-US" sz="120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ltLang="en-US" b="0" i="1"/>
              <a:t>In a ML ESL loudspeaker the signal from your amplifier DOES NOT pass through the diaphragm (clear film) of the speaker… in an ESL the signal actually passes through the stators (point). In this instance the diaphragm has a constant positive charge (from plugging it into the wall). You may want to point to the power supply of your Clarity. In case you are curious… the reason you do not get shocked when you touch the surface of the stator is because they are insulated via a powder coating process we perform.</a:t>
            </a:r>
          </a:p>
          <a:p>
            <a:pPr>
              <a:defRPr/>
            </a:pPr>
            <a:endParaRPr lang="en-US" altLang="en-US" b="0" i="1"/>
          </a:p>
          <a:p>
            <a:pPr>
              <a:defRPr/>
            </a:pPr>
            <a:r>
              <a:rPr lang="en-US" altLang="en-US" b="0" i="1"/>
              <a:t>The electrical signal of your amplifier flows through the surface of the stator in an opposing manner… in other words, when the front stator has a positive charge, the back stator has a negative charge… and vice versa. As this process occurs, the diaphragm is attracted to and repelled from both the front and rear stators</a:t>
            </a:r>
          </a:p>
          <a:p>
            <a:pPr>
              <a:defRPr/>
            </a:pPr>
            <a:endParaRPr lang="en-US" altLang="en-US" b="0"/>
          </a:p>
          <a:p>
            <a:pPr>
              <a:defRPr/>
            </a:pPr>
            <a:r>
              <a:rPr lang="en-US" altLang="en-US" b="0" i="1"/>
              <a:t>This process causes the diaphragm of the ESL loudspeaker to move forward and back… which moves air. Anytime we move air, we create? Sound!!!</a:t>
            </a:r>
          </a:p>
          <a:p>
            <a:pPr>
              <a:defRPr/>
            </a:pPr>
            <a:endParaRPr lang="en-US" altLang="en-US" b="0"/>
          </a:p>
        </p:txBody>
      </p:sp>
    </p:spTree>
    <p:extLst>
      <p:ext uri="{BB962C8B-B14F-4D97-AF65-F5344CB8AC3E}">
        <p14:creationId xmlns:p14="http://schemas.microsoft.com/office/powerpoint/2010/main" val="3843357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14485">
              <a:defRPr sz="3000">
                <a:solidFill>
                  <a:schemeClr val="tx1"/>
                </a:solidFill>
                <a:latin typeface="Calibri" charset="0"/>
                <a:ea typeface="MS PGothic" charset="0"/>
                <a:cs typeface="MS PGothic" charset="0"/>
              </a:defRPr>
            </a:lvl1pPr>
            <a:lvl2pPr marL="702756" indent="-270291" defTabSz="914485">
              <a:defRPr sz="3000">
                <a:solidFill>
                  <a:schemeClr val="tx1"/>
                </a:solidFill>
                <a:latin typeface="Calibri" charset="0"/>
                <a:ea typeface="MS PGothic" charset="0"/>
                <a:cs typeface="MS PGothic" charset="0"/>
              </a:defRPr>
            </a:lvl2pPr>
            <a:lvl3pPr marL="1081164" indent="-216233" defTabSz="914485">
              <a:defRPr sz="3000">
                <a:solidFill>
                  <a:schemeClr val="tx1"/>
                </a:solidFill>
                <a:latin typeface="Calibri" charset="0"/>
                <a:ea typeface="MS PGothic" charset="0"/>
                <a:cs typeface="MS PGothic" charset="0"/>
              </a:defRPr>
            </a:lvl3pPr>
            <a:lvl4pPr marL="1513629" indent="-216233" defTabSz="914485">
              <a:defRPr sz="3000">
                <a:solidFill>
                  <a:schemeClr val="tx1"/>
                </a:solidFill>
                <a:latin typeface="Calibri" charset="0"/>
                <a:ea typeface="MS PGothic" charset="0"/>
                <a:cs typeface="MS PGothic" charset="0"/>
              </a:defRPr>
            </a:lvl4pPr>
            <a:lvl5pPr marL="1946095" indent="-216233" defTabSz="914485">
              <a:defRPr sz="3000">
                <a:solidFill>
                  <a:schemeClr val="tx1"/>
                </a:solidFill>
                <a:latin typeface="Calibri" charset="0"/>
                <a:ea typeface="MS PGothic" charset="0"/>
                <a:cs typeface="MS PGothic" charset="0"/>
              </a:defRPr>
            </a:lvl5pPr>
            <a:lvl6pPr marL="2378560"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6pPr>
            <a:lvl7pPr marL="2811026"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7pPr>
            <a:lvl8pPr marL="3243491"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8pPr>
            <a:lvl9pPr marL="3675957" indent="-216233" defTabSz="914485" eaLnBrk="0" fontAlgn="base" hangingPunct="0">
              <a:spcBef>
                <a:spcPct val="0"/>
              </a:spcBef>
              <a:spcAft>
                <a:spcPct val="0"/>
              </a:spcAft>
              <a:defRPr sz="3000">
                <a:solidFill>
                  <a:schemeClr val="tx1"/>
                </a:solidFill>
                <a:latin typeface="Calibri" charset="0"/>
                <a:ea typeface="MS PGothic" charset="0"/>
                <a:cs typeface="MS PGothic" charset="0"/>
              </a:defRPr>
            </a:lvl9pPr>
          </a:lstStyle>
          <a:p>
            <a:fld id="{78212AAF-C35C-D548-A22F-279AA64F806F}" type="slidenum">
              <a:rPr lang="en-US" sz="1200"/>
              <a:pPr/>
              <a:t>10</a:t>
            </a:fld>
            <a:endParaRPr lang="en-US" sz="1200"/>
          </a:p>
        </p:txBody>
      </p:sp>
      <p:sp>
        <p:nvSpPr>
          <p:cNvPr id="201731" name="Rectangle 2"/>
          <p:cNvSpPr>
            <a:spLocks noGrp="1" noRot="1" noChangeAspect="1" noChangeArrowheads="1" noTextEdit="1"/>
          </p:cNvSpPr>
          <p:nvPr>
            <p:ph type="sldImg"/>
          </p:nvPr>
        </p:nvSpPr>
        <p:spPr>
          <a:xfrm>
            <a:off x="381000" y="685800"/>
            <a:ext cx="6096000" cy="3429000"/>
          </a:xfrm>
          <a:ln/>
        </p:spPr>
      </p:sp>
      <p:sp>
        <p:nvSpPr>
          <p:cNvPr id="201732"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a:lstStyle/>
          <a:p>
            <a:pPr>
              <a:defRPr/>
            </a:pPr>
            <a:r>
              <a:rPr lang="en-US" dirty="0">
                <a:latin typeface="Calibri" charset="0"/>
                <a:ea typeface="ＭＳ Ｐゴシック" charset="0"/>
                <a:cs typeface="+mn-cs"/>
              </a:rPr>
              <a:t>The</a:t>
            </a:r>
            <a:r>
              <a:rPr lang="en-US" baseline="0" dirty="0">
                <a:latin typeface="Calibri" charset="0"/>
                <a:ea typeface="ＭＳ Ｐゴシック" charset="0"/>
                <a:cs typeface="+mn-cs"/>
              </a:rPr>
              <a:t> Stators are charged with alternating and opposite charges from the signal coming from your amplifier. Those alternating polarities simultaneously attract and repel the (always </a:t>
            </a:r>
            <a:r>
              <a:rPr lang="en-US" baseline="0" dirty="0" err="1">
                <a:latin typeface="Calibri" charset="0"/>
                <a:ea typeface="ＭＳ Ｐゴシック" charset="0"/>
                <a:cs typeface="+mn-cs"/>
              </a:rPr>
              <a:t>postive</a:t>
            </a:r>
            <a:r>
              <a:rPr lang="en-US" baseline="0" dirty="0">
                <a:latin typeface="Calibri" charset="0"/>
                <a:ea typeface="ＭＳ Ｐゴシック" charset="0"/>
                <a:cs typeface="+mn-cs"/>
              </a:rPr>
              <a:t>) thin film Diaphragm which causes it to move back and forth and thus exciting the air and producing sound. This diaphragm is so precisely controlled and so light in weight that it effectively tracks the incoming signal as perfectly as possible. Many microphones used for recording are electrostatic designs. </a:t>
            </a:r>
            <a:endParaRPr lang="en-US" dirty="0">
              <a:latin typeface="Calibri" charset="0"/>
              <a:ea typeface="ＭＳ Ｐゴシック" charset="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884" indent="0" algn="ctr">
              <a:buNone/>
              <a:defRPr/>
            </a:lvl2pPr>
            <a:lvl3pPr marL="685766" indent="0" algn="ctr">
              <a:buNone/>
              <a:defRPr/>
            </a:lvl3pPr>
            <a:lvl4pPr marL="1028649" indent="0" algn="ctr">
              <a:buNone/>
              <a:defRPr/>
            </a:lvl4pPr>
            <a:lvl5pPr marL="1371532" indent="0" algn="ctr">
              <a:buNone/>
              <a:defRPr/>
            </a:lvl5pPr>
            <a:lvl6pPr marL="1714415" indent="0" algn="ctr">
              <a:buNone/>
              <a:defRPr/>
            </a:lvl6pPr>
            <a:lvl7pPr marL="2057297" indent="0" algn="ctr">
              <a:buNone/>
              <a:defRPr/>
            </a:lvl7pPr>
            <a:lvl8pPr marL="2400180" indent="0" algn="ctr">
              <a:buNone/>
              <a:defRPr/>
            </a:lvl8pPr>
            <a:lvl9pPr marL="2743064" indent="0" algn="ctr">
              <a:buNone/>
              <a:defRPr/>
            </a:lvl9pPr>
          </a:lstStyle>
          <a:p>
            <a:r>
              <a:rPr lang="en-US"/>
              <a:t>Click to edit Master subtitle style</a:t>
            </a:r>
          </a:p>
        </p:txBody>
      </p:sp>
    </p:spTree>
    <p:extLst>
      <p:ext uri="{BB962C8B-B14F-4D97-AF65-F5344CB8AC3E}">
        <p14:creationId xmlns:p14="http://schemas.microsoft.com/office/powerpoint/2010/main" val="360615127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6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endParaRPr lang="en-US" noProof="0"/>
          </a:p>
        </p:txBody>
      </p:sp>
      <p:sp>
        <p:nvSpPr>
          <p:cNvPr id="4" name="Text Placeholder 3"/>
          <p:cNvSpPr>
            <a:spLocks noGrp="1"/>
          </p:cNvSpPr>
          <p:nvPr>
            <p:ph type="body" sz="half" idx="2"/>
          </p:nvPr>
        </p:nvSpPr>
        <p:spPr>
          <a:xfrm>
            <a:off x="1792288" y="4025514"/>
            <a:ext cx="5486400" cy="603647"/>
          </a:xfrm>
        </p:spPr>
        <p:txBody>
          <a:bodyPr/>
          <a:lstStyle>
            <a:lvl1pPr marL="0" indent="0">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a:t>Click to edit Master text styles</a:t>
            </a:r>
          </a:p>
        </p:txBody>
      </p:sp>
    </p:spTree>
    <p:extLst>
      <p:ext uri="{BB962C8B-B14F-4D97-AF65-F5344CB8AC3E}">
        <p14:creationId xmlns:p14="http://schemas.microsoft.com/office/powerpoint/2010/main" val="106610978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130590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822604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519823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5"/>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884" indent="0">
              <a:buNone/>
              <a:defRPr sz="1400"/>
            </a:lvl2pPr>
            <a:lvl3pPr marL="685766" indent="0">
              <a:buNone/>
              <a:defRPr sz="1200"/>
            </a:lvl3pPr>
            <a:lvl4pPr marL="1028649" indent="0">
              <a:buNone/>
              <a:defRPr sz="1100"/>
            </a:lvl4pPr>
            <a:lvl5pPr marL="1371532" indent="0">
              <a:buNone/>
              <a:defRPr sz="1100"/>
            </a:lvl5pPr>
            <a:lvl6pPr marL="1714415" indent="0">
              <a:buNone/>
              <a:defRPr sz="1100"/>
            </a:lvl6pPr>
            <a:lvl7pPr marL="2057297" indent="0">
              <a:buNone/>
              <a:defRPr sz="1100"/>
            </a:lvl7pPr>
            <a:lvl8pPr marL="2400180" indent="0">
              <a:buNone/>
              <a:defRPr sz="1100"/>
            </a:lvl8pPr>
            <a:lvl9pPr marL="2743064" indent="0">
              <a:buNone/>
              <a:defRPr sz="1100"/>
            </a:lvl9pPr>
          </a:lstStyle>
          <a:p>
            <a:pPr lvl="0"/>
            <a:r>
              <a:rPr lang="en-US"/>
              <a:t>Click to edit Master text styles</a:t>
            </a:r>
          </a:p>
        </p:txBody>
      </p:sp>
    </p:spTree>
    <p:extLst>
      <p:ext uri="{BB962C8B-B14F-4D97-AF65-F5344CB8AC3E}">
        <p14:creationId xmlns:p14="http://schemas.microsoft.com/office/powerpoint/2010/main" val="14179839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09328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8"/>
            <a:ext cx="4040188" cy="479822"/>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151338"/>
            <a:ext cx="4041775" cy="479822"/>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4"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247296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62524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42845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96"/>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80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42884" indent="0">
              <a:buNone/>
              <a:defRPr sz="900"/>
            </a:lvl2pPr>
            <a:lvl3pPr marL="685766" indent="0">
              <a:buNone/>
              <a:defRPr sz="800"/>
            </a:lvl3pPr>
            <a:lvl4pPr marL="1028649" indent="0">
              <a:buNone/>
              <a:defRPr sz="700"/>
            </a:lvl4pPr>
            <a:lvl5pPr marL="1371532" indent="0">
              <a:buNone/>
              <a:defRPr sz="700"/>
            </a:lvl5pPr>
            <a:lvl6pPr marL="1714415" indent="0">
              <a:buNone/>
              <a:defRPr sz="700"/>
            </a:lvl6pPr>
            <a:lvl7pPr marL="2057297" indent="0">
              <a:buNone/>
              <a:defRPr sz="700"/>
            </a:lvl7pPr>
            <a:lvl8pPr marL="2400180" indent="0">
              <a:buNone/>
              <a:defRPr sz="700"/>
            </a:lvl8pPr>
            <a:lvl9pPr marL="2743064" indent="0">
              <a:buNone/>
              <a:defRPr sz="700"/>
            </a:lvl9pPr>
          </a:lstStyle>
          <a:p>
            <a:pPr lvl="0"/>
            <a:r>
              <a:rPr lang="en-US"/>
              <a:t>Click to edit Master text styles</a:t>
            </a:r>
          </a:p>
        </p:txBody>
      </p:sp>
    </p:spTree>
    <p:extLst>
      <p:ext uri="{BB962C8B-B14F-4D97-AF65-F5344CB8AC3E}">
        <p14:creationId xmlns:p14="http://schemas.microsoft.com/office/powerpoint/2010/main" val="230813143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a:stretch>
            <a:fillRect/>
          </a:stretch>
        </p:blipFill>
        <p:spPr>
          <a:xfrm>
            <a:off x="0" y="0"/>
            <a:ext cx="9144000" cy="5143500"/>
          </a:xfrm>
          <a:prstGeom prst="rect">
            <a:avLst/>
          </a:prstGeom>
        </p:spPr>
      </p:pic>
      <p:sp>
        <p:nvSpPr>
          <p:cNvPr id="1027"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8577" tIns="34289" rIns="68577" bIns="34289"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8577" tIns="34289" rIns="68577"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1533793"/>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ransition/>
  <p:txStyles>
    <p:titleStyle>
      <a:lvl1pPr algn="ctr" rtl="0" eaLnBrk="0" fontAlgn="base" hangingPunct="0">
        <a:spcBef>
          <a:spcPct val="0"/>
        </a:spcBef>
        <a:spcAft>
          <a:spcPct val="0"/>
        </a:spcAft>
        <a:defRPr sz="3300">
          <a:solidFill>
            <a:schemeClr val="tx2"/>
          </a:solidFill>
          <a:latin typeface="Optima"/>
          <a:ea typeface="ＭＳ Ｐゴシック" charset="0"/>
          <a:cs typeface="ＭＳ Ｐゴシック" charset="0"/>
        </a:defRPr>
      </a:lvl1pPr>
      <a:lvl2pPr algn="ctr" rtl="0" eaLnBrk="0" fontAlgn="base" hangingPunct="0">
        <a:spcBef>
          <a:spcPct val="0"/>
        </a:spcBef>
        <a:spcAft>
          <a:spcPct val="0"/>
        </a:spcAft>
        <a:defRPr sz="3300">
          <a:solidFill>
            <a:schemeClr val="tx2"/>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3300">
          <a:solidFill>
            <a:schemeClr val="tx2"/>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3300">
          <a:solidFill>
            <a:schemeClr val="tx2"/>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3300">
          <a:solidFill>
            <a:schemeClr val="tx2"/>
          </a:solidFill>
          <a:latin typeface="Calibri" pitchFamily="34" charset="0"/>
          <a:ea typeface="ＭＳ Ｐゴシック" charset="0"/>
          <a:cs typeface="ＭＳ Ｐゴシック" charset="0"/>
        </a:defRPr>
      </a:lvl5pPr>
      <a:lvl6pPr marL="342884" algn="ctr" rtl="0" eaLnBrk="0" fontAlgn="base" hangingPunct="0">
        <a:spcBef>
          <a:spcPct val="0"/>
        </a:spcBef>
        <a:spcAft>
          <a:spcPct val="0"/>
        </a:spcAft>
        <a:defRPr sz="3300">
          <a:solidFill>
            <a:schemeClr val="tx2"/>
          </a:solidFill>
          <a:latin typeface="Calibri" pitchFamily="34" charset="0"/>
        </a:defRPr>
      </a:lvl6pPr>
      <a:lvl7pPr marL="685766" algn="ctr" rtl="0" eaLnBrk="0" fontAlgn="base" hangingPunct="0">
        <a:spcBef>
          <a:spcPct val="0"/>
        </a:spcBef>
        <a:spcAft>
          <a:spcPct val="0"/>
        </a:spcAft>
        <a:defRPr sz="3300">
          <a:solidFill>
            <a:schemeClr val="tx2"/>
          </a:solidFill>
          <a:latin typeface="Calibri" pitchFamily="34" charset="0"/>
        </a:defRPr>
      </a:lvl7pPr>
      <a:lvl8pPr marL="1028649" algn="ctr" rtl="0" eaLnBrk="0" fontAlgn="base" hangingPunct="0">
        <a:spcBef>
          <a:spcPct val="0"/>
        </a:spcBef>
        <a:spcAft>
          <a:spcPct val="0"/>
        </a:spcAft>
        <a:defRPr sz="3300">
          <a:solidFill>
            <a:schemeClr val="tx2"/>
          </a:solidFill>
          <a:latin typeface="Calibri" pitchFamily="34" charset="0"/>
        </a:defRPr>
      </a:lvl8pPr>
      <a:lvl9pPr marL="1371532" algn="ctr" rtl="0" eaLnBrk="0" fontAlgn="base" hangingPunct="0">
        <a:spcBef>
          <a:spcPct val="0"/>
        </a:spcBef>
        <a:spcAft>
          <a:spcPct val="0"/>
        </a:spcAft>
        <a:defRPr sz="3300">
          <a:solidFill>
            <a:schemeClr val="tx2"/>
          </a:solidFill>
          <a:latin typeface="Calibri" pitchFamily="34" charset="0"/>
        </a:defRPr>
      </a:lvl9pPr>
    </p:titleStyle>
    <p:bodyStyle>
      <a:lvl1pPr marL="257162" indent="-257162" algn="l" rtl="0" eaLnBrk="0" fontAlgn="base" hangingPunct="0">
        <a:spcBef>
          <a:spcPct val="20000"/>
        </a:spcBef>
        <a:spcAft>
          <a:spcPct val="0"/>
        </a:spcAft>
        <a:buChar char="•"/>
        <a:defRPr sz="2400">
          <a:solidFill>
            <a:schemeClr val="tx1"/>
          </a:solidFill>
          <a:latin typeface="Optima"/>
          <a:ea typeface="ＭＳ Ｐゴシック" charset="0"/>
          <a:cs typeface="ＭＳ Ｐゴシック" charset="0"/>
        </a:defRPr>
      </a:lvl1pPr>
      <a:lvl2pPr marL="557185" indent="-214303" algn="l" rtl="0" eaLnBrk="0" fontAlgn="base" hangingPunct="0">
        <a:spcBef>
          <a:spcPct val="20000"/>
        </a:spcBef>
        <a:spcAft>
          <a:spcPct val="0"/>
        </a:spcAft>
        <a:buChar char="–"/>
        <a:defRPr sz="2100">
          <a:solidFill>
            <a:schemeClr val="tx1"/>
          </a:solidFill>
          <a:latin typeface="Optima"/>
          <a:ea typeface="ＭＳ Ｐゴシック" charset="0"/>
        </a:defRPr>
      </a:lvl2pPr>
      <a:lvl3pPr marL="857207" indent="-171442" algn="l" rtl="0" eaLnBrk="0" fontAlgn="base" hangingPunct="0">
        <a:spcBef>
          <a:spcPct val="20000"/>
        </a:spcBef>
        <a:spcAft>
          <a:spcPct val="0"/>
        </a:spcAft>
        <a:buChar char="•"/>
        <a:defRPr sz="1800">
          <a:solidFill>
            <a:schemeClr val="tx1"/>
          </a:solidFill>
          <a:latin typeface="Optima"/>
          <a:ea typeface="ＭＳ Ｐゴシック" charset="0"/>
        </a:defRPr>
      </a:lvl3pPr>
      <a:lvl4pPr marL="1200090" indent="-171442" algn="l" rtl="0" eaLnBrk="0" fontAlgn="base" hangingPunct="0">
        <a:spcBef>
          <a:spcPct val="20000"/>
        </a:spcBef>
        <a:spcAft>
          <a:spcPct val="0"/>
        </a:spcAft>
        <a:buChar char="–"/>
        <a:defRPr sz="1500">
          <a:solidFill>
            <a:schemeClr val="tx1"/>
          </a:solidFill>
          <a:latin typeface="Optima"/>
          <a:ea typeface="ＭＳ Ｐゴシック" charset="0"/>
        </a:defRPr>
      </a:lvl4pPr>
      <a:lvl5pPr marL="1542974" indent="-171442" algn="l" rtl="0" eaLnBrk="0" fontAlgn="base" hangingPunct="0">
        <a:spcBef>
          <a:spcPct val="20000"/>
        </a:spcBef>
        <a:spcAft>
          <a:spcPct val="0"/>
        </a:spcAft>
        <a:buChar char="»"/>
        <a:defRPr sz="1500">
          <a:solidFill>
            <a:schemeClr val="tx1"/>
          </a:solidFill>
          <a:latin typeface="Optima"/>
          <a:ea typeface="ＭＳ Ｐゴシック" charset="0"/>
        </a:defRPr>
      </a:lvl5pPr>
      <a:lvl6pPr marL="1885856" indent="-171442" algn="l" rtl="0" eaLnBrk="0" fontAlgn="base" hangingPunct="0">
        <a:spcBef>
          <a:spcPct val="20000"/>
        </a:spcBef>
        <a:spcAft>
          <a:spcPct val="0"/>
        </a:spcAft>
        <a:buChar char="»"/>
        <a:defRPr sz="1500">
          <a:solidFill>
            <a:schemeClr val="tx1"/>
          </a:solidFill>
          <a:latin typeface="+mn-lt"/>
        </a:defRPr>
      </a:lvl6pPr>
      <a:lvl7pPr marL="2228739" indent="-171442" algn="l" rtl="0" eaLnBrk="0" fontAlgn="base" hangingPunct="0">
        <a:spcBef>
          <a:spcPct val="20000"/>
        </a:spcBef>
        <a:spcAft>
          <a:spcPct val="0"/>
        </a:spcAft>
        <a:buChar char="»"/>
        <a:defRPr sz="1500">
          <a:solidFill>
            <a:schemeClr val="tx1"/>
          </a:solidFill>
          <a:latin typeface="+mn-lt"/>
        </a:defRPr>
      </a:lvl7pPr>
      <a:lvl8pPr marL="2571622" indent="-171442" algn="l" rtl="0" eaLnBrk="0" fontAlgn="base" hangingPunct="0">
        <a:spcBef>
          <a:spcPct val="20000"/>
        </a:spcBef>
        <a:spcAft>
          <a:spcPct val="0"/>
        </a:spcAft>
        <a:buChar char="»"/>
        <a:defRPr sz="1500">
          <a:solidFill>
            <a:schemeClr val="tx1"/>
          </a:solidFill>
          <a:latin typeface="+mn-lt"/>
        </a:defRPr>
      </a:lvl8pPr>
      <a:lvl9pPr marL="2914505" indent="-171442" algn="l" rtl="0" eaLnBrk="0" fontAlgn="base" hangingPunct="0">
        <a:spcBef>
          <a:spcPct val="20000"/>
        </a:spcBef>
        <a:spcAft>
          <a:spcPct val="0"/>
        </a:spcAft>
        <a:buChar char="»"/>
        <a:defRPr sz="1500">
          <a:solidFill>
            <a:schemeClr val="tx1"/>
          </a:solidFill>
          <a:latin typeface="+mn-lt"/>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8.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slideLayout" Target="../slideLayouts/slideLayout8.xml"/><Relationship Id="rId7" Type="http://schemas.openxmlformats.org/officeDocument/2006/relationships/image" Target="../media/image3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30.jpeg"/><Relationship Id="rId4" Type="http://schemas.openxmlformats.org/officeDocument/2006/relationships/notesSlide" Target="../notesSlides/notesSlide32.xml"/><Relationship Id="rId9"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38.jpeg"/><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9.png"/><Relationship Id="rId2"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9.png"/><Relationship Id="rId5" Type="http://schemas.openxmlformats.org/officeDocument/2006/relationships/image" Target="../media/image49.png"/><Relationship Id="rId4"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9.png"/><Relationship Id="rId5" Type="http://schemas.openxmlformats.org/officeDocument/2006/relationships/image" Target="../media/image52.png"/><Relationship Id="rId4"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jpe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jpe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64.jpeg"/></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360045"/>
            <a:ext cx="3135249" cy="2091055"/>
          </a:xfrm>
          <a:prstGeom prst="rect">
            <a:avLst/>
          </a:prstGeom>
          <a:solidFill>
            <a:srgbClr val="FFFFFF"/>
          </a:solidFill>
          <a:ln w="19050">
            <a:solidFill>
              <a:srgbClr val="8653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in front of a door&#10;&#10;Description automatically generated">
            <a:extLst>
              <a:ext uri="{FF2B5EF4-FFF2-40B4-BE49-F238E27FC236}">
                <a16:creationId xmlns:a16="http://schemas.microsoft.com/office/drawing/2014/main" id="{234BAD63-FAB2-D04C-B69C-08DD6F9661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699" y="482600"/>
            <a:ext cx="2781632" cy="1856740"/>
          </a:xfrm>
          <a:prstGeom prst="rect">
            <a:avLst/>
          </a:prstGeom>
        </p:spPr>
      </p:pic>
      <p:sp>
        <p:nvSpPr>
          <p:cNvPr id="17" name="Rectangle 16">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2702752"/>
            <a:ext cx="3135249" cy="2091056"/>
          </a:xfrm>
          <a:prstGeom prst="rect">
            <a:avLst/>
          </a:prstGeom>
          <a:solidFill>
            <a:srgbClr val="FFFFFF"/>
          </a:solidFill>
          <a:ln w="19050">
            <a:solidFill>
              <a:srgbClr val="8653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object&#10;&#10;Description generated with high confidence">
            <a:extLst>
              <a:ext uri="{FF2B5EF4-FFF2-40B4-BE49-F238E27FC236}">
                <a16:creationId xmlns:a16="http://schemas.microsoft.com/office/drawing/2014/main" id="{DA68E128-A080-AC4B-ABDC-CB77152392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911" y="2935235"/>
            <a:ext cx="2891209" cy="1605543"/>
          </a:xfrm>
          <a:prstGeom prst="rect">
            <a:avLst/>
          </a:prstGeom>
        </p:spPr>
      </p:pic>
      <p:sp>
        <p:nvSpPr>
          <p:cNvPr id="19" name="Rectangle 18">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5447" y="365317"/>
            <a:ext cx="5056386" cy="442341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3" descr="MLU_Logo2">
            <a:extLst>
              <a:ext uri="{FF2B5EF4-FFF2-40B4-BE49-F238E27FC236}">
                <a16:creationId xmlns:a16="http://schemas.microsoft.com/office/drawing/2014/main" id="{177ABD99-7F28-4E4D-A8F1-E828C7715CD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8021" y="904375"/>
            <a:ext cx="3857961" cy="333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196A969-37C7-4949-9CEA-7F09A5302DDF}"/>
              </a:ext>
            </a:extLst>
          </p:cNvPr>
          <p:cNvSpPr txBox="1"/>
          <p:nvPr/>
        </p:nvSpPr>
        <p:spPr>
          <a:xfrm>
            <a:off x="3894448" y="4388617"/>
            <a:ext cx="4738384" cy="400110"/>
          </a:xfrm>
          <a:prstGeom prst="rect">
            <a:avLst/>
          </a:prstGeom>
          <a:noFill/>
        </p:spPr>
        <p:txBody>
          <a:bodyPr wrap="square" rtlCol="0">
            <a:spAutoFit/>
          </a:bodyPr>
          <a:lstStyle/>
          <a:p>
            <a:pPr algn="ctr"/>
            <a:r>
              <a:rPr lang="en-US" sz="2000" b="1" i="1" dirty="0">
                <a:effectLst>
                  <a:outerShdw blurRad="38100" dist="38100" dir="2700000" algn="tl">
                    <a:srgbClr val="000000">
                      <a:alpha val="43137"/>
                    </a:srgbClr>
                  </a:outerShdw>
                </a:effectLst>
              </a:rPr>
              <a:t>2019 Dealer Training</a:t>
            </a:r>
          </a:p>
        </p:txBody>
      </p:sp>
    </p:spTree>
    <p:extLst>
      <p:ext uri="{BB962C8B-B14F-4D97-AF65-F5344CB8AC3E}">
        <p14:creationId xmlns:p14="http://schemas.microsoft.com/office/powerpoint/2010/main" val="51190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ESL Tech Graphic - Switching Polarity">
            <a:hlinkClick r:id="" action="ppaction://media"/>
            <a:extLst>
              <a:ext uri="{FF2B5EF4-FFF2-40B4-BE49-F238E27FC236}">
                <a16:creationId xmlns:a16="http://schemas.microsoft.com/office/drawing/2014/main" id="{1B9A02FB-2E88-4054-A92E-7CDF66FB6A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81253" y="1494429"/>
            <a:ext cx="4288922" cy="2412519"/>
          </a:xfrm>
          <a:prstGeom prst="rect">
            <a:avLst/>
          </a:prstGeom>
          <a:scene3d>
            <a:camera prst="orthographicFront">
              <a:rot lat="0" lon="0" rev="0"/>
            </a:camera>
            <a:lightRig rig="threePt" dir="t"/>
          </a:scene3d>
        </p:spPr>
      </p:pic>
      <p:sp>
        <p:nvSpPr>
          <p:cNvPr id="6" name="Text Box 30"/>
          <p:cNvSpPr txBox="1">
            <a:spLocks noChangeArrowheads="1"/>
          </p:cNvSpPr>
          <p:nvPr/>
        </p:nvSpPr>
        <p:spPr bwMode="auto">
          <a:xfrm>
            <a:off x="381000" y="756737"/>
            <a:ext cx="6553200" cy="36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8" tIns="45719" rIns="91438" bIns="45719">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eaLnBrk="1" hangingPunct="1">
              <a:spcBef>
                <a:spcPct val="50000"/>
              </a:spcBef>
              <a:defRPr/>
            </a:pPr>
            <a:r>
              <a:rPr lang="en-US" sz="1800" i="1" dirty="0"/>
              <a:t>MartinLogan </a:t>
            </a:r>
            <a:r>
              <a:rPr lang="en-US" sz="1800" i="1" dirty="0" err="1"/>
              <a:t>Xstat</a:t>
            </a:r>
            <a:r>
              <a:rPr lang="en-US" sz="1800" i="1" dirty="0"/>
              <a:t> ESL</a:t>
            </a:r>
          </a:p>
        </p:txBody>
      </p:sp>
      <p:pic>
        <p:nvPicPr>
          <p:cNvPr id="7" name="Picture 10">
            <a:extLst>
              <a:ext uri="{FF2B5EF4-FFF2-40B4-BE49-F238E27FC236}">
                <a16:creationId xmlns:a16="http://schemas.microsoft.com/office/drawing/2014/main" id="{34455D38-C235-7146-B920-5EE92F6D9FA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7105" y="1057044"/>
            <a:ext cx="955400" cy="3748109"/>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C94AC8CA-AA2D-C84A-BCB0-1A234063E925}"/>
              </a:ext>
            </a:extLst>
          </p:cNvPr>
          <p:cNvSpPr/>
          <p:nvPr/>
        </p:nvSpPr>
        <p:spPr bwMode="auto">
          <a:xfrm>
            <a:off x="1588168" y="1126067"/>
            <a:ext cx="3891769" cy="3280977"/>
          </a:xfrm>
          <a:prstGeom prst="ellipse">
            <a:avLst/>
          </a:prstGeom>
          <a:noFill/>
          <a:ln w="25400" cap="flat" cmpd="sng" algn="ctr">
            <a:solidFill>
              <a:srgbClr val="FF0000"/>
            </a:solidFill>
            <a:prstDash val="solid"/>
            <a:round/>
            <a:headEnd type="none" w="med" len="med"/>
            <a:tailEnd type="none" w="med" len="med"/>
          </a:ln>
          <a:extLst/>
        </p:spPr>
        <p:style>
          <a:lnRef idx="0">
            <a:scrgbClr r="0" g="0" b="0"/>
          </a:lnRef>
          <a:fillRef idx="0">
            <a:scrgbClr r="0" g="0" b="0"/>
          </a:fillRef>
          <a:effectRef idx="0">
            <a:scrgbClr r="0" g="0" b="0"/>
          </a:effectRef>
          <a:fontRef idx="minor">
            <a:schemeClr val="accent4"/>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Calibri" pitchFamily="34" charset="0"/>
            </a:endParaRPr>
          </a:p>
        </p:txBody>
      </p:sp>
      <p:cxnSp>
        <p:nvCxnSpPr>
          <p:cNvPr id="10" name="Straight Arrow Connector 9">
            <a:extLst>
              <a:ext uri="{FF2B5EF4-FFF2-40B4-BE49-F238E27FC236}">
                <a16:creationId xmlns:a16="http://schemas.microsoft.com/office/drawing/2014/main" id="{8311F858-E56A-7C44-9DE4-4108B043FE67}"/>
              </a:ext>
            </a:extLst>
          </p:cNvPr>
          <p:cNvCxnSpPr>
            <a:cxnSpLocks/>
          </p:cNvCxnSpPr>
          <p:nvPr/>
        </p:nvCxnSpPr>
        <p:spPr bwMode="auto">
          <a:xfrm>
            <a:off x="5479937" y="2711116"/>
            <a:ext cx="1454263" cy="1"/>
          </a:xfrm>
          <a:prstGeom prst="straightConnector1">
            <a:avLst/>
          </a:prstGeom>
          <a:solidFill>
            <a:schemeClr val="accent1"/>
          </a:solidFill>
          <a:ln w="254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Picture 7" descr="A picture containing object&#10;&#10;Description generated with high confidence">
            <a:extLst>
              <a:ext uri="{FF2B5EF4-FFF2-40B4-BE49-F238E27FC236}">
                <a16:creationId xmlns:a16="http://schemas.microsoft.com/office/drawing/2014/main" id="{85B96AA3-7E31-41F4-A7D0-5B8389F1F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9" name="Text Box 48">
            <a:extLst>
              <a:ext uri="{FF2B5EF4-FFF2-40B4-BE49-F238E27FC236}">
                <a16:creationId xmlns:a16="http://schemas.microsoft.com/office/drawing/2014/main" id="{2B3E07C7-8B04-4B25-ACB3-28DD04F4851B}"/>
              </a:ext>
            </a:extLst>
          </p:cNvPr>
          <p:cNvSpPr txBox="1">
            <a:spLocks noChangeArrowheads="1"/>
          </p:cNvSpPr>
          <p:nvPr/>
        </p:nvSpPr>
        <p:spPr bwMode="auto">
          <a:xfrm>
            <a:off x="1538924" y="104111"/>
            <a:ext cx="6273581" cy="802025"/>
          </a:xfrm>
          <a:prstGeom prst="rect">
            <a:avLst/>
          </a:prstGeom>
          <a:extLst/>
        </p:spPr>
        <p:txBody>
          <a:bodyPr vert="horz" lIns="91440" tIns="45720" rIns="91440" bIns="45720" rtlCol="0" anchor="t">
            <a:normAutofit fontScale="92500"/>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dirty="0">
                <a:latin typeface="+mj-lt"/>
                <a:ea typeface="+mj-ea"/>
                <a:cs typeface="+mj-cs"/>
              </a:rPr>
              <a:t>How a </a:t>
            </a:r>
            <a:r>
              <a:rPr lang="en-US" sz="3300" b="1" i="1" kern="1200" dirty="0">
                <a:solidFill>
                  <a:srgbClr val="FF0000"/>
                </a:solidFill>
                <a:latin typeface="+mj-lt"/>
                <a:ea typeface="+mj-ea"/>
                <a:cs typeface="+mj-cs"/>
              </a:rPr>
              <a:t>ML Electrostatic Driver Works</a:t>
            </a:r>
          </a:p>
        </p:txBody>
      </p:sp>
    </p:spTree>
    <p:extLst>
      <p:ext uri="{BB962C8B-B14F-4D97-AF65-F5344CB8AC3E}">
        <p14:creationId xmlns:p14="http://schemas.microsoft.com/office/powerpoint/2010/main" val="103898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living room filled with furniture and a fire place&#10;&#10;Description automatically generated">
            <a:extLst>
              <a:ext uri="{FF2B5EF4-FFF2-40B4-BE49-F238E27FC236}">
                <a16:creationId xmlns:a16="http://schemas.microsoft.com/office/drawing/2014/main" id="{C72EC95B-998C-4CF9-9914-602CDB8183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625"/>
          <a:stretch/>
        </p:blipFill>
        <p:spPr>
          <a:xfrm>
            <a:off x="0" y="0"/>
            <a:ext cx="9144000" cy="5143500"/>
          </a:xfrm>
          <a:prstGeom prst="rect">
            <a:avLst/>
          </a:prstGeom>
        </p:spPr>
      </p:pic>
      <p:sp>
        <p:nvSpPr>
          <p:cNvPr id="16" name="Text Box 15"/>
          <p:cNvSpPr txBox="1">
            <a:spLocks noChangeArrowheads="1"/>
          </p:cNvSpPr>
          <p:nvPr/>
        </p:nvSpPr>
        <p:spPr bwMode="auto">
          <a:xfrm>
            <a:off x="234952" y="1013419"/>
            <a:ext cx="3785719" cy="3600984"/>
          </a:xfrm>
          <a:prstGeom prst="rect">
            <a:avLst/>
          </a:prstGeom>
          <a:solidFill>
            <a:schemeClr val="tx1">
              <a:alpha val="51000"/>
            </a:schemeClr>
          </a:solidFill>
          <a:ln>
            <a:noFill/>
          </a:ln>
          <a:effectLst/>
          <a:extLst/>
        </p:spPr>
        <p:txBody>
          <a:bodyPr wrap="square" lIns="91438" tIns="45719" rIns="91438" bIns="45719">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a:defRPr sz="2000">
                <a:solidFill>
                  <a:schemeClr val="tx1"/>
                </a:solidFill>
                <a:latin typeface="Calibri" charset="0"/>
                <a:ea typeface="MS PGothic" charset="0"/>
                <a:cs typeface="MS PGothic" charset="0"/>
              </a:defRPr>
            </a:lvl6pPr>
            <a:lvl7pPr>
              <a:defRPr sz="2000">
                <a:solidFill>
                  <a:schemeClr val="tx1"/>
                </a:solidFill>
                <a:latin typeface="Calibri" charset="0"/>
                <a:ea typeface="MS PGothic" charset="0"/>
                <a:cs typeface="MS PGothic" charset="0"/>
              </a:defRPr>
            </a:lvl7pPr>
            <a:lvl8pPr>
              <a:defRPr sz="2000">
                <a:solidFill>
                  <a:schemeClr val="tx1"/>
                </a:solidFill>
                <a:latin typeface="Calibri" charset="0"/>
                <a:ea typeface="MS PGothic" charset="0"/>
                <a:cs typeface="MS PGothic" charset="0"/>
              </a:defRPr>
            </a:lvl8pPr>
            <a:lvl9pPr>
              <a:defRPr sz="2000">
                <a:solidFill>
                  <a:schemeClr val="tx1"/>
                </a:solidFill>
                <a:latin typeface="Calibri" charset="0"/>
                <a:ea typeface="MS PGothic" charset="0"/>
                <a:cs typeface="MS PGothic" charset="0"/>
              </a:defRPr>
            </a:lvl9pPr>
          </a:lstStyle>
          <a:p>
            <a:pPr eaLnBrk="1" hangingPunct="1">
              <a:spcBef>
                <a:spcPct val="50000"/>
              </a:spcBef>
            </a:pPr>
            <a:r>
              <a:rPr lang="en-US" sz="2400" i="1" dirty="0">
                <a:solidFill>
                  <a:schemeClr val="bg1"/>
                </a:solidFill>
              </a:rPr>
              <a:t>The 4 L’s:</a:t>
            </a:r>
          </a:p>
          <a:p>
            <a:pPr marL="285750" indent="-285750" eaLnBrk="1" hangingPunct="1">
              <a:spcBef>
                <a:spcPct val="50000"/>
              </a:spcBef>
              <a:buFont typeface="Arial" panose="020B0604020202020204" pitchFamily="34" charset="0"/>
              <a:buChar char="•"/>
            </a:pPr>
            <a:r>
              <a:rPr lang="en-US" sz="2000" b="1" i="1" u="sng" dirty="0">
                <a:solidFill>
                  <a:schemeClr val="bg1"/>
                </a:solidFill>
              </a:rPr>
              <a:t>Lightweight</a:t>
            </a:r>
            <a:r>
              <a:rPr lang="en-US" sz="2000" i="1" dirty="0">
                <a:solidFill>
                  <a:schemeClr val="bg1"/>
                </a:solidFill>
              </a:rPr>
              <a:t> </a:t>
            </a:r>
            <a:r>
              <a:rPr lang="en-US" sz="2000" dirty="0">
                <a:solidFill>
                  <a:schemeClr val="bg1"/>
                </a:solidFill>
              </a:rPr>
              <a:t>Driver Material</a:t>
            </a:r>
          </a:p>
          <a:p>
            <a:pPr marL="285750" indent="-285750" eaLnBrk="1" hangingPunct="1">
              <a:spcBef>
                <a:spcPct val="50000"/>
              </a:spcBef>
              <a:buFont typeface="Arial" panose="020B0604020202020204" pitchFamily="34" charset="0"/>
              <a:buChar char="•"/>
            </a:pPr>
            <a:endParaRPr lang="en-US" sz="1800" i="1" dirty="0">
              <a:solidFill>
                <a:schemeClr val="bg1"/>
              </a:solidFill>
            </a:endParaRPr>
          </a:p>
          <a:p>
            <a:pPr marL="285750" indent="-285750" eaLnBrk="1" hangingPunct="1">
              <a:spcBef>
                <a:spcPct val="50000"/>
              </a:spcBef>
              <a:buFont typeface="Arial" panose="020B0604020202020204" pitchFamily="34" charset="0"/>
              <a:buChar char="•"/>
            </a:pPr>
            <a:r>
              <a:rPr lang="en-US" sz="2000" b="1" i="1" u="sng" dirty="0">
                <a:solidFill>
                  <a:schemeClr val="bg1"/>
                </a:solidFill>
              </a:rPr>
              <a:t>Linear</a:t>
            </a:r>
            <a:r>
              <a:rPr lang="en-US" sz="2000" i="1" dirty="0">
                <a:solidFill>
                  <a:schemeClr val="bg1"/>
                </a:solidFill>
              </a:rPr>
              <a:t> </a:t>
            </a:r>
            <a:r>
              <a:rPr lang="en-US" sz="2000" dirty="0">
                <a:solidFill>
                  <a:schemeClr val="bg1"/>
                </a:solidFill>
              </a:rPr>
              <a:t>and Uniform Movement</a:t>
            </a:r>
          </a:p>
          <a:p>
            <a:pPr marL="285750" indent="-285750" eaLnBrk="1" hangingPunct="1">
              <a:spcBef>
                <a:spcPct val="50000"/>
              </a:spcBef>
              <a:buFont typeface="Arial" panose="020B0604020202020204" pitchFamily="34" charset="0"/>
              <a:buChar char="•"/>
            </a:pPr>
            <a:endParaRPr lang="en-US" sz="1800" i="1" dirty="0">
              <a:solidFill>
                <a:schemeClr val="bg1"/>
              </a:solidFill>
            </a:endParaRPr>
          </a:p>
          <a:p>
            <a:pPr marL="285750" indent="-285750" eaLnBrk="1" hangingPunct="1">
              <a:spcBef>
                <a:spcPct val="50000"/>
              </a:spcBef>
              <a:buFont typeface="Arial" panose="020B0604020202020204" pitchFamily="34" charset="0"/>
              <a:buChar char="•"/>
            </a:pPr>
            <a:r>
              <a:rPr lang="en-US" sz="2000" b="1" i="1" u="sng" dirty="0">
                <a:solidFill>
                  <a:schemeClr val="bg1"/>
                </a:solidFill>
              </a:rPr>
              <a:t>Large</a:t>
            </a:r>
            <a:r>
              <a:rPr lang="en-US" sz="2000" i="1" dirty="0">
                <a:solidFill>
                  <a:schemeClr val="bg1"/>
                </a:solidFill>
              </a:rPr>
              <a:t> </a:t>
            </a:r>
            <a:r>
              <a:rPr lang="en-US" sz="2000" dirty="0">
                <a:solidFill>
                  <a:schemeClr val="bg1"/>
                </a:solidFill>
              </a:rPr>
              <a:t>Surface Area</a:t>
            </a:r>
          </a:p>
          <a:p>
            <a:pPr marL="285750" indent="-285750" eaLnBrk="1" hangingPunct="1">
              <a:spcBef>
                <a:spcPct val="50000"/>
              </a:spcBef>
              <a:buFont typeface="Arial" panose="020B0604020202020204" pitchFamily="34" charset="0"/>
              <a:buChar char="•"/>
            </a:pPr>
            <a:endParaRPr lang="en-US" sz="2000" dirty="0">
              <a:solidFill>
                <a:schemeClr val="bg1"/>
              </a:solidFill>
            </a:endParaRPr>
          </a:p>
          <a:p>
            <a:pPr marL="285750" indent="-285750">
              <a:spcBef>
                <a:spcPct val="50000"/>
              </a:spcBef>
              <a:buFont typeface="Arial" panose="020B0604020202020204" pitchFamily="34" charset="0"/>
              <a:buChar char="•"/>
            </a:pPr>
            <a:r>
              <a:rPr lang="en-US" sz="2000" b="1" i="1" u="sng" dirty="0">
                <a:solidFill>
                  <a:schemeClr val="bg1"/>
                </a:solidFill>
              </a:rPr>
              <a:t>Lack</a:t>
            </a:r>
            <a:r>
              <a:rPr lang="en-US" sz="2000" i="1" dirty="0">
                <a:solidFill>
                  <a:schemeClr val="bg1"/>
                </a:solidFill>
              </a:rPr>
              <a:t> </a:t>
            </a:r>
            <a:r>
              <a:rPr lang="en-US" sz="2000" dirty="0">
                <a:solidFill>
                  <a:schemeClr val="bg1"/>
                </a:solidFill>
              </a:rPr>
              <a:t>of Crossover (Critical Zone)</a:t>
            </a:r>
          </a:p>
        </p:txBody>
      </p:sp>
      <p:sp>
        <p:nvSpPr>
          <p:cNvPr id="17" name="Text Box 14"/>
          <p:cNvSpPr txBox="1">
            <a:spLocks noChangeArrowheads="1"/>
          </p:cNvSpPr>
          <p:nvPr/>
        </p:nvSpPr>
        <p:spPr bwMode="auto">
          <a:xfrm>
            <a:off x="234952" y="239723"/>
            <a:ext cx="5092422" cy="553995"/>
          </a:xfrm>
          <a:prstGeom prst="rect">
            <a:avLst/>
          </a:prstGeom>
          <a:solidFill>
            <a:schemeClr val="tx1">
              <a:alpha val="51000"/>
            </a:schemeClr>
          </a:solidFill>
          <a:ln>
            <a:noFill/>
          </a:ln>
          <a:effectLst/>
          <a:extLst/>
        </p:spPr>
        <p:txBody>
          <a:bodyPr wrap="square" lIns="91438" tIns="45719" rIns="91438" bIns="45719">
            <a:sp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a:defRPr/>
            </a:pPr>
            <a:r>
              <a:rPr lang="en-US" sz="3000" b="1" i="1" dirty="0">
                <a:solidFill>
                  <a:schemeClr val="bg1"/>
                </a:solidFill>
              </a:rPr>
              <a:t>Key Benefits of ESL Technology</a:t>
            </a:r>
          </a:p>
        </p:txBody>
      </p:sp>
    </p:spTree>
    <p:extLst>
      <p:ext uri="{BB962C8B-B14F-4D97-AF65-F5344CB8AC3E}">
        <p14:creationId xmlns:p14="http://schemas.microsoft.com/office/powerpoint/2010/main" val="100568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CED134-3386-C548-89D0-88ECA06B5C2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571500"/>
            <a:ext cx="9144000" cy="5715000"/>
          </a:xfrm>
          <a:prstGeom prst="rect">
            <a:avLst/>
          </a:prstGeom>
        </p:spPr>
      </p:pic>
      <p:pic>
        <p:nvPicPr>
          <p:cNvPr id="6" name="Picture 5" descr="A picture containing object&#10;&#10;Description generated with high confidence">
            <a:extLst>
              <a:ext uri="{FF2B5EF4-FFF2-40B4-BE49-F238E27FC236}">
                <a16:creationId xmlns:a16="http://schemas.microsoft.com/office/drawing/2014/main" id="{7F4EDB07-D408-42DD-82D3-688B58DA50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8" name="Text Box 48">
            <a:extLst>
              <a:ext uri="{FF2B5EF4-FFF2-40B4-BE49-F238E27FC236}">
                <a16:creationId xmlns:a16="http://schemas.microsoft.com/office/drawing/2014/main" id="{6610958F-F9CC-43CE-8072-D1EDF0288A45}"/>
              </a:ext>
            </a:extLst>
          </p:cNvPr>
          <p:cNvSpPr txBox="1">
            <a:spLocks noChangeArrowheads="1"/>
          </p:cNvSpPr>
          <p:nvPr/>
        </p:nvSpPr>
        <p:spPr bwMode="auto">
          <a:xfrm>
            <a:off x="1538924" y="104111"/>
            <a:ext cx="6273581"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u="sng" dirty="0">
                <a:latin typeface="+mj-lt"/>
                <a:ea typeface="+mj-ea"/>
                <a:cs typeface="+mj-cs"/>
              </a:rPr>
              <a:t>Lightweight</a:t>
            </a:r>
            <a:r>
              <a:rPr lang="en-US" sz="3300" b="1" i="1" dirty="0">
                <a:latin typeface="+mj-lt"/>
                <a:ea typeface="+mj-ea"/>
                <a:cs typeface="+mj-cs"/>
              </a:rPr>
              <a:t> </a:t>
            </a:r>
            <a:r>
              <a:rPr lang="en-US" sz="3300" b="1" i="1" kern="1200" dirty="0">
                <a:solidFill>
                  <a:srgbClr val="FF0000"/>
                </a:solidFill>
                <a:latin typeface="+mj-lt"/>
                <a:ea typeface="+mj-ea"/>
                <a:cs typeface="+mj-cs"/>
              </a:rPr>
              <a:t>Driver Material</a:t>
            </a:r>
          </a:p>
        </p:txBody>
      </p:sp>
    </p:spTree>
    <p:extLst>
      <p:ext uri="{BB962C8B-B14F-4D97-AF65-F5344CB8AC3E}">
        <p14:creationId xmlns:p14="http://schemas.microsoft.com/office/powerpoint/2010/main" val="366509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31" descr="Electrostatic_Transducer-charg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 b="52487"/>
          <a:stretch/>
        </p:blipFill>
        <p:spPr bwMode="auto">
          <a:xfrm>
            <a:off x="5654019" y="960791"/>
            <a:ext cx="27463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96614" y="1513490"/>
            <a:ext cx="4753304" cy="2408352"/>
          </a:xfrm>
          <a:prstGeom prst="rect">
            <a:avLst/>
          </a:prstGeom>
          <a:noFill/>
        </p:spPr>
        <p:txBody>
          <a:bodyPr wrap="square" lIns="68580" tIns="34290" rIns="68580" bIns="34290" rtlCol="0">
            <a:spAutoFit/>
          </a:bodyPr>
          <a:lstStyle/>
          <a:p>
            <a:pPr algn="ctr"/>
            <a:r>
              <a:rPr lang="en-US" sz="1800" dirty="0"/>
              <a:t>2 important traits of a high performance driver:</a:t>
            </a:r>
          </a:p>
          <a:p>
            <a:pPr algn="ctr"/>
            <a:endParaRPr lang="en-US" sz="1800" dirty="0"/>
          </a:p>
          <a:p>
            <a:pPr algn="ctr"/>
            <a:r>
              <a:rPr lang="en-US" sz="3000" b="1" dirty="0"/>
              <a:t>Lightweight</a:t>
            </a:r>
          </a:p>
          <a:p>
            <a:pPr algn="ctr"/>
            <a:endParaRPr lang="en-US" sz="1800" b="1" dirty="0"/>
          </a:p>
          <a:p>
            <a:pPr algn="ctr"/>
            <a:r>
              <a:rPr lang="en-US" sz="1800" b="1" dirty="0"/>
              <a:t>&amp;</a:t>
            </a:r>
          </a:p>
          <a:p>
            <a:pPr algn="ctr"/>
            <a:endParaRPr lang="en-US" sz="1800" dirty="0"/>
          </a:p>
          <a:p>
            <a:pPr algn="ctr"/>
            <a:r>
              <a:rPr lang="en-US" sz="3000" b="1" dirty="0"/>
              <a:t>Rigid</a:t>
            </a:r>
          </a:p>
        </p:txBody>
      </p:sp>
      <p:sp>
        <p:nvSpPr>
          <p:cNvPr id="11" name="Rectangle 10"/>
          <p:cNvSpPr/>
          <p:nvPr/>
        </p:nvSpPr>
        <p:spPr>
          <a:xfrm>
            <a:off x="3150879" y="1910032"/>
            <a:ext cx="2842242" cy="1323437"/>
          </a:xfrm>
          <a:prstGeom prst="rect">
            <a:avLst/>
          </a:prstGeom>
          <a:noFill/>
        </p:spPr>
        <p:txBody>
          <a:bodyPr wrap="square" lIns="91438" tIns="45719" rIns="91438" bIns="45719">
            <a:spAutoFit/>
          </a:bodyPr>
          <a:lstStyle/>
          <a:p>
            <a:pPr>
              <a:defRPr/>
            </a:pPr>
            <a:r>
              <a:rPr lang="en-US" sz="8000" b="1" dirty="0">
                <a:ln w="12700">
                  <a:solidFill>
                    <a:schemeClr val="tx2">
                      <a:satMod val="155000"/>
                    </a:schemeClr>
                  </a:solidFill>
                  <a:prstDash val="solid"/>
                </a:ln>
                <a:effectLst>
                  <a:outerShdw blurRad="41275" dist="20320" dir="1800000" algn="tl" rotWithShape="0">
                    <a:srgbClr val="000000">
                      <a:alpha val="40000"/>
                    </a:srgbClr>
                  </a:outerShdw>
                </a:effectLst>
              </a:rPr>
              <a:t>WHY?</a:t>
            </a:r>
          </a:p>
        </p:txBody>
      </p:sp>
      <p:pic>
        <p:nvPicPr>
          <p:cNvPr id="1048588" name="Picture 12" descr="woofe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45025" y="2675291"/>
            <a:ext cx="1964360" cy="196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picture containing object&#10;&#10;Description generated with high confidence">
            <a:extLst>
              <a:ext uri="{FF2B5EF4-FFF2-40B4-BE49-F238E27FC236}">
                <a16:creationId xmlns:a16="http://schemas.microsoft.com/office/drawing/2014/main" id="{C9CB70F3-CA69-4DAC-AA81-4330A0BBA5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8" name="Text Box 48">
            <a:extLst>
              <a:ext uri="{FF2B5EF4-FFF2-40B4-BE49-F238E27FC236}">
                <a16:creationId xmlns:a16="http://schemas.microsoft.com/office/drawing/2014/main" id="{77C71042-D7CC-4926-BA3C-885B8F22FEAF}"/>
              </a:ext>
            </a:extLst>
          </p:cNvPr>
          <p:cNvSpPr txBox="1">
            <a:spLocks noChangeArrowheads="1"/>
          </p:cNvSpPr>
          <p:nvPr/>
        </p:nvSpPr>
        <p:spPr bwMode="auto">
          <a:xfrm>
            <a:off x="1538924" y="104111"/>
            <a:ext cx="6273581"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u="sng" dirty="0">
                <a:latin typeface="+mj-lt"/>
                <a:ea typeface="+mj-ea"/>
                <a:cs typeface="+mj-cs"/>
              </a:rPr>
              <a:t>Lightweight</a:t>
            </a:r>
            <a:r>
              <a:rPr lang="en-US" sz="3300" b="1" i="1" dirty="0">
                <a:latin typeface="+mj-lt"/>
                <a:ea typeface="+mj-ea"/>
                <a:cs typeface="+mj-cs"/>
              </a:rPr>
              <a:t> </a:t>
            </a:r>
            <a:r>
              <a:rPr lang="en-US" sz="3300" b="1" i="1" kern="1200" dirty="0">
                <a:solidFill>
                  <a:srgbClr val="FF0000"/>
                </a:solidFill>
                <a:latin typeface="+mj-lt"/>
                <a:ea typeface="+mj-ea"/>
                <a:cs typeface="+mj-cs"/>
              </a:rPr>
              <a:t>Driver Material</a:t>
            </a:r>
          </a:p>
        </p:txBody>
      </p:sp>
    </p:spTree>
    <p:extLst>
      <p:ext uri="{BB962C8B-B14F-4D97-AF65-F5344CB8AC3E}">
        <p14:creationId xmlns:p14="http://schemas.microsoft.com/office/powerpoint/2010/main" val="89863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35"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000"/>
                                        <p:tgtEl>
                                          <p:spTgt spid="11"/>
                                        </p:tgtEl>
                                      </p:cBhvr>
                                    </p:animEffect>
                                    <p:anim calcmode="lin" valueType="num">
                                      <p:cBhvr>
                                        <p:cTn id="31" dur="2000" fill="hold"/>
                                        <p:tgtEl>
                                          <p:spTgt spid="11"/>
                                        </p:tgtEl>
                                        <p:attrNameLst>
                                          <p:attrName>style.rotation</p:attrName>
                                        </p:attrNameLst>
                                      </p:cBhvr>
                                      <p:tavLst>
                                        <p:tav tm="0">
                                          <p:val>
                                            <p:fltVal val="720"/>
                                          </p:val>
                                        </p:tav>
                                        <p:tav tm="100000">
                                          <p:val>
                                            <p:fltVal val="0"/>
                                          </p:val>
                                        </p:tav>
                                      </p:tavLst>
                                    </p:anim>
                                    <p:anim calcmode="lin" valueType="num">
                                      <p:cBhvr>
                                        <p:cTn id="32" dur="2000" fill="hold"/>
                                        <p:tgtEl>
                                          <p:spTgt spid="11"/>
                                        </p:tgtEl>
                                        <p:attrNameLst>
                                          <p:attrName>ppt_h</p:attrName>
                                        </p:attrNameLst>
                                      </p:cBhvr>
                                      <p:tavLst>
                                        <p:tav tm="0">
                                          <p:val>
                                            <p:fltVal val="0"/>
                                          </p:val>
                                        </p:tav>
                                        <p:tav tm="100000">
                                          <p:val>
                                            <p:strVal val="#ppt_h"/>
                                          </p:val>
                                        </p:tav>
                                      </p:tavLst>
                                    </p:anim>
                                    <p:anim calcmode="lin" valueType="num">
                                      <p:cBhvr>
                                        <p:cTn id="33" dur="2000" fill="hold"/>
                                        <p:tgtEl>
                                          <p:spTgt spid="1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496614" y="1513490"/>
            <a:ext cx="4753304" cy="2777683"/>
          </a:xfrm>
          <a:prstGeom prst="rect">
            <a:avLst/>
          </a:prstGeom>
          <a:noFill/>
        </p:spPr>
        <p:txBody>
          <a:bodyPr wrap="square" lIns="68580" tIns="34290" rIns="68580" bIns="34290" rtlCol="0">
            <a:spAutoFit/>
          </a:bodyPr>
          <a:lstStyle/>
          <a:p>
            <a:pPr algn="ctr"/>
            <a:r>
              <a:rPr lang="en-US" sz="1800" dirty="0"/>
              <a:t>2 important traits of a high performance driver:</a:t>
            </a:r>
          </a:p>
          <a:p>
            <a:pPr algn="ctr"/>
            <a:endParaRPr lang="en-US" sz="1800" dirty="0"/>
          </a:p>
          <a:p>
            <a:pPr algn="ctr"/>
            <a:r>
              <a:rPr lang="en-US" sz="3000" b="1" dirty="0"/>
              <a:t>Lightweight</a:t>
            </a:r>
            <a:r>
              <a:rPr lang="en-US" sz="1800" b="1" dirty="0"/>
              <a:t>:</a:t>
            </a:r>
          </a:p>
          <a:p>
            <a:pPr algn="ctr"/>
            <a:endParaRPr lang="en-US" sz="1800" b="1" dirty="0"/>
          </a:p>
          <a:p>
            <a:pPr algn="ctr"/>
            <a:r>
              <a:rPr lang="en-US" sz="1800" dirty="0"/>
              <a:t>The lighter a driver is, the faster and more accurately it can react to the source signal it is being asked to reproduce.</a:t>
            </a:r>
          </a:p>
          <a:p>
            <a:pPr algn="ctr"/>
            <a:endParaRPr lang="en-US" sz="1800" dirty="0"/>
          </a:p>
          <a:p>
            <a:pPr algn="ctr"/>
            <a:r>
              <a:rPr lang="en-US" sz="1800" dirty="0"/>
              <a:t>The result? A more detailed and accurate sound. </a:t>
            </a:r>
          </a:p>
        </p:txBody>
      </p:sp>
      <p:pic>
        <p:nvPicPr>
          <p:cNvPr id="10" name="Picture 31" descr="Electrostatic_Transducer-charg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 b="52487"/>
          <a:stretch/>
        </p:blipFill>
        <p:spPr bwMode="auto">
          <a:xfrm>
            <a:off x="5654019" y="960791"/>
            <a:ext cx="27463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woofe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45025" y="2675291"/>
            <a:ext cx="1964360" cy="196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object&#10;&#10;Description generated with high confidence">
            <a:extLst>
              <a:ext uri="{FF2B5EF4-FFF2-40B4-BE49-F238E27FC236}">
                <a16:creationId xmlns:a16="http://schemas.microsoft.com/office/drawing/2014/main" id="{1BF78D2C-4CA5-480E-99B7-A230F88F68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7" name="Text Box 48">
            <a:extLst>
              <a:ext uri="{FF2B5EF4-FFF2-40B4-BE49-F238E27FC236}">
                <a16:creationId xmlns:a16="http://schemas.microsoft.com/office/drawing/2014/main" id="{B62A08A2-34EF-40D6-92A7-9BAB0997EA05}"/>
              </a:ext>
            </a:extLst>
          </p:cNvPr>
          <p:cNvSpPr txBox="1">
            <a:spLocks noChangeArrowheads="1"/>
          </p:cNvSpPr>
          <p:nvPr/>
        </p:nvSpPr>
        <p:spPr bwMode="auto">
          <a:xfrm>
            <a:off x="1538924" y="104111"/>
            <a:ext cx="6273581"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u="sng" dirty="0">
                <a:latin typeface="+mj-lt"/>
                <a:ea typeface="+mj-ea"/>
                <a:cs typeface="+mj-cs"/>
              </a:rPr>
              <a:t>Lightweight</a:t>
            </a:r>
            <a:r>
              <a:rPr lang="en-US" sz="3300" b="1" i="1" dirty="0">
                <a:latin typeface="+mj-lt"/>
                <a:ea typeface="+mj-ea"/>
                <a:cs typeface="+mj-cs"/>
              </a:rPr>
              <a:t> </a:t>
            </a:r>
            <a:r>
              <a:rPr lang="en-US" sz="3300" b="1" i="1" kern="1200" dirty="0">
                <a:solidFill>
                  <a:srgbClr val="FF0000"/>
                </a:solidFill>
                <a:latin typeface="+mj-lt"/>
                <a:ea typeface="+mj-ea"/>
                <a:cs typeface="+mj-cs"/>
              </a:rPr>
              <a:t>Driver Material</a:t>
            </a:r>
          </a:p>
        </p:txBody>
      </p:sp>
    </p:spTree>
    <p:extLst>
      <p:ext uri="{BB962C8B-B14F-4D97-AF65-F5344CB8AC3E}">
        <p14:creationId xmlns:p14="http://schemas.microsoft.com/office/powerpoint/2010/main" val="277710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381000" y="759892"/>
            <a:ext cx="6553200" cy="36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8" tIns="45719" rIns="91438" bIns="45719">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a:defRPr sz="2000">
                <a:solidFill>
                  <a:schemeClr val="tx1"/>
                </a:solidFill>
                <a:latin typeface="Calibri" charset="0"/>
                <a:ea typeface="MS PGothic" charset="0"/>
                <a:cs typeface="MS PGothic" charset="0"/>
              </a:defRPr>
            </a:lvl6pPr>
            <a:lvl7pPr>
              <a:defRPr sz="2000">
                <a:solidFill>
                  <a:schemeClr val="tx1"/>
                </a:solidFill>
                <a:latin typeface="Calibri" charset="0"/>
                <a:ea typeface="MS PGothic" charset="0"/>
                <a:cs typeface="MS PGothic" charset="0"/>
              </a:defRPr>
            </a:lvl7pPr>
            <a:lvl8pPr>
              <a:defRPr sz="2000">
                <a:solidFill>
                  <a:schemeClr val="tx1"/>
                </a:solidFill>
                <a:latin typeface="Calibri" charset="0"/>
                <a:ea typeface="MS PGothic" charset="0"/>
                <a:cs typeface="MS PGothic" charset="0"/>
              </a:defRPr>
            </a:lvl8pPr>
            <a:lvl9pPr>
              <a:defRPr sz="2000">
                <a:solidFill>
                  <a:schemeClr val="tx1"/>
                </a:solidFill>
                <a:latin typeface="Calibri" charset="0"/>
                <a:ea typeface="MS PGothic" charset="0"/>
                <a:cs typeface="MS PGothic" charset="0"/>
              </a:defRPr>
            </a:lvl9pPr>
          </a:lstStyle>
          <a:p>
            <a:pPr eaLnBrk="1" hangingPunct="1">
              <a:spcBef>
                <a:spcPct val="50000"/>
              </a:spcBef>
            </a:pPr>
            <a:r>
              <a:rPr lang="en-US" sz="1800" i="1" dirty="0"/>
              <a:t>Conventional “cone” or “dome” speaker</a:t>
            </a:r>
          </a:p>
        </p:txBody>
      </p:sp>
      <p:pic>
        <p:nvPicPr>
          <p:cNvPr id="2" name="ESL Tech Graphic - High Distortion Chart">
            <a:hlinkClick r:id="" action="ppaction://media"/>
            <a:extLst>
              <a:ext uri="{FF2B5EF4-FFF2-40B4-BE49-F238E27FC236}">
                <a16:creationId xmlns:a16="http://schemas.microsoft.com/office/drawing/2014/main" id="{154EA362-80BD-4A27-8C94-AF8B8909DF8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13409" y="1052126"/>
            <a:ext cx="6234546" cy="3506933"/>
          </a:xfrm>
          <a:prstGeom prst="rect">
            <a:avLst/>
          </a:prstGeom>
        </p:spPr>
      </p:pic>
      <p:sp>
        <p:nvSpPr>
          <p:cNvPr id="11" name="TextBox 10">
            <a:extLst>
              <a:ext uri="{FF2B5EF4-FFF2-40B4-BE49-F238E27FC236}">
                <a16:creationId xmlns:a16="http://schemas.microsoft.com/office/drawing/2014/main" id="{21E121A1-9755-414C-9867-AC41BE65F01C}"/>
              </a:ext>
            </a:extLst>
          </p:cNvPr>
          <p:cNvSpPr txBox="1"/>
          <p:nvPr/>
        </p:nvSpPr>
        <p:spPr>
          <a:xfrm>
            <a:off x="168728" y="1563020"/>
            <a:ext cx="2345575" cy="2562240"/>
          </a:xfrm>
          <a:prstGeom prst="rect">
            <a:avLst/>
          </a:prstGeom>
          <a:noFill/>
        </p:spPr>
        <p:txBody>
          <a:bodyPr wrap="square" lIns="68580" tIns="34290" rIns="68580" bIns="34290" rtlCol="0">
            <a:spAutoFit/>
          </a:bodyPr>
          <a:lstStyle/>
          <a:p>
            <a:pPr algn="ctr"/>
            <a:r>
              <a:rPr lang="en-US" sz="1800" dirty="0"/>
              <a:t>This cone driver is unable to follow the audio signal perfectly due to ”lag”</a:t>
            </a:r>
          </a:p>
          <a:p>
            <a:pPr algn="ctr"/>
            <a:endParaRPr lang="en-US" sz="1800" dirty="0"/>
          </a:p>
          <a:p>
            <a:pPr algn="ctr"/>
            <a:r>
              <a:rPr lang="en-US" sz="1800" dirty="0"/>
              <a:t>Audio “lag” smears details found in the original master recording</a:t>
            </a:r>
          </a:p>
        </p:txBody>
      </p:sp>
      <p:pic>
        <p:nvPicPr>
          <p:cNvPr id="6" name="Picture 5" descr="A picture containing object&#10;&#10;Description generated with high confidence">
            <a:extLst>
              <a:ext uri="{FF2B5EF4-FFF2-40B4-BE49-F238E27FC236}">
                <a16:creationId xmlns:a16="http://schemas.microsoft.com/office/drawing/2014/main" id="{B8EBC0AB-1CEE-4E4E-9678-DEE315ED16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7" name="Text Box 48">
            <a:extLst>
              <a:ext uri="{FF2B5EF4-FFF2-40B4-BE49-F238E27FC236}">
                <a16:creationId xmlns:a16="http://schemas.microsoft.com/office/drawing/2014/main" id="{0CDB2666-71A3-4B87-9420-2243C86C05D0}"/>
              </a:ext>
            </a:extLst>
          </p:cNvPr>
          <p:cNvSpPr txBox="1">
            <a:spLocks noChangeArrowheads="1"/>
          </p:cNvSpPr>
          <p:nvPr/>
        </p:nvSpPr>
        <p:spPr bwMode="auto">
          <a:xfrm>
            <a:off x="1538924" y="104111"/>
            <a:ext cx="6273581"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u="sng" dirty="0">
                <a:latin typeface="+mj-lt"/>
                <a:ea typeface="+mj-ea"/>
                <a:cs typeface="+mj-cs"/>
              </a:rPr>
              <a:t>Lightweight</a:t>
            </a:r>
            <a:r>
              <a:rPr lang="en-US" sz="3300" b="1" i="1" dirty="0">
                <a:latin typeface="+mj-lt"/>
                <a:ea typeface="+mj-ea"/>
                <a:cs typeface="+mj-cs"/>
              </a:rPr>
              <a:t> </a:t>
            </a:r>
            <a:r>
              <a:rPr lang="en-US" sz="3300" b="1" i="1" kern="1200" dirty="0">
                <a:solidFill>
                  <a:srgbClr val="FF0000"/>
                </a:solidFill>
                <a:latin typeface="+mj-lt"/>
                <a:ea typeface="+mj-ea"/>
                <a:cs typeface="+mj-cs"/>
              </a:rPr>
              <a:t>Driver Material</a:t>
            </a:r>
          </a:p>
        </p:txBody>
      </p:sp>
    </p:spTree>
    <p:extLst>
      <p:ext uri="{BB962C8B-B14F-4D97-AF65-F5344CB8AC3E}">
        <p14:creationId xmlns:p14="http://schemas.microsoft.com/office/powerpoint/2010/main" val="137501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8818" name="Picture 2" descr="Electrostatic_Transducer_For_Presentati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193" t="13034" r="21739" b="12079"/>
          <a:stretch>
            <a:fillRect/>
          </a:stretch>
        </p:blipFill>
        <p:spPr bwMode="auto">
          <a:xfrm>
            <a:off x="5131468" y="1172544"/>
            <a:ext cx="3716500" cy="3657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2" name="TextBox 1"/>
          <p:cNvSpPr txBox="1"/>
          <p:nvPr/>
        </p:nvSpPr>
        <p:spPr>
          <a:xfrm>
            <a:off x="5957008" y="2328576"/>
            <a:ext cx="2065421" cy="623248"/>
          </a:xfrm>
          <a:prstGeom prst="rect">
            <a:avLst/>
          </a:prstGeom>
          <a:noFill/>
        </p:spPr>
        <p:txBody>
          <a:bodyPr wrap="square" lIns="68580" tIns="34290" rIns="68580" bIns="34290" rtlCol="0">
            <a:spAutoFit/>
          </a:bodyPr>
          <a:lstStyle/>
          <a:p>
            <a:pPr algn="ctr"/>
            <a:r>
              <a:rPr lang="en-US" sz="1100" dirty="0"/>
              <a:t>12 Microns Thick </a:t>
            </a:r>
          </a:p>
          <a:p>
            <a:pPr algn="ctr"/>
            <a:r>
              <a:rPr lang="en-US" sz="1100" dirty="0"/>
              <a:t>(.00048 Inches)</a:t>
            </a:r>
          </a:p>
          <a:p>
            <a:endParaRPr lang="en-US" dirty="0"/>
          </a:p>
        </p:txBody>
      </p:sp>
      <p:sp>
        <p:nvSpPr>
          <p:cNvPr id="10" name="Text Box 15"/>
          <p:cNvSpPr txBox="1">
            <a:spLocks noChangeArrowheads="1"/>
          </p:cNvSpPr>
          <p:nvPr/>
        </p:nvSpPr>
        <p:spPr bwMode="auto">
          <a:xfrm>
            <a:off x="381000" y="759892"/>
            <a:ext cx="6553200" cy="36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8" tIns="45719" rIns="91438" bIns="45719">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a:defRPr sz="2000">
                <a:solidFill>
                  <a:schemeClr val="tx1"/>
                </a:solidFill>
                <a:latin typeface="Calibri" charset="0"/>
                <a:ea typeface="MS PGothic" charset="0"/>
                <a:cs typeface="MS PGothic" charset="0"/>
              </a:defRPr>
            </a:lvl6pPr>
            <a:lvl7pPr>
              <a:defRPr sz="2000">
                <a:solidFill>
                  <a:schemeClr val="tx1"/>
                </a:solidFill>
                <a:latin typeface="Calibri" charset="0"/>
                <a:ea typeface="MS PGothic" charset="0"/>
                <a:cs typeface="MS PGothic" charset="0"/>
              </a:defRPr>
            </a:lvl7pPr>
            <a:lvl8pPr>
              <a:defRPr sz="2000">
                <a:solidFill>
                  <a:schemeClr val="tx1"/>
                </a:solidFill>
                <a:latin typeface="Calibri" charset="0"/>
                <a:ea typeface="MS PGothic" charset="0"/>
                <a:cs typeface="MS PGothic" charset="0"/>
              </a:defRPr>
            </a:lvl8pPr>
            <a:lvl9pPr>
              <a:defRPr sz="2000">
                <a:solidFill>
                  <a:schemeClr val="tx1"/>
                </a:solidFill>
                <a:latin typeface="Calibri" charset="0"/>
                <a:ea typeface="MS PGothic" charset="0"/>
                <a:cs typeface="MS PGothic" charset="0"/>
              </a:defRPr>
            </a:lvl9pPr>
          </a:lstStyle>
          <a:p>
            <a:pPr eaLnBrk="1" hangingPunct="1">
              <a:spcBef>
                <a:spcPct val="50000"/>
              </a:spcBef>
            </a:pPr>
            <a:r>
              <a:rPr lang="en-US" sz="1800" i="1" dirty="0"/>
              <a:t>Electrostatic Panel</a:t>
            </a:r>
          </a:p>
        </p:txBody>
      </p:sp>
      <p:sp>
        <p:nvSpPr>
          <p:cNvPr id="13" name="TextBox 12"/>
          <p:cNvSpPr txBox="1"/>
          <p:nvPr/>
        </p:nvSpPr>
        <p:spPr>
          <a:xfrm>
            <a:off x="234952" y="1313887"/>
            <a:ext cx="4753304" cy="3116238"/>
          </a:xfrm>
          <a:prstGeom prst="rect">
            <a:avLst/>
          </a:prstGeom>
          <a:noFill/>
        </p:spPr>
        <p:txBody>
          <a:bodyPr wrap="square" lIns="68580" tIns="34290" rIns="68580" bIns="34290" rtlCol="0">
            <a:spAutoFit/>
          </a:bodyPr>
          <a:lstStyle/>
          <a:p>
            <a:r>
              <a:rPr lang="en-US" sz="1800" b="1" dirty="0"/>
              <a:t>MartinLogan ESL Plasma Bonded Diaphragm</a:t>
            </a:r>
          </a:p>
          <a:p>
            <a:endParaRPr lang="en-US" sz="1800" b="1" dirty="0"/>
          </a:p>
          <a:p>
            <a:pPr marL="285750" indent="-285750">
              <a:buFont typeface="Arial" panose="020B0604020202020204" pitchFamily="34" charset="0"/>
              <a:buChar char="•"/>
            </a:pPr>
            <a:r>
              <a:rPr lang="en-US" sz="1800" dirty="0"/>
              <a:t>12 Microns Thick (8x thinner than human hair)</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Lightest material used in loudspeakers</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Lighter than the actual air it is moving</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No mass or inertia to overcome, resulting in pure sonic accuracy with no lag or distortion</a:t>
            </a:r>
          </a:p>
          <a:p>
            <a:pPr marL="285750" indent="-285750">
              <a:buFont typeface="Arial" panose="020B0604020202020204" pitchFamily="34" charset="0"/>
              <a:buChar char="•"/>
            </a:pPr>
            <a:endParaRPr lang="en-US" sz="1800" dirty="0"/>
          </a:p>
        </p:txBody>
      </p:sp>
      <p:pic>
        <p:nvPicPr>
          <p:cNvPr id="7" name="Picture 6" descr="A picture containing object&#10;&#10;Description generated with high confidence">
            <a:extLst>
              <a:ext uri="{FF2B5EF4-FFF2-40B4-BE49-F238E27FC236}">
                <a16:creationId xmlns:a16="http://schemas.microsoft.com/office/drawing/2014/main" id="{914A0E95-E5E9-4AEA-B4F0-FD46F0A98E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8" name="Text Box 48">
            <a:extLst>
              <a:ext uri="{FF2B5EF4-FFF2-40B4-BE49-F238E27FC236}">
                <a16:creationId xmlns:a16="http://schemas.microsoft.com/office/drawing/2014/main" id="{DBA088B4-A9FA-41AD-AC14-C0DF18895998}"/>
              </a:ext>
            </a:extLst>
          </p:cNvPr>
          <p:cNvSpPr txBox="1">
            <a:spLocks noChangeArrowheads="1"/>
          </p:cNvSpPr>
          <p:nvPr/>
        </p:nvSpPr>
        <p:spPr bwMode="auto">
          <a:xfrm>
            <a:off x="1538924" y="104111"/>
            <a:ext cx="6273581"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u="sng" dirty="0">
                <a:latin typeface="+mj-lt"/>
                <a:ea typeface="+mj-ea"/>
                <a:cs typeface="+mj-cs"/>
              </a:rPr>
              <a:t>Lightweight</a:t>
            </a:r>
            <a:r>
              <a:rPr lang="en-US" sz="3300" b="1" i="1" dirty="0">
                <a:latin typeface="+mj-lt"/>
                <a:ea typeface="+mj-ea"/>
                <a:cs typeface="+mj-cs"/>
              </a:rPr>
              <a:t> </a:t>
            </a:r>
            <a:r>
              <a:rPr lang="en-US" sz="3300" b="1" i="1" kern="1200" dirty="0">
                <a:solidFill>
                  <a:srgbClr val="FF0000"/>
                </a:solidFill>
                <a:latin typeface="+mj-lt"/>
                <a:ea typeface="+mj-ea"/>
                <a:cs typeface="+mj-cs"/>
              </a:rPr>
              <a:t>Driver Material</a:t>
            </a:r>
          </a:p>
        </p:txBody>
      </p:sp>
    </p:spTree>
    <p:extLst>
      <p:ext uri="{BB962C8B-B14F-4D97-AF65-F5344CB8AC3E}">
        <p14:creationId xmlns:p14="http://schemas.microsoft.com/office/powerpoint/2010/main" val="396316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 calcmode="lin" valueType="num">
                                      <p:cBhvr additive="base">
                                        <p:cTn id="13"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 calcmode="lin" valueType="num">
                                      <p:cBhvr additive="base">
                                        <p:cTn id="19" dur="500" fill="hold"/>
                                        <p:tgtEl>
                                          <p:spTgt spid="1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3">
                                            <p:txEl>
                                              <p:pRg st="6" end="6"/>
                                            </p:txEl>
                                          </p:spTgt>
                                        </p:tgtEl>
                                        <p:attrNameLst>
                                          <p:attrName>style.visibility</p:attrName>
                                        </p:attrNameLst>
                                      </p:cBhvr>
                                      <p:to>
                                        <p:strVal val="visible"/>
                                      </p:to>
                                    </p:set>
                                    <p:anim calcmode="lin" valueType="num">
                                      <p:cBhvr additive="base">
                                        <p:cTn id="25" dur="500" fill="hold"/>
                                        <p:tgtEl>
                                          <p:spTgt spid="1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3">
                                            <p:txEl>
                                              <p:pRg st="8" end="8"/>
                                            </p:txEl>
                                          </p:spTgt>
                                        </p:tgtEl>
                                        <p:attrNameLst>
                                          <p:attrName>style.visibility</p:attrName>
                                        </p:attrNameLst>
                                      </p:cBhvr>
                                      <p:to>
                                        <p:strVal val="visible"/>
                                      </p:to>
                                    </p:set>
                                    <p:anim calcmode="lin" valueType="num">
                                      <p:cBhvr additive="base">
                                        <p:cTn id="31" dur="500" fill="hold"/>
                                        <p:tgtEl>
                                          <p:spTgt spid="13">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ESL Tech Graphic - Low Distortion Chart">
            <a:hlinkClick r:id="" action="ppaction://media"/>
            <a:extLst>
              <a:ext uri="{FF2B5EF4-FFF2-40B4-BE49-F238E27FC236}">
                <a16:creationId xmlns:a16="http://schemas.microsoft.com/office/drawing/2014/main" id="{ED351B54-D448-4905-B402-E3F494E92A4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25733" y="890758"/>
            <a:ext cx="6235931" cy="3507711"/>
          </a:xfrm>
          <a:prstGeom prst="rect">
            <a:avLst/>
          </a:prstGeom>
        </p:spPr>
      </p:pic>
      <p:sp>
        <p:nvSpPr>
          <p:cNvPr id="8" name="Text Box 15"/>
          <p:cNvSpPr txBox="1">
            <a:spLocks noChangeArrowheads="1"/>
          </p:cNvSpPr>
          <p:nvPr/>
        </p:nvSpPr>
        <p:spPr bwMode="auto">
          <a:xfrm>
            <a:off x="381000" y="759892"/>
            <a:ext cx="6553200" cy="36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8" tIns="45719" rIns="91438" bIns="45719">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a:defRPr sz="2000">
                <a:solidFill>
                  <a:schemeClr val="tx1"/>
                </a:solidFill>
                <a:latin typeface="Calibri" charset="0"/>
                <a:ea typeface="MS PGothic" charset="0"/>
                <a:cs typeface="MS PGothic" charset="0"/>
              </a:defRPr>
            </a:lvl6pPr>
            <a:lvl7pPr>
              <a:defRPr sz="2000">
                <a:solidFill>
                  <a:schemeClr val="tx1"/>
                </a:solidFill>
                <a:latin typeface="Calibri" charset="0"/>
                <a:ea typeface="MS PGothic" charset="0"/>
                <a:cs typeface="MS PGothic" charset="0"/>
              </a:defRPr>
            </a:lvl7pPr>
            <a:lvl8pPr>
              <a:defRPr sz="2000">
                <a:solidFill>
                  <a:schemeClr val="tx1"/>
                </a:solidFill>
                <a:latin typeface="Calibri" charset="0"/>
                <a:ea typeface="MS PGothic" charset="0"/>
                <a:cs typeface="MS PGothic" charset="0"/>
              </a:defRPr>
            </a:lvl8pPr>
            <a:lvl9pPr>
              <a:defRPr sz="2000">
                <a:solidFill>
                  <a:schemeClr val="tx1"/>
                </a:solidFill>
                <a:latin typeface="Calibri" charset="0"/>
                <a:ea typeface="MS PGothic" charset="0"/>
                <a:cs typeface="MS PGothic" charset="0"/>
              </a:defRPr>
            </a:lvl9pPr>
          </a:lstStyle>
          <a:p>
            <a:pPr eaLnBrk="1" hangingPunct="1">
              <a:spcBef>
                <a:spcPct val="50000"/>
              </a:spcBef>
            </a:pPr>
            <a:r>
              <a:rPr lang="en-US" sz="1800" i="1" dirty="0"/>
              <a:t>Electrostatic Panel</a:t>
            </a:r>
          </a:p>
        </p:txBody>
      </p:sp>
      <p:sp>
        <p:nvSpPr>
          <p:cNvPr id="11" name="TextBox 10">
            <a:extLst>
              <a:ext uri="{FF2B5EF4-FFF2-40B4-BE49-F238E27FC236}">
                <a16:creationId xmlns:a16="http://schemas.microsoft.com/office/drawing/2014/main" id="{21E121A1-9755-414C-9867-AC41BE65F01C}"/>
              </a:ext>
            </a:extLst>
          </p:cNvPr>
          <p:cNvSpPr txBox="1"/>
          <p:nvPr/>
        </p:nvSpPr>
        <p:spPr>
          <a:xfrm>
            <a:off x="78922" y="1983128"/>
            <a:ext cx="2353887" cy="1454244"/>
          </a:xfrm>
          <a:prstGeom prst="rect">
            <a:avLst/>
          </a:prstGeom>
          <a:noFill/>
        </p:spPr>
        <p:txBody>
          <a:bodyPr wrap="square" lIns="68580" tIns="34290" rIns="68580" bIns="34290" rtlCol="0">
            <a:spAutoFit/>
          </a:bodyPr>
          <a:lstStyle/>
          <a:p>
            <a:pPr algn="ctr"/>
            <a:r>
              <a:rPr lang="en-US" sz="1800" dirty="0"/>
              <a:t>Here is an example of our ESL panel, which reproduces the incoming audio signal perfectly.</a:t>
            </a:r>
          </a:p>
        </p:txBody>
      </p:sp>
      <p:pic>
        <p:nvPicPr>
          <p:cNvPr id="6" name="Picture 5" descr="A picture containing object&#10;&#10;Description generated with high confidence">
            <a:extLst>
              <a:ext uri="{FF2B5EF4-FFF2-40B4-BE49-F238E27FC236}">
                <a16:creationId xmlns:a16="http://schemas.microsoft.com/office/drawing/2014/main" id="{A872B916-2A51-4615-8FDA-8153B43674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7" name="Text Box 48">
            <a:extLst>
              <a:ext uri="{FF2B5EF4-FFF2-40B4-BE49-F238E27FC236}">
                <a16:creationId xmlns:a16="http://schemas.microsoft.com/office/drawing/2014/main" id="{0C3498B4-9917-42A5-8F2E-DA68C9A6300B}"/>
              </a:ext>
            </a:extLst>
          </p:cNvPr>
          <p:cNvSpPr txBox="1">
            <a:spLocks noChangeArrowheads="1"/>
          </p:cNvSpPr>
          <p:nvPr/>
        </p:nvSpPr>
        <p:spPr bwMode="auto">
          <a:xfrm>
            <a:off x="1538924" y="104111"/>
            <a:ext cx="6273581"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u="sng" dirty="0">
                <a:latin typeface="+mj-lt"/>
                <a:ea typeface="+mj-ea"/>
                <a:cs typeface="+mj-cs"/>
              </a:rPr>
              <a:t>Lightweight</a:t>
            </a:r>
            <a:r>
              <a:rPr lang="en-US" sz="3300" b="1" i="1" dirty="0">
                <a:latin typeface="+mj-lt"/>
                <a:ea typeface="+mj-ea"/>
                <a:cs typeface="+mj-cs"/>
              </a:rPr>
              <a:t> </a:t>
            </a:r>
            <a:r>
              <a:rPr lang="en-US" sz="3300" b="1" i="1" kern="1200" dirty="0">
                <a:solidFill>
                  <a:srgbClr val="FF0000"/>
                </a:solidFill>
                <a:latin typeface="+mj-lt"/>
                <a:ea typeface="+mj-ea"/>
                <a:cs typeface="+mj-cs"/>
              </a:rPr>
              <a:t>Driver Material</a:t>
            </a:r>
          </a:p>
        </p:txBody>
      </p:sp>
    </p:spTree>
    <p:extLst>
      <p:ext uri="{BB962C8B-B14F-4D97-AF65-F5344CB8AC3E}">
        <p14:creationId xmlns:p14="http://schemas.microsoft.com/office/powerpoint/2010/main" val="175129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Box 15"/>
          <p:cNvSpPr txBox="1">
            <a:spLocks noChangeArrowheads="1"/>
          </p:cNvSpPr>
          <p:nvPr/>
        </p:nvSpPr>
        <p:spPr bwMode="auto">
          <a:xfrm>
            <a:off x="381000" y="759892"/>
            <a:ext cx="6553200" cy="36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8" tIns="45719" rIns="91438" bIns="45719">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a:defRPr sz="2000">
                <a:solidFill>
                  <a:schemeClr val="tx1"/>
                </a:solidFill>
                <a:latin typeface="Calibri" charset="0"/>
                <a:ea typeface="MS PGothic" charset="0"/>
                <a:cs typeface="MS PGothic" charset="0"/>
              </a:defRPr>
            </a:lvl6pPr>
            <a:lvl7pPr>
              <a:defRPr sz="2000">
                <a:solidFill>
                  <a:schemeClr val="tx1"/>
                </a:solidFill>
                <a:latin typeface="Calibri" charset="0"/>
                <a:ea typeface="MS PGothic" charset="0"/>
                <a:cs typeface="MS PGothic" charset="0"/>
              </a:defRPr>
            </a:lvl7pPr>
            <a:lvl8pPr>
              <a:defRPr sz="2000">
                <a:solidFill>
                  <a:schemeClr val="tx1"/>
                </a:solidFill>
                <a:latin typeface="Calibri" charset="0"/>
                <a:ea typeface="MS PGothic" charset="0"/>
                <a:cs typeface="MS PGothic" charset="0"/>
              </a:defRPr>
            </a:lvl8pPr>
            <a:lvl9pPr>
              <a:defRPr sz="2000">
                <a:solidFill>
                  <a:schemeClr val="tx1"/>
                </a:solidFill>
                <a:latin typeface="Calibri" charset="0"/>
                <a:ea typeface="MS PGothic" charset="0"/>
                <a:cs typeface="MS PGothic" charset="0"/>
              </a:defRPr>
            </a:lvl9pPr>
          </a:lstStyle>
          <a:p>
            <a:pPr eaLnBrk="1" hangingPunct="1">
              <a:spcBef>
                <a:spcPct val="50000"/>
              </a:spcBef>
            </a:pPr>
            <a:r>
              <a:rPr lang="en-US" sz="1800" i="1" dirty="0"/>
              <a:t>MartinLogan woofer ”cone”</a:t>
            </a:r>
          </a:p>
        </p:txBody>
      </p:sp>
      <p:sp>
        <p:nvSpPr>
          <p:cNvPr id="3" name="TextBox 2"/>
          <p:cNvSpPr txBox="1"/>
          <p:nvPr/>
        </p:nvSpPr>
        <p:spPr>
          <a:xfrm>
            <a:off x="496614" y="1513489"/>
            <a:ext cx="4753304" cy="3023905"/>
          </a:xfrm>
          <a:prstGeom prst="rect">
            <a:avLst/>
          </a:prstGeom>
          <a:noFill/>
        </p:spPr>
        <p:txBody>
          <a:bodyPr wrap="square" lIns="68580" tIns="34290" rIns="68580" bIns="34290" rtlCol="0">
            <a:spAutoFit/>
          </a:bodyPr>
          <a:lstStyle/>
          <a:p>
            <a:pPr algn="ctr"/>
            <a:r>
              <a:rPr lang="en-US" sz="1800" dirty="0"/>
              <a:t>2 important traits of a high performance driver:</a:t>
            </a:r>
          </a:p>
          <a:p>
            <a:pPr algn="ctr"/>
            <a:endParaRPr lang="en-US" sz="1800" dirty="0"/>
          </a:p>
          <a:p>
            <a:pPr algn="ctr"/>
            <a:r>
              <a:rPr lang="en-US" sz="3000" b="1" dirty="0"/>
              <a:t>Lightweight</a:t>
            </a:r>
            <a:r>
              <a:rPr lang="en-US" sz="1800" b="1" dirty="0"/>
              <a:t>:</a:t>
            </a:r>
          </a:p>
          <a:p>
            <a:pPr algn="ctr"/>
            <a:endParaRPr lang="en-US" sz="1800" b="1" dirty="0"/>
          </a:p>
          <a:p>
            <a:pPr algn="ctr"/>
            <a:r>
              <a:rPr lang="en-US" sz="1800" dirty="0"/>
              <a:t>MartinLogan utilizes extremely lightweight and rigid “cone” driver materials across our product line to avoid distortion or “lag”</a:t>
            </a:r>
          </a:p>
          <a:p>
            <a:pPr algn="ctr"/>
            <a:endParaRPr lang="en-US" sz="1800" dirty="0"/>
          </a:p>
          <a:p>
            <a:pPr algn="ctr"/>
            <a:r>
              <a:rPr lang="en-US" sz="1800" dirty="0"/>
              <a:t>Aluminum is one of our most popular materials for this application. </a:t>
            </a:r>
          </a:p>
        </p:txBody>
      </p:sp>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26985" y="972287"/>
            <a:ext cx="2614430" cy="3921644"/>
          </a:xfrm>
          <a:prstGeom prst="rect">
            <a:avLst/>
          </a:prstGeom>
        </p:spPr>
      </p:pic>
      <p:pic>
        <p:nvPicPr>
          <p:cNvPr id="6" name="Picture 5" descr="A picture containing object&#10;&#10;Description generated with high confidence">
            <a:extLst>
              <a:ext uri="{FF2B5EF4-FFF2-40B4-BE49-F238E27FC236}">
                <a16:creationId xmlns:a16="http://schemas.microsoft.com/office/drawing/2014/main" id="{BD1902EE-7434-4786-BEB6-A74A8FD5DD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7" name="Text Box 48">
            <a:extLst>
              <a:ext uri="{FF2B5EF4-FFF2-40B4-BE49-F238E27FC236}">
                <a16:creationId xmlns:a16="http://schemas.microsoft.com/office/drawing/2014/main" id="{404A5FD4-B499-4D6F-A496-1C8B3221D3D7}"/>
              </a:ext>
            </a:extLst>
          </p:cNvPr>
          <p:cNvSpPr txBox="1">
            <a:spLocks noChangeArrowheads="1"/>
          </p:cNvSpPr>
          <p:nvPr/>
        </p:nvSpPr>
        <p:spPr bwMode="auto">
          <a:xfrm>
            <a:off x="1538924" y="104111"/>
            <a:ext cx="6273581"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u="sng" dirty="0">
                <a:latin typeface="+mj-lt"/>
                <a:ea typeface="+mj-ea"/>
                <a:cs typeface="+mj-cs"/>
              </a:rPr>
              <a:t>Lightweight</a:t>
            </a:r>
            <a:r>
              <a:rPr lang="en-US" sz="3300" b="1" i="1" dirty="0">
                <a:latin typeface="+mj-lt"/>
                <a:ea typeface="+mj-ea"/>
                <a:cs typeface="+mj-cs"/>
              </a:rPr>
              <a:t> </a:t>
            </a:r>
            <a:r>
              <a:rPr lang="en-US" sz="3300" b="1" i="1" kern="1200" dirty="0">
                <a:solidFill>
                  <a:srgbClr val="FF0000"/>
                </a:solidFill>
                <a:latin typeface="+mj-lt"/>
                <a:ea typeface="+mj-ea"/>
                <a:cs typeface="+mj-cs"/>
              </a:rPr>
              <a:t>Driver Material</a:t>
            </a:r>
          </a:p>
        </p:txBody>
      </p:sp>
    </p:spTree>
    <p:extLst>
      <p:ext uri="{BB962C8B-B14F-4D97-AF65-F5344CB8AC3E}">
        <p14:creationId xmlns:p14="http://schemas.microsoft.com/office/powerpoint/2010/main" val="52660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ESL Tech Graphic - Switching Polarity">
            <a:hlinkClick r:id="" action="ppaction://media"/>
            <a:extLst>
              <a:ext uri="{FF2B5EF4-FFF2-40B4-BE49-F238E27FC236}">
                <a16:creationId xmlns:a16="http://schemas.microsoft.com/office/drawing/2014/main" id="{A6867605-D78F-4D44-9BA2-E8D6403FDE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6598" y="1108056"/>
            <a:ext cx="5577602" cy="3137401"/>
          </a:xfrm>
          <a:prstGeom prst="rect">
            <a:avLst/>
          </a:prstGeom>
        </p:spPr>
      </p:pic>
      <p:pic>
        <p:nvPicPr>
          <p:cNvPr id="4" name="Picture 3" descr="A picture containing object&#10;&#10;Description generated with high confidence">
            <a:extLst>
              <a:ext uri="{FF2B5EF4-FFF2-40B4-BE49-F238E27FC236}">
                <a16:creationId xmlns:a16="http://schemas.microsoft.com/office/drawing/2014/main" id="{6C97C78E-749A-4144-A073-AB4436AE8C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5" name="Text Box 48">
            <a:extLst>
              <a:ext uri="{FF2B5EF4-FFF2-40B4-BE49-F238E27FC236}">
                <a16:creationId xmlns:a16="http://schemas.microsoft.com/office/drawing/2014/main" id="{D143B817-C789-4D96-8D6A-7875B3D5D362}"/>
              </a:ext>
            </a:extLst>
          </p:cNvPr>
          <p:cNvSpPr txBox="1">
            <a:spLocks noChangeArrowheads="1"/>
          </p:cNvSpPr>
          <p:nvPr/>
        </p:nvSpPr>
        <p:spPr bwMode="auto">
          <a:xfrm>
            <a:off x="1538924" y="104111"/>
            <a:ext cx="6273581"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u="sng" dirty="0">
                <a:latin typeface="+mj-lt"/>
                <a:ea typeface="+mj-ea"/>
                <a:cs typeface="+mj-cs"/>
              </a:rPr>
              <a:t>Linear</a:t>
            </a:r>
            <a:r>
              <a:rPr lang="en-US" sz="3300" b="1" i="1" dirty="0">
                <a:latin typeface="+mj-lt"/>
                <a:ea typeface="+mj-ea"/>
                <a:cs typeface="+mj-cs"/>
              </a:rPr>
              <a:t> </a:t>
            </a:r>
            <a:r>
              <a:rPr lang="en-US" sz="3300" b="1" i="1" kern="1200" dirty="0">
                <a:solidFill>
                  <a:srgbClr val="FF0000"/>
                </a:solidFill>
                <a:latin typeface="+mj-lt"/>
                <a:ea typeface="+mj-ea"/>
                <a:cs typeface="+mj-cs"/>
              </a:rPr>
              <a:t>and Uniform Movement</a:t>
            </a:r>
          </a:p>
        </p:txBody>
      </p:sp>
    </p:spTree>
    <p:extLst>
      <p:ext uri="{BB962C8B-B14F-4D97-AF65-F5344CB8AC3E}">
        <p14:creationId xmlns:p14="http://schemas.microsoft.com/office/powerpoint/2010/main" val="225656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9151" name="Text Box 15"/>
          <p:cNvSpPr txBox="1">
            <a:spLocks noChangeArrowheads="1"/>
          </p:cNvSpPr>
          <p:nvPr/>
        </p:nvSpPr>
        <p:spPr bwMode="auto">
          <a:xfrm>
            <a:off x="381000" y="759892"/>
            <a:ext cx="6553200" cy="36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8" tIns="45719" rIns="91438" bIns="45719">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a:defRPr sz="2000">
                <a:solidFill>
                  <a:schemeClr val="tx1"/>
                </a:solidFill>
                <a:latin typeface="Calibri" charset="0"/>
                <a:ea typeface="MS PGothic" charset="0"/>
                <a:cs typeface="MS PGothic" charset="0"/>
              </a:defRPr>
            </a:lvl6pPr>
            <a:lvl7pPr>
              <a:defRPr sz="2000">
                <a:solidFill>
                  <a:schemeClr val="tx1"/>
                </a:solidFill>
                <a:latin typeface="Calibri" charset="0"/>
                <a:ea typeface="MS PGothic" charset="0"/>
                <a:cs typeface="MS PGothic" charset="0"/>
              </a:defRPr>
            </a:lvl7pPr>
            <a:lvl8pPr>
              <a:defRPr sz="2000">
                <a:solidFill>
                  <a:schemeClr val="tx1"/>
                </a:solidFill>
                <a:latin typeface="Calibri" charset="0"/>
                <a:ea typeface="MS PGothic" charset="0"/>
                <a:cs typeface="MS PGothic" charset="0"/>
              </a:defRPr>
            </a:lvl8pPr>
            <a:lvl9pPr>
              <a:defRPr sz="2000">
                <a:solidFill>
                  <a:schemeClr val="tx1"/>
                </a:solidFill>
                <a:latin typeface="Calibri" charset="0"/>
                <a:ea typeface="MS PGothic" charset="0"/>
                <a:cs typeface="MS PGothic" charset="0"/>
              </a:defRPr>
            </a:lvl9pPr>
          </a:lstStyle>
          <a:p>
            <a:pPr eaLnBrk="1" hangingPunct="1">
              <a:spcBef>
                <a:spcPct val="50000"/>
              </a:spcBef>
            </a:pPr>
            <a:r>
              <a:rPr lang="en-US" sz="1800" i="1" dirty="0"/>
              <a:t>3 main speaker components</a:t>
            </a:r>
          </a:p>
        </p:txBody>
      </p:sp>
      <p:pic>
        <p:nvPicPr>
          <p:cNvPr id="3" name="Picture 2" descr="NeoXov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8345" y="1694448"/>
            <a:ext cx="3657600" cy="2743200"/>
          </a:xfrm>
          <a:prstGeom prst="rect">
            <a:avLst/>
          </a:prstGeom>
        </p:spPr>
      </p:pic>
      <p:pic>
        <p:nvPicPr>
          <p:cNvPr id="5" name="Picture 4" descr="9496182594_6f57cf7feb_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8499" y="1694448"/>
            <a:ext cx="1828800" cy="2743200"/>
          </a:xfrm>
          <a:prstGeom prst="rect">
            <a:avLst/>
          </a:prstGeom>
        </p:spPr>
      </p:pic>
      <p:pic>
        <p:nvPicPr>
          <p:cNvPr id="6" name="Picture 5" descr="9493360689_61591d75fa_o.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554" y="1699549"/>
            <a:ext cx="2762777" cy="2743200"/>
          </a:xfrm>
          <a:prstGeom prst="rect">
            <a:avLst/>
          </a:prstGeom>
        </p:spPr>
      </p:pic>
      <p:sp>
        <p:nvSpPr>
          <p:cNvPr id="11" name="Text Box 11"/>
          <p:cNvSpPr txBox="1">
            <a:spLocks noChangeArrowheads="1"/>
          </p:cNvSpPr>
          <p:nvPr/>
        </p:nvSpPr>
        <p:spPr bwMode="auto">
          <a:xfrm>
            <a:off x="4186993" y="1208175"/>
            <a:ext cx="1640306" cy="40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lIns="91438" tIns="45719" rIns="91438" bIns="45719">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algn="ctr">
              <a:defRPr/>
            </a:pPr>
            <a:r>
              <a:rPr lang="en-US" sz="2000" b="1" dirty="0"/>
              <a:t>Crossover</a:t>
            </a:r>
          </a:p>
        </p:txBody>
      </p:sp>
      <p:sp>
        <p:nvSpPr>
          <p:cNvPr id="12" name="Text Box 11"/>
          <p:cNvSpPr txBox="1">
            <a:spLocks noChangeArrowheads="1"/>
          </p:cNvSpPr>
          <p:nvPr/>
        </p:nvSpPr>
        <p:spPr bwMode="auto">
          <a:xfrm>
            <a:off x="7271091" y="1208171"/>
            <a:ext cx="1383631" cy="40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lIns="91438" tIns="45719" rIns="91438" bIns="45719">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algn="ctr">
              <a:defRPr/>
            </a:pPr>
            <a:r>
              <a:rPr lang="en-US" sz="2000" b="1" dirty="0"/>
              <a:t>Cabinet</a:t>
            </a:r>
          </a:p>
        </p:txBody>
      </p:sp>
      <p:sp>
        <p:nvSpPr>
          <p:cNvPr id="13" name="Text Box 11"/>
          <p:cNvSpPr txBox="1">
            <a:spLocks noChangeArrowheads="1"/>
          </p:cNvSpPr>
          <p:nvPr/>
        </p:nvSpPr>
        <p:spPr bwMode="auto">
          <a:xfrm>
            <a:off x="245411" y="1208171"/>
            <a:ext cx="2685048" cy="40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lIns="91438" tIns="45719" rIns="91438" bIns="45719">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algn="ctr">
              <a:defRPr/>
            </a:pPr>
            <a:r>
              <a:rPr lang="en-US" sz="2000" b="1" dirty="0"/>
              <a:t>Drivers</a:t>
            </a:r>
          </a:p>
        </p:txBody>
      </p:sp>
      <p:pic>
        <p:nvPicPr>
          <p:cNvPr id="10" name="Picture 9" descr="A picture containing object&#10;&#10;Description generated with high confidence">
            <a:extLst>
              <a:ext uri="{FF2B5EF4-FFF2-40B4-BE49-F238E27FC236}">
                <a16:creationId xmlns:a16="http://schemas.microsoft.com/office/drawing/2014/main" id="{1A2BDE0C-ED52-4EA3-A426-CC0686C9F7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14" name="Text Box 48">
            <a:extLst>
              <a:ext uri="{FF2B5EF4-FFF2-40B4-BE49-F238E27FC236}">
                <a16:creationId xmlns:a16="http://schemas.microsoft.com/office/drawing/2014/main" id="{F80AA305-799F-46AC-971E-A3B18A202806}"/>
              </a:ext>
            </a:extLst>
          </p:cNvPr>
          <p:cNvSpPr txBox="1">
            <a:spLocks noChangeArrowheads="1"/>
          </p:cNvSpPr>
          <p:nvPr/>
        </p:nvSpPr>
        <p:spPr bwMode="auto">
          <a:xfrm>
            <a:off x="1538924" y="104111"/>
            <a:ext cx="4788397" cy="802025"/>
          </a:xfrm>
          <a:prstGeom prst="rect">
            <a:avLst/>
          </a:prstGeom>
          <a:extLst/>
        </p:spPr>
        <p:txBody>
          <a:bodyPr vert="horz" lIns="91440" tIns="45720" rIns="91440" bIns="45720" rtlCol="0" anchor="t">
            <a:normAutofit fontScale="92500"/>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Achieving </a:t>
            </a:r>
            <a:r>
              <a:rPr lang="en-US" sz="3300" b="1" i="1" kern="1200" dirty="0">
                <a:solidFill>
                  <a:srgbClr val="FF0000"/>
                </a:solidFill>
                <a:latin typeface="+mj-lt"/>
                <a:ea typeface="+mj-ea"/>
                <a:cs typeface="+mj-cs"/>
              </a:rPr>
              <a:t>”Truth In Sound”</a:t>
            </a:r>
          </a:p>
        </p:txBody>
      </p:sp>
    </p:spTree>
    <p:extLst>
      <p:ext uri="{BB962C8B-B14F-4D97-AF65-F5344CB8AC3E}">
        <p14:creationId xmlns:p14="http://schemas.microsoft.com/office/powerpoint/2010/main" val="315261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8580" name="Picture 4" descr="Electromagnetic Transduce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64410" y="1414172"/>
            <a:ext cx="4658893" cy="31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bwMode="auto">
          <a:xfrm>
            <a:off x="3053255" y="2743200"/>
            <a:ext cx="3240600" cy="675774"/>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 Box 15"/>
          <p:cNvSpPr txBox="1">
            <a:spLocks noChangeArrowheads="1"/>
          </p:cNvSpPr>
          <p:nvPr/>
        </p:nvSpPr>
        <p:spPr bwMode="auto">
          <a:xfrm>
            <a:off x="381000" y="738726"/>
            <a:ext cx="6553200" cy="36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8" tIns="45719" rIns="91438" bIns="45719">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a:defRPr sz="2000">
                <a:solidFill>
                  <a:schemeClr val="tx1"/>
                </a:solidFill>
                <a:latin typeface="Calibri" charset="0"/>
                <a:ea typeface="MS PGothic" charset="0"/>
                <a:cs typeface="MS PGothic" charset="0"/>
              </a:defRPr>
            </a:lvl6pPr>
            <a:lvl7pPr>
              <a:defRPr sz="2000">
                <a:solidFill>
                  <a:schemeClr val="tx1"/>
                </a:solidFill>
                <a:latin typeface="Calibri" charset="0"/>
                <a:ea typeface="MS PGothic" charset="0"/>
                <a:cs typeface="MS PGothic" charset="0"/>
              </a:defRPr>
            </a:lvl7pPr>
            <a:lvl8pPr>
              <a:defRPr sz="2000">
                <a:solidFill>
                  <a:schemeClr val="tx1"/>
                </a:solidFill>
                <a:latin typeface="Calibri" charset="0"/>
                <a:ea typeface="MS PGothic" charset="0"/>
                <a:cs typeface="MS PGothic" charset="0"/>
              </a:defRPr>
            </a:lvl8pPr>
            <a:lvl9pPr>
              <a:defRPr sz="2000">
                <a:solidFill>
                  <a:schemeClr val="tx1"/>
                </a:solidFill>
                <a:latin typeface="Calibri" charset="0"/>
                <a:ea typeface="MS PGothic" charset="0"/>
                <a:cs typeface="MS PGothic" charset="0"/>
              </a:defRPr>
            </a:lvl9pPr>
          </a:lstStyle>
          <a:p>
            <a:pPr eaLnBrk="1" hangingPunct="1">
              <a:spcBef>
                <a:spcPct val="50000"/>
              </a:spcBef>
            </a:pPr>
            <a:r>
              <a:rPr lang="en-US" sz="1800" i="1" dirty="0"/>
              <a:t>Conventional cone/dome drivers</a:t>
            </a:r>
          </a:p>
        </p:txBody>
      </p:sp>
      <p:sp>
        <p:nvSpPr>
          <p:cNvPr id="6" name="TextBox 5"/>
          <p:cNvSpPr txBox="1"/>
          <p:nvPr/>
        </p:nvSpPr>
        <p:spPr>
          <a:xfrm>
            <a:off x="381001" y="1821927"/>
            <a:ext cx="2672255" cy="2008242"/>
          </a:xfrm>
          <a:prstGeom prst="rect">
            <a:avLst/>
          </a:prstGeom>
          <a:noFill/>
        </p:spPr>
        <p:txBody>
          <a:bodyPr wrap="square" lIns="68580" tIns="34290" rIns="68580" bIns="34290" rtlCol="0">
            <a:spAutoFit/>
          </a:bodyPr>
          <a:lstStyle/>
          <a:p>
            <a:pPr algn="ctr"/>
            <a:r>
              <a:rPr lang="en-US" sz="1800" dirty="0"/>
              <a:t>All Cone/dome drivers are pushed from a </a:t>
            </a:r>
            <a:r>
              <a:rPr lang="en-US" sz="1800" b="1" dirty="0"/>
              <a:t>single point</a:t>
            </a:r>
          </a:p>
          <a:p>
            <a:pPr algn="ctr"/>
            <a:endParaRPr lang="en-US" sz="1800" dirty="0"/>
          </a:p>
          <a:p>
            <a:pPr algn="ctr"/>
            <a:r>
              <a:rPr lang="en-US" sz="1800" dirty="0"/>
              <a:t>When this motion is not perfectly linear, distortion or damage can occur</a:t>
            </a:r>
          </a:p>
          <a:p>
            <a:pPr algn="ctr"/>
            <a:endParaRPr lang="en-US" sz="1800" dirty="0"/>
          </a:p>
        </p:txBody>
      </p:sp>
      <p:pic>
        <p:nvPicPr>
          <p:cNvPr id="7" name="Picture 6" descr="A picture containing object&#10;&#10;Description generated with high confidence">
            <a:extLst>
              <a:ext uri="{FF2B5EF4-FFF2-40B4-BE49-F238E27FC236}">
                <a16:creationId xmlns:a16="http://schemas.microsoft.com/office/drawing/2014/main" id="{BBB2B778-9395-4CFE-A012-C958D2F64F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8" name="Text Box 48">
            <a:extLst>
              <a:ext uri="{FF2B5EF4-FFF2-40B4-BE49-F238E27FC236}">
                <a16:creationId xmlns:a16="http://schemas.microsoft.com/office/drawing/2014/main" id="{7FD2AD71-AACA-4FCD-989B-ED39E655DEA9}"/>
              </a:ext>
            </a:extLst>
          </p:cNvPr>
          <p:cNvSpPr txBox="1">
            <a:spLocks noChangeArrowheads="1"/>
          </p:cNvSpPr>
          <p:nvPr/>
        </p:nvSpPr>
        <p:spPr bwMode="auto">
          <a:xfrm>
            <a:off x="1538924" y="104111"/>
            <a:ext cx="6273581"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u="sng" dirty="0">
                <a:latin typeface="+mj-lt"/>
                <a:ea typeface="+mj-ea"/>
                <a:cs typeface="+mj-cs"/>
              </a:rPr>
              <a:t>Linear</a:t>
            </a:r>
            <a:r>
              <a:rPr lang="en-US" sz="3300" b="1" i="1" dirty="0">
                <a:latin typeface="+mj-lt"/>
                <a:ea typeface="+mj-ea"/>
                <a:cs typeface="+mj-cs"/>
              </a:rPr>
              <a:t> </a:t>
            </a:r>
            <a:r>
              <a:rPr lang="en-US" sz="3300" b="1" i="1" kern="1200" dirty="0">
                <a:solidFill>
                  <a:srgbClr val="FF0000"/>
                </a:solidFill>
                <a:latin typeface="+mj-lt"/>
                <a:ea typeface="+mj-ea"/>
                <a:cs typeface="+mj-cs"/>
              </a:rPr>
              <a:t>and Uniform Movement</a:t>
            </a:r>
          </a:p>
        </p:txBody>
      </p:sp>
    </p:spTree>
    <p:extLst>
      <p:ext uri="{BB962C8B-B14F-4D97-AF65-F5344CB8AC3E}">
        <p14:creationId xmlns:p14="http://schemas.microsoft.com/office/powerpoint/2010/main" val="184928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ESL Tech Graphic - High Distortion Chart">
            <a:hlinkClick r:id="" action="ppaction://media"/>
            <a:extLst>
              <a:ext uri="{FF2B5EF4-FFF2-40B4-BE49-F238E27FC236}">
                <a16:creationId xmlns:a16="http://schemas.microsoft.com/office/drawing/2014/main" id="{154EA362-80BD-4A27-8C94-AF8B8909DF8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35" r="60427"/>
          <a:stretch/>
        </p:blipFill>
        <p:spPr>
          <a:xfrm>
            <a:off x="4456431" y="759892"/>
            <a:ext cx="2858769" cy="4060753"/>
          </a:xfrm>
          <a:prstGeom prst="rect">
            <a:avLst/>
          </a:prstGeom>
        </p:spPr>
      </p:pic>
      <p:sp>
        <p:nvSpPr>
          <p:cNvPr id="8" name="Text Box 15"/>
          <p:cNvSpPr txBox="1">
            <a:spLocks noChangeArrowheads="1"/>
          </p:cNvSpPr>
          <p:nvPr/>
        </p:nvSpPr>
        <p:spPr bwMode="auto">
          <a:xfrm>
            <a:off x="381000" y="759892"/>
            <a:ext cx="6553200" cy="36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8" tIns="45719" rIns="91438" bIns="45719">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a:defRPr sz="2000">
                <a:solidFill>
                  <a:schemeClr val="tx1"/>
                </a:solidFill>
                <a:latin typeface="Calibri" charset="0"/>
                <a:ea typeface="MS PGothic" charset="0"/>
                <a:cs typeface="MS PGothic" charset="0"/>
              </a:defRPr>
            </a:lvl6pPr>
            <a:lvl7pPr>
              <a:defRPr sz="2000">
                <a:solidFill>
                  <a:schemeClr val="tx1"/>
                </a:solidFill>
                <a:latin typeface="Calibri" charset="0"/>
                <a:ea typeface="MS PGothic" charset="0"/>
                <a:cs typeface="MS PGothic" charset="0"/>
              </a:defRPr>
            </a:lvl7pPr>
            <a:lvl8pPr>
              <a:defRPr sz="2000">
                <a:solidFill>
                  <a:schemeClr val="tx1"/>
                </a:solidFill>
                <a:latin typeface="Calibri" charset="0"/>
                <a:ea typeface="MS PGothic" charset="0"/>
                <a:cs typeface="MS PGothic" charset="0"/>
              </a:defRPr>
            </a:lvl8pPr>
            <a:lvl9pPr>
              <a:defRPr sz="2000">
                <a:solidFill>
                  <a:schemeClr val="tx1"/>
                </a:solidFill>
                <a:latin typeface="Calibri" charset="0"/>
                <a:ea typeface="MS PGothic" charset="0"/>
                <a:cs typeface="MS PGothic" charset="0"/>
              </a:defRPr>
            </a:lvl9pPr>
          </a:lstStyle>
          <a:p>
            <a:pPr eaLnBrk="1" hangingPunct="1">
              <a:spcBef>
                <a:spcPct val="50000"/>
              </a:spcBef>
            </a:pPr>
            <a:r>
              <a:rPr lang="en-US" sz="1800" i="1" dirty="0"/>
              <a:t>Conventional cone/dome drivers</a:t>
            </a:r>
          </a:p>
        </p:txBody>
      </p:sp>
      <p:sp>
        <p:nvSpPr>
          <p:cNvPr id="11" name="TextBox 10">
            <a:extLst>
              <a:ext uri="{FF2B5EF4-FFF2-40B4-BE49-F238E27FC236}">
                <a16:creationId xmlns:a16="http://schemas.microsoft.com/office/drawing/2014/main" id="{21E121A1-9755-414C-9867-AC41BE65F01C}"/>
              </a:ext>
            </a:extLst>
          </p:cNvPr>
          <p:cNvSpPr txBox="1"/>
          <p:nvPr/>
        </p:nvSpPr>
        <p:spPr>
          <a:xfrm>
            <a:off x="381000" y="1649390"/>
            <a:ext cx="2345575" cy="2285241"/>
          </a:xfrm>
          <a:prstGeom prst="rect">
            <a:avLst/>
          </a:prstGeom>
          <a:noFill/>
        </p:spPr>
        <p:txBody>
          <a:bodyPr wrap="square" lIns="68580" tIns="34290" rIns="68580" bIns="34290" rtlCol="0">
            <a:spAutoFit/>
          </a:bodyPr>
          <a:lstStyle/>
          <a:p>
            <a:pPr algn="ctr"/>
            <a:r>
              <a:rPr lang="en-US" sz="1800" dirty="0"/>
              <a:t>Notice how the </a:t>
            </a:r>
            <a:r>
              <a:rPr lang="en-US" sz="1800" b="1" dirty="0"/>
              <a:t>shape</a:t>
            </a:r>
            <a:r>
              <a:rPr lang="en-US" sz="1800" dirty="0"/>
              <a:t> of the cone changes when in motion</a:t>
            </a:r>
          </a:p>
          <a:p>
            <a:pPr algn="ctr"/>
            <a:endParaRPr lang="en-US" sz="1800" dirty="0"/>
          </a:p>
          <a:p>
            <a:pPr algn="ctr"/>
            <a:endParaRPr lang="en-US" sz="1800" dirty="0"/>
          </a:p>
          <a:p>
            <a:pPr algn="ctr"/>
            <a:r>
              <a:rPr lang="en-US" sz="1800" dirty="0"/>
              <a:t>When a cone loses it’s initial shape, distortion occurs</a:t>
            </a:r>
          </a:p>
        </p:txBody>
      </p:sp>
      <p:cxnSp>
        <p:nvCxnSpPr>
          <p:cNvPr id="4" name="Straight Arrow Connector 3">
            <a:extLst>
              <a:ext uri="{FF2B5EF4-FFF2-40B4-BE49-F238E27FC236}">
                <a16:creationId xmlns:a16="http://schemas.microsoft.com/office/drawing/2014/main" id="{F38A90FF-DA31-4944-8D9F-A3608F6589D0}"/>
              </a:ext>
            </a:extLst>
          </p:cNvPr>
          <p:cNvCxnSpPr>
            <a:cxnSpLocks/>
          </p:cNvCxnSpPr>
          <p:nvPr/>
        </p:nvCxnSpPr>
        <p:spPr bwMode="auto">
          <a:xfrm flipV="1">
            <a:off x="2743201" y="1959429"/>
            <a:ext cx="2900881" cy="219329"/>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Picture 6" descr="A picture containing object&#10;&#10;Description generated with high confidence">
            <a:extLst>
              <a:ext uri="{FF2B5EF4-FFF2-40B4-BE49-F238E27FC236}">
                <a16:creationId xmlns:a16="http://schemas.microsoft.com/office/drawing/2014/main" id="{6B7A4D49-5DD7-4723-B936-AE48B6A289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10" name="Text Box 48">
            <a:extLst>
              <a:ext uri="{FF2B5EF4-FFF2-40B4-BE49-F238E27FC236}">
                <a16:creationId xmlns:a16="http://schemas.microsoft.com/office/drawing/2014/main" id="{F2FB9F55-726D-4BC0-BB61-3C57672D1D5D}"/>
              </a:ext>
            </a:extLst>
          </p:cNvPr>
          <p:cNvSpPr txBox="1">
            <a:spLocks noChangeArrowheads="1"/>
          </p:cNvSpPr>
          <p:nvPr/>
        </p:nvSpPr>
        <p:spPr bwMode="auto">
          <a:xfrm>
            <a:off x="1538924" y="104111"/>
            <a:ext cx="6273581"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u="sng" dirty="0">
                <a:latin typeface="+mj-lt"/>
                <a:ea typeface="+mj-ea"/>
                <a:cs typeface="+mj-cs"/>
              </a:rPr>
              <a:t>Linear</a:t>
            </a:r>
            <a:r>
              <a:rPr lang="en-US" sz="3300" b="1" i="1" dirty="0">
                <a:latin typeface="+mj-lt"/>
                <a:ea typeface="+mj-ea"/>
                <a:cs typeface="+mj-cs"/>
              </a:rPr>
              <a:t> </a:t>
            </a:r>
            <a:r>
              <a:rPr lang="en-US" sz="3300" b="1" i="1" kern="1200" dirty="0">
                <a:solidFill>
                  <a:srgbClr val="FF0000"/>
                </a:solidFill>
                <a:latin typeface="+mj-lt"/>
                <a:ea typeface="+mj-ea"/>
                <a:cs typeface="+mj-cs"/>
              </a:rPr>
              <a:t>and Uniform Movement</a:t>
            </a:r>
          </a:p>
        </p:txBody>
      </p:sp>
      <p:cxnSp>
        <p:nvCxnSpPr>
          <p:cNvPr id="13" name="Straight Arrow Connector 12">
            <a:extLst>
              <a:ext uri="{FF2B5EF4-FFF2-40B4-BE49-F238E27FC236}">
                <a16:creationId xmlns:a16="http://schemas.microsoft.com/office/drawing/2014/main" id="{DBFAB178-86E4-4C36-B7A9-75B643D54F7E}"/>
              </a:ext>
            </a:extLst>
          </p:cNvPr>
          <p:cNvCxnSpPr>
            <a:cxnSpLocks/>
          </p:cNvCxnSpPr>
          <p:nvPr/>
        </p:nvCxnSpPr>
        <p:spPr bwMode="auto">
          <a:xfrm>
            <a:off x="2743201" y="2178758"/>
            <a:ext cx="3142614" cy="156228"/>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6104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0422" name="Picture 31" descr="Electrostatic_Transducer-charg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7826" y="1088245"/>
            <a:ext cx="2746375"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5"/>
          <p:cNvSpPr txBox="1">
            <a:spLocks noChangeArrowheads="1"/>
          </p:cNvSpPr>
          <p:nvPr/>
        </p:nvSpPr>
        <p:spPr bwMode="auto">
          <a:xfrm>
            <a:off x="381000" y="738726"/>
            <a:ext cx="6553200" cy="36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8" tIns="45719" rIns="91438" bIns="45719">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a:defRPr sz="2000">
                <a:solidFill>
                  <a:schemeClr val="tx1"/>
                </a:solidFill>
                <a:latin typeface="Calibri" charset="0"/>
                <a:ea typeface="MS PGothic" charset="0"/>
                <a:cs typeface="MS PGothic" charset="0"/>
              </a:defRPr>
            </a:lvl6pPr>
            <a:lvl7pPr>
              <a:defRPr sz="2000">
                <a:solidFill>
                  <a:schemeClr val="tx1"/>
                </a:solidFill>
                <a:latin typeface="Calibri" charset="0"/>
                <a:ea typeface="MS PGothic" charset="0"/>
                <a:cs typeface="MS PGothic" charset="0"/>
              </a:defRPr>
            </a:lvl7pPr>
            <a:lvl8pPr>
              <a:defRPr sz="2000">
                <a:solidFill>
                  <a:schemeClr val="tx1"/>
                </a:solidFill>
                <a:latin typeface="Calibri" charset="0"/>
                <a:ea typeface="MS PGothic" charset="0"/>
                <a:cs typeface="MS PGothic" charset="0"/>
              </a:defRPr>
            </a:lvl8pPr>
            <a:lvl9pPr>
              <a:defRPr sz="2000">
                <a:solidFill>
                  <a:schemeClr val="tx1"/>
                </a:solidFill>
                <a:latin typeface="Calibri" charset="0"/>
                <a:ea typeface="MS PGothic" charset="0"/>
                <a:cs typeface="MS PGothic" charset="0"/>
              </a:defRPr>
            </a:lvl9pPr>
          </a:lstStyle>
          <a:p>
            <a:pPr eaLnBrk="1" hangingPunct="1">
              <a:spcBef>
                <a:spcPct val="50000"/>
              </a:spcBef>
            </a:pPr>
            <a:r>
              <a:rPr lang="en-US" sz="1800" i="1" dirty="0"/>
              <a:t>Electrostatic Panel</a:t>
            </a:r>
          </a:p>
        </p:txBody>
      </p:sp>
      <p:sp>
        <p:nvSpPr>
          <p:cNvPr id="19" name="TextBox 18"/>
          <p:cNvSpPr txBox="1"/>
          <p:nvPr/>
        </p:nvSpPr>
        <p:spPr>
          <a:xfrm>
            <a:off x="381001" y="1749818"/>
            <a:ext cx="2672255" cy="2285241"/>
          </a:xfrm>
          <a:prstGeom prst="rect">
            <a:avLst/>
          </a:prstGeom>
          <a:noFill/>
        </p:spPr>
        <p:txBody>
          <a:bodyPr wrap="square" lIns="68580" tIns="34290" rIns="68580" bIns="34290" rtlCol="0">
            <a:spAutoFit/>
          </a:bodyPr>
          <a:lstStyle/>
          <a:p>
            <a:pPr algn="ctr"/>
            <a:r>
              <a:rPr lang="en-US" sz="1800" dirty="0"/>
              <a:t>A MartinLogan </a:t>
            </a:r>
            <a:r>
              <a:rPr lang="en-US" sz="1800" dirty="0" err="1"/>
              <a:t>XStat</a:t>
            </a:r>
            <a:r>
              <a:rPr lang="en-US" sz="1800" dirty="0"/>
              <a:t> ESL panel is </a:t>
            </a:r>
            <a:r>
              <a:rPr lang="en-US" sz="1800" b="1" dirty="0"/>
              <a:t>not driven from a single point</a:t>
            </a:r>
            <a:r>
              <a:rPr lang="en-US" sz="1800" dirty="0"/>
              <a:t>. </a:t>
            </a:r>
          </a:p>
          <a:p>
            <a:pPr algn="ctr"/>
            <a:endParaRPr lang="en-US" sz="1800" dirty="0"/>
          </a:p>
          <a:p>
            <a:pPr algn="ctr"/>
            <a:r>
              <a:rPr lang="en-US" sz="1800" dirty="0"/>
              <a:t>It’s entire surface is driven uniformly. Reducing any motion induced surface distortion.</a:t>
            </a:r>
          </a:p>
        </p:txBody>
      </p:sp>
      <p:pic>
        <p:nvPicPr>
          <p:cNvPr id="6" name="Picture 5" descr="A picture containing object&#10;&#10;Description generated with high confidence">
            <a:extLst>
              <a:ext uri="{FF2B5EF4-FFF2-40B4-BE49-F238E27FC236}">
                <a16:creationId xmlns:a16="http://schemas.microsoft.com/office/drawing/2014/main" id="{C2E521FB-7389-4783-BB74-00328D407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7" name="Text Box 48">
            <a:extLst>
              <a:ext uri="{FF2B5EF4-FFF2-40B4-BE49-F238E27FC236}">
                <a16:creationId xmlns:a16="http://schemas.microsoft.com/office/drawing/2014/main" id="{EF2937F7-198C-40CF-BB52-CB6F4CA1D679}"/>
              </a:ext>
            </a:extLst>
          </p:cNvPr>
          <p:cNvSpPr txBox="1">
            <a:spLocks noChangeArrowheads="1"/>
          </p:cNvSpPr>
          <p:nvPr/>
        </p:nvSpPr>
        <p:spPr bwMode="auto">
          <a:xfrm>
            <a:off x="1538924" y="104111"/>
            <a:ext cx="6273581"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u="sng" dirty="0">
                <a:latin typeface="+mj-lt"/>
                <a:ea typeface="+mj-ea"/>
                <a:cs typeface="+mj-cs"/>
              </a:rPr>
              <a:t>Linear</a:t>
            </a:r>
            <a:r>
              <a:rPr lang="en-US" sz="3300" b="1" i="1" dirty="0">
                <a:latin typeface="+mj-lt"/>
                <a:ea typeface="+mj-ea"/>
                <a:cs typeface="+mj-cs"/>
              </a:rPr>
              <a:t> </a:t>
            </a:r>
            <a:r>
              <a:rPr lang="en-US" sz="3300" b="1" i="1" kern="1200" dirty="0">
                <a:solidFill>
                  <a:srgbClr val="FF0000"/>
                </a:solidFill>
                <a:latin typeface="+mj-lt"/>
                <a:ea typeface="+mj-ea"/>
                <a:cs typeface="+mj-cs"/>
              </a:rPr>
              <a:t>and Uniform Movement</a:t>
            </a:r>
          </a:p>
        </p:txBody>
      </p:sp>
    </p:spTree>
    <p:extLst>
      <p:ext uri="{BB962C8B-B14F-4D97-AF65-F5344CB8AC3E}">
        <p14:creationId xmlns:p14="http://schemas.microsoft.com/office/powerpoint/2010/main" val="428377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0C6E8A-808E-584B-951A-C02DD2CE1D23}"/>
              </a:ext>
            </a:extLst>
          </p:cNvPr>
          <p:cNvPicPr>
            <a:picLocks noChangeAspect="1"/>
          </p:cNvPicPr>
          <p:nvPr/>
        </p:nvPicPr>
        <p:blipFill rotWithShape="1">
          <a:blip r:embed="rId3">
            <a:extLst>
              <a:ext uri="{28A0092B-C50C-407E-A947-70E740481C1C}">
                <a14:useLocalDpi xmlns:a14="http://schemas.microsoft.com/office/drawing/2010/main" val="0"/>
              </a:ext>
            </a:extLst>
          </a:blip>
          <a:srcRect t="8905" b="6536"/>
          <a:stretch/>
        </p:blipFill>
        <p:spPr>
          <a:xfrm>
            <a:off x="0" y="-1"/>
            <a:ext cx="9144000" cy="5143501"/>
          </a:xfrm>
          <a:prstGeom prst="rect">
            <a:avLst/>
          </a:prstGeom>
        </p:spPr>
      </p:pic>
      <p:pic>
        <p:nvPicPr>
          <p:cNvPr id="4" name="Picture 3" descr="A picture containing object&#10;&#10;Description generated with high confidence">
            <a:extLst>
              <a:ext uri="{FF2B5EF4-FFF2-40B4-BE49-F238E27FC236}">
                <a16:creationId xmlns:a16="http://schemas.microsoft.com/office/drawing/2014/main" id="{5F6CCB76-D887-4ACD-8BB4-4208E53593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5" name="Text Box 48">
            <a:extLst>
              <a:ext uri="{FF2B5EF4-FFF2-40B4-BE49-F238E27FC236}">
                <a16:creationId xmlns:a16="http://schemas.microsoft.com/office/drawing/2014/main" id="{EB737CEB-FA69-4F42-8C30-844A0BF60A0B}"/>
              </a:ext>
            </a:extLst>
          </p:cNvPr>
          <p:cNvSpPr txBox="1">
            <a:spLocks noChangeArrowheads="1"/>
          </p:cNvSpPr>
          <p:nvPr/>
        </p:nvSpPr>
        <p:spPr bwMode="auto">
          <a:xfrm>
            <a:off x="1538924" y="104111"/>
            <a:ext cx="6273581"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u="sng" dirty="0">
                <a:latin typeface="+mj-lt"/>
                <a:ea typeface="+mj-ea"/>
                <a:cs typeface="+mj-cs"/>
              </a:rPr>
              <a:t>Large</a:t>
            </a:r>
            <a:r>
              <a:rPr lang="en-US" sz="3300" b="1" i="1" dirty="0">
                <a:latin typeface="+mj-lt"/>
                <a:ea typeface="+mj-ea"/>
                <a:cs typeface="+mj-cs"/>
              </a:rPr>
              <a:t> </a:t>
            </a:r>
            <a:r>
              <a:rPr lang="en-US" sz="3300" b="1" i="1" kern="1200" dirty="0">
                <a:solidFill>
                  <a:srgbClr val="FF0000"/>
                </a:solidFill>
                <a:latin typeface="+mj-lt"/>
                <a:ea typeface="+mj-ea"/>
                <a:cs typeface="+mj-cs"/>
              </a:rPr>
              <a:t>Surface Area</a:t>
            </a:r>
          </a:p>
        </p:txBody>
      </p:sp>
    </p:spTree>
    <p:extLst>
      <p:ext uri="{BB962C8B-B14F-4D97-AF65-F5344CB8AC3E}">
        <p14:creationId xmlns:p14="http://schemas.microsoft.com/office/powerpoint/2010/main" val="383044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08" name="TextBox 68607">
            <a:extLst>
              <a:ext uri="{FF2B5EF4-FFF2-40B4-BE49-F238E27FC236}">
                <a16:creationId xmlns:a16="http://schemas.microsoft.com/office/drawing/2014/main" id="{0C2A9EB8-1E31-9E4A-B445-2E6863411E19}"/>
              </a:ext>
            </a:extLst>
          </p:cNvPr>
          <p:cNvSpPr txBox="1"/>
          <p:nvPr/>
        </p:nvSpPr>
        <p:spPr>
          <a:xfrm>
            <a:off x="3003934" y="4105222"/>
            <a:ext cx="3136132" cy="677108"/>
          </a:xfrm>
          <a:prstGeom prst="rect">
            <a:avLst/>
          </a:prstGeom>
          <a:noFill/>
        </p:spPr>
        <p:txBody>
          <a:bodyPr wrap="square" rtlCol="0">
            <a:spAutoFit/>
          </a:bodyPr>
          <a:lstStyle/>
          <a:p>
            <a:pPr algn="ctr"/>
            <a:r>
              <a:rPr lang="en-US" sz="1800" u="sng" dirty="0"/>
              <a:t>Total Sound Radiating Area</a:t>
            </a:r>
          </a:p>
          <a:p>
            <a:pPr algn="ctr"/>
            <a:r>
              <a:rPr lang="en-US" sz="2000" dirty="0"/>
              <a:t> 95 in</a:t>
            </a:r>
            <a:r>
              <a:rPr lang="en-US" sz="2000" baseline="30000" dirty="0"/>
              <a:t>2</a:t>
            </a:r>
            <a:r>
              <a:rPr lang="en-US" sz="2000" dirty="0"/>
              <a:t>         VS        342 in</a:t>
            </a:r>
            <a:r>
              <a:rPr lang="en-US" sz="2000" baseline="30000" dirty="0"/>
              <a:t>2</a:t>
            </a:r>
            <a:endParaRPr lang="en-US" sz="2000" dirty="0"/>
          </a:p>
        </p:txBody>
      </p:sp>
      <p:grpSp>
        <p:nvGrpSpPr>
          <p:cNvPr id="68617" name="Group 68616">
            <a:extLst>
              <a:ext uri="{FF2B5EF4-FFF2-40B4-BE49-F238E27FC236}">
                <a16:creationId xmlns:a16="http://schemas.microsoft.com/office/drawing/2014/main" id="{5A5228CE-0EF0-A348-9E53-CA2D89C7C562}"/>
              </a:ext>
            </a:extLst>
          </p:cNvPr>
          <p:cNvGrpSpPr/>
          <p:nvPr/>
        </p:nvGrpSpPr>
        <p:grpSpPr>
          <a:xfrm>
            <a:off x="4661670" y="3757377"/>
            <a:ext cx="3401934" cy="316019"/>
            <a:chOff x="4661670" y="3723756"/>
            <a:chExt cx="3401934" cy="316019"/>
          </a:xfrm>
        </p:grpSpPr>
        <p:sp>
          <p:nvSpPr>
            <p:cNvPr id="56" name="TextBox 55">
              <a:extLst>
                <a:ext uri="{FF2B5EF4-FFF2-40B4-BE49-F238E27FC236}">
                  <a16:creationId xmlns:a16="http://schemas.microsoft.com/office/drawing/2014/main" id="{DFABAC01-63DC-014C-AE4D-7ED55A69026E}"/>
                </a:ext>
              </a:extLst>
            </p:cNvPr>
            <p:cNvSpPr txBox="1"/>
            <p:nvPr/>
          </p:nvSpPr>
          <p:spPr>
            <a:xfrm>
              <a:off x="4661670" y="3723756"/>
              <a:ext cx="3081594" cy="316019"/>
            </a:xfrm>
            <a:prstGeom prst="rect">
              <a:avLst/>
            </a:prstGeom>
            <a:noFill/>
          </p:spPr>
          <p:txBody>
            <a:bodyPr wrap="square" rtlCol="0">
              <a:spAutoFit/>
            </a:bodyPr>
            <a:lstStyle/>
            <a:p>
              <a:r>
                <a:rPr lang="en-US" u="sng" dirty="0"/>
                <a:t>50 in</a:t>
              </a:r>
              <a:r>
                <a:rPr lang="en-US" u="sng" baseline="30000" dirty="0"/>
                <a:t>2</a:t>
              </a:r>
              <a:r>
                <a:rPr lang="en-US" u="sng" dirty="0"/>
                <a:t>               8” Woofer</a:t>
              </a:r>
            </a:p>
          </p:txBody>
        </p:sp>
        <p:cxnSp>
          <p:nvCxnSpPr>
            <p:cNvPr id="63" name="Straight Connector 62">
              <a:extLst>
                <a:ext uri="{FF2B5EF4-FFF2-40B4-BE49-F238E27FC236}">
                  <a16:creationId xmlns:a16="http://schemas.microsoft.com/office/drawing/2014/main" id="{96480854-47FE-5F47-864F-0EB4F9E61EC5}"/>
                </a:ext>
              </a:extLst>
            </p:cNvPr>
            <p:cNvCxnSpPr/>
            <p:nvPr/>
          </p:nvCxnSpPr>
          <p:spPr bwMode="auto">
            <a:xfrm>
              <a:off x="6549887" y="3877644"/>
              <a:ext cx="1513717"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616" name="Group 68615">
            <a:extLst>
              <a:ext uri="{FF2B5EF4-FFF2-40B4-BE49-F238E27FC236}">
                <a16:creationId xmlns:a16="http://schemas.microsoft.com/office/drawing/2014/main" id="{06ED8BB6-42E5-014F-B67B-6D9C2582ECFD}"/>
              </a:ext>
            </a:extLst>
          </p:cNvPr>
          <p:cNvGrpSpPr/>
          <p:nvPr/>
        </p:nvGrpSpPr>
        <p:grpSpPr>
          <a:xfrm>
            <a:off x="4661670" y="1126333"/>
            <a:ext cx="3013314" cy="2560906"/>
            <a:chOff x="4661670" y="1092712"/>
            <a:chExt cx="3013314" cy="2560906"/>
          </a:xfrm>
        </p:grpSpPr>
        <p:sp>
          <p:nvSpPr>
            <p:cNvPr id="57" name="TextBox 56">
              <a:extLst>
                <a:ext uri="{FF2B5EF4-FFF2-40B4-BE49-F238E27FC236}">
                  <a16:creationId xmlns:a16="http://schemas.microsoft.com/office/drawing/2014/main" id="{31797A49-5CD4-9941-B2E7-83EBE4E59835}"/>
                </a:ext>
              </a:extLst>
            </p:cNvPr>
            <p:cNvSpPr txBox="1"/>
            <p:nvPr/>
          </p:nvSpPr>
          <p:spPr>
            <a:xfrm>
              <a:off x="4661670" y="2207797"/>
              <a:ext cx="2954013" cy="307777"/>
            </a:xfrm>
            <a:prstGeom prst="rect">
              <a:avLst/>
            </a:prstGeom>
            <a:noFill/>
          </p:spPr>
          <p:txBody>
            <a:bodyPr wrap="square" rtlCol="0">
              <a:spAutoFit/>
            </a:bodyPr>
            <a:lstStyle/>
            <a:p>
              <a:r>
                <a:rPr lang="en-US" u="sng" dirty="0"/>
                <a:t>292 in</a:t>
              </a:r>
              <a:r>
                <a:rPr lang="en-US" u="sng" baseline="30000" dirty="0"/>
                <a:t>2</a:t>
              </a:r>
              <a:r>
                <a:rPr lang="en-US" u="sng" dirty="0"/>
                <a:t>           34” x 8.6” </a:t>
              </a:r>
              <a:r>
                <a:rPr lang="en-US" u="sng" dirty="0" err="1"/>
                <a:t>Xstat</a:t>
              </a:r>
              <a:r>
                <a:rPr lang="en-US" u="sng" dirty="0"/>
                <a:t> Panel</a:t>
              </a:r>
            </a:p>
          </p:txBody>
        </p:sp>
        <p:cxnSp>
          <p:nvCxnSpPr>
            <p:cNvPr id="59" name="Straight Connector 58">
              <a:extLst>
                <a:ext uri="{FF2B5EF4-FFF2-40B4-BE49-F238E27FC236}">
                  <a16:creationId xmlns:a16="http://schemas.microsoft.com/office/drawing/2014/main" id="{D3968704-DAD1-8D4C-AB5C-0054BDB137C7}"/>
                </a:ext>
              </a:extLst>
            </p:cNvPr>
            <p:cNvCxnSpPr/>
            <p:nvPr/>
          </p:nvCxnSpPr>
          <p:spPr bwMode="auto">
            <a:xfrm>
              <a:off x="7335078" y="2371708"/>
              <a:ext cx="339906" cy="1281910"/>
            </a:xfrm>
            <a:prstGeom prst="line">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73EB5A84-3A59-454B-8403-608CB28A4A30}"/>
                </a:ext>
              </a:extLst>
            </p:cNvPr>
            <p:cNvCxnSpPr/>
            <p:nvPr/>
          </p:nvCxnSpPr>
          <p:spPr bwMode="auto">
            <a:xfrm flipV="1">
              <a:off x="7332997" y="1092712"/>
              <a:ext cx="341987" cy="129844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615" name="Group 68614">
            <a:extLst>
              <a:ext uri="{FF2B5EF4-FFF2-40B4-BE49-F238E27FC236}">
                <a16:creationId xmlns:a16="http://schemas.microsoft.com/office/drawing/2014/main" id="{97CA5418-FE16-3841-9025-69AD59906C7A}"/>
              </a:ext>
            </a:extLst>
          </p:cNvPr>
          <p:cNvGrpSpPr/>
          <p:nvPr/>
        </p:nvGrpSpPr>
        <p:grpSpPr>
          <a:xfrm>
            <a:off x="5483968" y="972403"/>
            <a:ext cx="2968256" cy="3556148"/>
            <a:chOff x="5483968" y="938782"/>
            <a:chExt cx="2968256" cy="3556148"/>
          </a:xfrm>
        </p:grpSpPr>
        <p:pic>
          <p:nvPicPr>
            <p:cNvPr id="15" name="Picture 14" descr="nocrossover.png">
              <a:extLst>
                <a:ext uri="{FF2B5EF4-FFF2-40B4-BE49-F238E27FC236}">
                  <a16:creationId xmlns:a16="http://schemas.microsoft.com/office/drawing/2014/main" id="{83F3DB57-AFD1-8349-8EDA-C962284ECB4C}"/>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 r="88087"/>
            <a:stretch/>
          </p:blipFill>
          <p:spPr>
            <a:xfrm>
              <a:off x="7674984" y="1020210"/>
              <a:ext cx="777240" cy="3474720"/>
            </a:xfrm>
            <a:prstGeom prst="rect">
              <a:avLst/>
            </a:prstGeom>
          </p:spPr>
        </p:pic>
        <p:sp>
          <p:nvSpPr>
            <p:cNvPr id="66" name="Text Box 15">
              <a:extLst>
                <a:ext uri="{FF2B5EF4-FFF2-40B4-BE49-F238E27FC236}">
                  <a16:creationId xmlns:a16="http://schemas.microsoft.com/office/drawing/2014/main" id="{2F07272E-4B88-5F48-93E8-B7E7C4929E1A}"/>
                </a:ext>
              </a:extLst>
            </p:cNvPr>
            <p:cNvSpPr txBox="1">
              <a:spLocks noChangeArrowheads="1"/>
            </p:cNvSpPr>
            <p:nvPr/>
          </p:nvSpPr>
          <p:spPr bwMode="auto">
            <a:xfrm>
              <a:off x="5483968" y="938782"/>
              <a:ext cx="2909692" cy="36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lIns="91438" tIns="45719" rIns="91438" bIns="45719">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a:defRPr sz="2000">
                  <a:solidFill>
                    <a:schemeClr val="tx1"/>
                  </a:solidFill>
                  <a:latin typeface="Calibri" charset="0"/>
                  <a:ea typeface="MS PGothic" charset="0"/>
                  <a:cs typeface="MS PGothic" charset="0"/>
                </a:defRPr>
              </a:lvl6pPr>
              <a:lvl7pPr>
                <a:defRPr sz="2000">
                  <a:solidFill>
                    <a:schemeClr val="tx1"/>
                  </a:solidFill>
                  <a:latin typeface="Calibri" charset="0"/>
                  <a:ea typeface="MS PGothic" charset="0"/>
                  <a:cs typeface="MS PGothic" charset="0"/>
                </a:defRPr>
              </a:lvl7pPr>
              <a:lvl8pPr>
                <a:defRPr sz="2000">
                  <a:solidFill>
                    <a:schemeClr val="tx1"/>
                  </a:solidFill>
                  <a:latin typeface="Calibri" charset="0"/>
                  <a:ea typeface="MS PGothic" charset="0"/>
                  <a:cs typeface="MS PGothic" charset="0"/>
                </a:defRPr>
              </a:lvl8pPr>
              <a:lvl9pPr>
                <a:defRPr sz="2000">
                  <a:solidFill>
                    <a:schemeClr val="tx1"/>
                  </a:solidFill>
                  <a:latin typeface="Calibri" charset="0"/>
                  <a:ea typeface="MS PGothic" charset="0"/>
                  <a:cs typeface="MS PGothic" charset="0"/>
                </a:defRPr>
              </a:lvl9pPr>
            </a:lstStyle>
            <a:p>
              <a:pPr eaLnBrk="1" hangingPunct="1">
                <a:spcBef>
                  <a:spcPct val="50000"/>
                </a:spcBef>
              </a:pPr>
              <a:r>
                <a:rPr lang="en-US" sz="1800" i="1" dirty="0" err="1"/>
                <a:t>Electromotion</a:t>
              </a:r>
              <a:r>
                <a:rPr lang="en-US" sz="1800" i="1" dirty="0"/>
                <a:t> ESL</a:t>
              </a:r>
            </a:p>
          </p:txBody>
        </p:sp>
      </p:grpSp>
      <p:grpSp>
        <p:nvGrpSpPr>
          <p:cNvPr id="68614" name="Group 68613">
            <a:extLst>
              <a:ext uri="{FF2B5EF4-FFF2-40B4-BE49-F238E27FC236}">
                <a16:creationId xmlns:a16="http://schemas.microsoft.com/office/drawing/2014/main" id="{76923B92-D00F-144A-A73F-FEDA9312EF6F}"/>
              </a:ext>
            </a:extLst>
          </p:cNvPr>
          <p:cNvGrpSpPr/>
          <p:nvPr/>
        </p:nvGrpSpPr>
        <p:grpSpPr>
          <a:xfrm>
            <a:off x="938692" y="3622896"/>
            <a:ext cx="3516068" cy="307777"/>
            <a:chOff x="938692" y="3723756"/>
            <a:chExt cx="3516068" cy="307777"/>
          </a:xfrm>
        </p:grpSpPr>
        <p:sp>
          <p:nvSpPr>
            <p:cNvPr id="40" name="TextBox 39">
              <a:extLst>
                <a:ext uri="{FF2B5EF4-FFF2-40B4-BE49-F238E27FC236}">
                  <a16:creationId xmlns:a16="http://schemas.microsoft.com/office/drawing/2014/main" id="{8F6F3020-3F09-E141-BFA0-DA9CC63D987E}"/>
                </a:ext>
              </a:extLst>
            </p:cNvPr>
            <p:cNvSpPr txBox="1"/>
            <p:nvPr/>
          </p:nvSpPr>
          <p:spPr>
            <a:xfrm>
              <a:off x="1961000" y="3723756"/>
              <a:ext cx="2493760" cy="307777"/>
            </a:xfrm>
            <a:prstGeom prst="rect">
              <a:avLst/>
            </a:prstGeom>
            <a:noFill/>
          </p:spPr>
          <p:txBody>
            <a:bodyPr wrap="none" rtlCol="0">
              <a:spAutoFit/>
            </a:bodyPr>
            <a:lstStyle/>
            <a:p>
              <a:r>
                <a:rPr lang="en-US" u="sng" dirty="0"/>
                <a:t>6.5” Woofer                         33 in</a:t>
              </a:r>
              <a:r>
                <a:rPr lang="en-US" u="sng" baseline="30000" dirty="0"/>
                <a:t>2</a:t>
              </a:r>
              <a:endParaRPr lang="en-US" u="sng" dirty="0"/>
            </a:p>
          </p:txBody>
        </p:sp>
        <p:cxnSp>
          <p:nvCxnSpPr>
            <p:cNvPr id="55" name="Straight Connector 54">
              <a:extLst>
                <a:ext uri="{FF2B5EF4-FFF2-40B4-BE49-F238E27FC236}">
                  <a16:creationId xmlns:a16="http://schemas.microsoft.com/office/drawing/2014/main" id="{0D8CBAD7-AE0D-C447-B9DD-4A9D01A995E4}"/>
                </a:ext>
              </a:extLst>
            </p:cNvPr>
            <p:cNvCxnSpPr>
              <a:stCxn id="24" idx="6"/>
              <a:endCxn id="40" idx="1"/>
            </p:cNvCxnSpPr>
            <p:nvPr/>
          </p:nvCxnSpPr>
          <p:spPr bwMode="auto">
            <a:xfrm flipV="1">
              <a:off x="938692" y="3877645"/>
              <a:ext cx="1022308" cy="672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613" name="Group 68612">
            <a:extLst>
              <a:ext uri="{FF2B5EF4-FFF2-40B4-BE49-F238E27FC236}">
                <a16:creationId xmlns:a16="http://schemas.microsoft.com/office/drawing/2014/main" id="{0AAE68F4-E8E7-5D43-91B7-27C889841F60}"/>
              </a:ext>
            </a:extLst>
          </p:cNvPr>
          <p:cNvGrpSpPr/>
          <p:nvPr/>
        </p:nvGrpSpPr>
        <p:grpSpPr>
          <a:xfrm>
            <a:off x="938692" y="3023527"/>
            <a:ext cx="3521487" cy="307777"/>
            <a:chOff x="938692" y="3124387"/>
            <a:chExt cx="3521487" cy="307777"/>
          </a:xfrm>
        </p:grpSpPr>
        <p:sp>
          <p:nvSpPr>
            <p:cNvPr id="35" name="TextBox 34">
              <a:extLst>
                <a:ext uri="{FF2B5EF4-FFF2-40B4-BE49-F238E27FC236}">
                  <a16:creationId xmlns:a16="http://schemas.microsoft.com/office/drawing/2014/main" id="{60AEF466-0D2C-CE4C-A578-96F5835C2C82}"/>
                </a:ext>
              </a:extLst>
            </p:cNvPr>
            <p:cNvSpPr txBox="1"/>
            <p:nvPr/>
          </p:nvSpPr>
          <p:spPr>
            <a:xfrm>
              <a:off x="1966419" y="3124387"/>
              <a:ext cx="2493760" cy="307777"/>
            </a:xfrm>
            <a:prstGeom prst="rect">
              <a:avLst/>
            </a:prstGeom>
            <a:noFill/>
          </p:spPr>
          <p:txBody>
            <a:bodyPr wrap="none" rtlCol="0">
              <a:spAutoFit/>
            </a:bodyPr>
            <a:lstStyle/>
            <a:p>
              <a:r>
                <a:rPr lang="en-US" u="sng" dirty="0"/>
                <a:t>6.5” Woofer                         33 in</a:t>
              </a:r>
              <a:r>
                <a:rPr lang="en-US" u="sng" baseline="30000" dirty="0"/>
                <a:t>2</a:t>
              </a:r>
              <a:endParaRPr lang="en-US" u="sng" dirty="0"/>
            </a:p>
          </p:txBody>
        </p:sp>
        <p:cxnSp>
          <p:nvCxnSpPr>
            <p:cNvPr id="51" name="Straight Connector 50">
              <a:extLst>
                <a:ext uri="{FF2B5EF4-FFF2-40B4-BE49-F238E27FC236}">
                  <a16:creationId xmlns:a16="http://schemas.microsoft.com/office/drawing/2014/main" id="{9B0AD291-8455-094F-A177-C93CDD7DE9A4}"/>
                </a:ext>
              </a:extLst>
            </p:cNvPr>
            <p:cNvCxnSpPr>
              <a:stCxn id="21" idx="6"/>
            </p:cNvCxnSpPr>
            <p:nvPr/>
          </p:nvCxnSpPr>
          <p:spPr bwMode="auto">
            <a:xfrm flipV="1">
              <a:off x="938692" y="3264822"/>
              <a:ext cx="1022308" cy="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611" name="Group 68610">
            <a:extLst>
              <a:ext uri="{FF2B5EF4-FFF2-40B4-BE49-F238E27FC236}">
                <a16:creationId xmlns:a16="http://schemas.microsoft.com/office/drawing/2014/main" id="{CC56371F-E0FF-5048-8295-970F7D3B8BE6}"/>
              </a:ext>
            </a:extLst>
          </p:cNvPr>
          <p:cNvGrpSpPr/>
          <p:nvPr/>
        </p:nvGrpSpPr>
        <p:grpSpPr>
          <a:xfrm>
            <a:off x="938692" y="2240126"/>
            <a:ext cx="3510651" cy="307777"/>
            <a:chOff x="938692" y="2340986"/>
            <a:chExt cx="3510651" cy="307777"/>
          </a:xfrm>
        </p:grpSpPr>
        <p:sp>
          <p:nvSpPr>
            <p:cNvPr id="34" name="TextBox 33">
              <a:extLst>
                <a:ext uri="{FF2B5EF4-FFF2-40B4-BE49-F238E27FC236}">
                  <a16:creationId xmlns:a16="http://schemas.microsoft.com/office/drawing/2014/main" id="{6951384E-B326-5A48-9246-7EA260CE5539}"/>
                </a:ext>
              </a:extLst>
            </p:cNvPr>
            <p:cNvSpPr txBox="1"/>
            <p:nvPr/>
          </p:nvSpPr>
          <p:spPr>
            <a:xfrm>
              <a:off x="1966419" y="2340986"/>
              <a:ext cx="2482924" cy="307777"/>
            </a:xfrm>
            <a:prstGeom prst="rect">
              <a:avLst/>
            </a:prstGeom>
            <a:noFill/>
          </p:spPr>
          <p:txBody>
            <a:bodyPr wrap="none" rtlCol="0">
              <a:spAutoFit/>
            </a:bodyPr>
            <a:lstStyle/>
            <a:p>
              <a:r>
                <a:rPr lang="en-US" u="sng" dirty="0"/>
                <a:t>6” Midrange Driver            28 in</a:t>
              </a:r>
              <a:r>
                <a:rPr lang="en-US" u="sng" baseline="30000" dirty="0"/>
                <a:t>2</a:t>
              </a:r>
              <a:endParaRPr lang="en-US" u="sng" dirty="0"/>
            </a:p>
          </p:txBody>
        </p:sp>
        <p:cxnSp>
          <p:nvCxnSpPr>
            <p:cNvPr id="47" name="Straight Connector 46">
              <a:extLst>
                <a:ext uri="{FF2B5EF4-FFF2-40B4-BE49-F238E27FC236}">
                  <a16:creationId xmlns:a16="http://schemas.microsoft.com/office/drawing/2014/main" id="{E909F907-2978-1C41-88A4-68B00B788A80}"/>
                </a:ext>
              </a:extLst>
            </p:cNvPr>
            <p:cNvCxnSpPr>
              <a:stCxn id="17" idx="6"/>
            </p:cNvCxnSpPr>
            <p:nvPr/>
          </p:nvCxnSpPr>
          <p:spPr bwMode="auto">
            <a:xfrm flipV="1">
              <a:off x="938692" y="2494874"/>
              <a:ext cx="1022308" cy="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610" name="Group 68609">
            <a:extLst>
              <a:ext uri="{FF2B5EF4-FFF2-40B4-BE49-F238E27FC236}">
                <a16:creationId xmlns:a16="http://schemas.microsoft.com/office/drawing/2014/main" id="{7FAD431B-9618-9046-B363-DE0A170A43AD}"/>
              </a:ext>
            </a:extLst>
          </p:cNvPr>
          <p:cNvGrpSpPr/>
          <p:nvPr/>
        </p:nvGrpSpPr>
        <p:grpSpPr>
          <a:xfrm>
            <a:off x="857640" y="1733697"/>
            <a:ext cx="3732709" cy="307777"/>
            <a:chOff x="857640" y="1834557"/>
            <a:chExt cx="3732709" cy="307777"/>
          </a:xfrm>
        </p:grpSpPr>
        <p:sp>
          <p:nvSpPr>
            <p:cNvPr id="33" name="TextBox 32">
              <a:extLst>
                <a:ext uri="{FF2B5EF4-FFF2-40B4-BE49-F238E27FC236}">
                  <a16:creationId xmlns:a16="http://schemas.microsoft.com/office/drawing/2014/main" id="{A7DBCA52-DE2A-4D4B-A4C2-435F2C097F33}"/>
                </a:ext>
              </a:extLst>
            </p:cNvPr>
            <p:cNvSpPr txBox="1"/>
            <p:nvPr/>
          </p:nvSpPr>
          <p:spPr>
            <a:xfrm>
              <a:off x="1966419" y="1834557"/>
              <a:ext cx="2623930" cy="307777"/>
            </a:xfrm>
            <a:prstGeom prst="rect">
              <a:avLst/>
            </a:prstGeom>
            <a:noFill/>
          </p:spPr>
          <p:txBody>
            <a:bodyPr wrap="square" rtlCol="0">
              <a:spAutoFit/>
            </a:bodyPr>
            <a:lstStyle/>
            <a:p>
              <a:r>
                <a:rPr lang="en-US" u="sng" dirty="0"/>
                <a:t>1” Dome Tweeter              .79 in</a:t>
              </a:r>
              <a:r>
                <a:rPr lang="en-US" u="sng" baseline="30000" dirty="0"/>
                <a:t>2</a:t>
              </a:r>
              <a:endParaRPr lang="en-US" u="sng" dirty="0"/>
            </a:p>
          </p:txBody>
        </p:sp>
        <p:cxnSp>
          <p:nvCxnSpPr>
            <p:cNvPr id="42" name="Straight Connector 41">
              <a:extLst>
                <a:ext uri="{FF2B5EF4-FFF2-40B4-BE49-F238E27FC236}">
                  <a16:creationId xmlns:a16="http://schemas.microsoft.com/office/drawing/2014/main" id="{CEA430C7-E505-204F-9BCB-DEE2312690A4}"/>
                </a:ext>
              </a:extLst>
            </p:cNvPr>
            <p:cNvCxnSpPr>
              <a:cxnSpLocks/>
              <a:stCxn id="3" idx="0"/>
            </p:cNvCxnSpPr>
            <p:nvPr/>
          </p:nvCxnSpPr>
          <p:spPr bwMode="auto">
            <a:xfrm>
              <a:off x="857640" y="1994495"/>
              <a:ext cx="11033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609" name="Group 68608">
            <a:extLst>
              <a:ext uri="{FF2B5EF4-FFF2-40B4-BE49-F238E27FC236}">
                <a16:creationId xmlns:a16="http://schemas.microsoft.com/office/drawing/2014/main" id="{1C76BB93-44C7-F64C-B7A1-124920B7828A}"/>
              </a:ext>
            </a:extLst>
          </p:cNvPr>
          <p:cNvGrpSpPr/>
          <p:nvPr/>
        </p:nvGrpSpPr>
        <p:grpSpPr>
          <a:xfrm>
            <a:off x="567708" y="972403"/>
            <a:ext cx="3092326" cy="3421667"/>
            <a:chOff x="567708" y="1073263"/>
            <a:chExt cx="3092326" cy="3421667"/>
          </a:xfrm>
        </p:grpSpPr>
        <p:sp>
          <p:nvSpPr>
            <p:cNvPr id="13" name="Text Box 15"/>
            <p:cNvSpPr txBox="1">
              <a:spLocks noChangeArrowheads="1"/>
            </p:cNvSpPr>
            <p:nvPr/>
          </p:nvSpPr>
          <p:spPr bwMode="auto">
            <a:xfrm>
              <a:off x="750342" y="1073263"/>
              <a:ext cx="2909692" cy="36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lIns="91438" tIns="45719" rIns="91438" bIns="45719">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a:defRPr sz="2000">
                  <a:solidFill>
                    <a:schemeClr val="tx1"/>
                  </a:solidFill>
                  <a:latin typeface="Calibri" charset="0"/>
                  <a:ea typeface="MS PGothic" charset="0"/>
                  <a:cs typeface="MS PGothic" charset="0"/>
                </a:defRPr>
              </a:lvl6pPr>
              <a:lvl7pPr>
                <a:defRPr sz="2000">
                  <a:solidFill>
                    <a:schemeClr val="tx1"/>
                  </a:solidFill>
                  <a:latin typeface="Calibri" charset="0"/>
                  <a:ea typeface="MS PGothic" charset="0"/>
                  <a:cs typeface="MS PGothic" charset="0"/>
                </a:defRPr>
              </a:lvl7pPr>
              <a:lvl8pPr>
                <a:defRPr sz="2000">
                  <a:solidFill>
                    <a:schemeClr val="tx1"/>
                  </a:solidFill>
                  <a:latin typeface="Calibri" charset="0"/>
                  <a:ea typeface="MS PGothic" charset="0"/>
                  <a:cs typeface="MS PGothic" charset="0"/>
                </a:defRPr>
              </a:lvl8pPr>
              <a:lvl9pPr>
                <a:defRPr sz="2000">
                  <a:solidFill>
                    <a:schemeClr val="tx1"/>
                  </a:solidFill>
                  <a:latin typeface="Calibri" charset="0"/>
                  <a:ea typeface="MS PGothic" charset="0"/>
                  <a:cs typeface="MS PGothic" charset="0"/>
                </a:defRPr>
              </a:lvl9pPr>
            </a:lstStyle>
            <a:p>
              <a:pPr algn="r" eaLnBrk="1" hangingPunct="1">
                <a:spcBef>
                  <a:spcPct val="50000"/>
                </a:spcBef>
              </a:pPr>
              <a:r>
                <a:rPr lang="en-US" sz="1800" i="1" dirty="0"/>
                <a:t>Conventional Floor Speaker</a:t>
              </a:r>
            </a:p>
          </p:txBody>
        </p:sp>
        <p:sp>
          <p:nvSpPr>
            <p:cNvPr id="2" name="Rectangle 1">
              <a:extLst>
                <a:ext uri="{FF2B5EF4-FFF2-40B4-BE49-F238E27FC236}">
                  <a16:creationId xmlns:a16="http://schemas.microsoft.com/office/drawing/2014/main" id="{C21250A8-DE46-7543-A6C4-58BD0D12C147}"/>
                </a:ext>
              </a:extLst>
            </p:cNvPr>
            <p:cNvSpPr/>
            <p:nvPr/>
          </p:nvSpPr>
          <p:spPr bwMode="auto">
            <a:xfrm>
              <a:off x="567708" y="1874394"/>
              <a:ext cx="579864" cy="2620536"/>
            </a:xfrm>
            <a:prstGeom prst="rect">
              <a:avLst/>
            </a:prstGeom>
            <a:solidFill>
              <a:schemeClr val="bg1">
                <a:lumMod val="75000"/>
              </a:schemeClr>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nvGrpSpPr>
            <p:cNvPr id="6" name="Group 5">
              <a:extLst>
                <a:ext uri="{FF2B5EF4-FFF2-40B4-BE49-F238E27FC236}">
                  <a16:creationId xmlns:a16="http://schemas.microsoft.com/office/drawing/2014/main" id="{5E13CC4C-912D-0642-BE03-E868082239E3}"/>
                </a:ext>
              </a:extLst>
            </p:cNvPr>
            <p:cNvGrpSpPr/>
            <p:nvPr/>
          </p:nvGrpSpPr>
          <p:grpSpPr>
            <a:xfrm>
              <a:off x="784488" y="2056493"/>
              <a:ext cx="146304" cy="146304"/>
              <a:chOff x="2254201" y="2065680"/>
              <a:chExt cx="146304" cy="146304"/>
            </a:xfrm>
          </p:grpSpPr>
          <p:sp>
            <p:nvSpPr>
              <p:cNvPr id="25" name="Oval 24">
                <a:extLst>
                  <a:ext uri="{FF2B5EF4-FFF2-40B4-BE49-F238E27FC236}">
                    <a16:creationId xmlns:a16="http://schemas.microsoft.com/office/drawing/2014/main" id="{B85F278A-7336-BA47-9902-6FAD6E8AC605}"/>
                  </a:ext>
                </a:extLst>
              </p:cNvPr>
              <p:cNvSpPr/>
              <p:nvPr/>
            </p:nvSpPr>
            <p:spPr bwMode="auto">
              <a:xfrm>
                <a:off x="2254201" y="2065680"/>
                <a:ext cx="146304" cy="146304"/>
              </a:xfrm>
              <a:prstGeom prst="ellipse">
                <a:avLst/>
              </a:prstGeom>
              <a:solidFill>
                <a:schemeClr val="bg2"/>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3" name="Oval 2">
                <a:extLst>
                  <a:ext uri="{FF2B5EF4-FFF2-40B4-BE49-F238E27FC236}">
                    <a16:creationId xmlns:a16="http://schemas.microsoft.com/office/drawing/2014/main" id="{0BD277CC-1171-3C42-9B3E-EFAED3605ECE}"/>
                  </a:ext>
                </a:extLst>
              </p:cNvPr>
              <p:cNvSpPr/>
              <p:nvPr/>
            </p:nvSpPr>
            <p:spPr bwMode="auto">
              <a:xfrm>
                <a:off x="2290777" y="2104542"/>
                <a:ext cx="73152" cy="68580"/>
              </a:xfrm>
              <a:prstGeom prst="ellipse">
                <a:avLst/>
              </a:prstGeom>
              <a:solidFill>
                <a:schemeClr val="bg2"/>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nvGrpSpPr>
            <p:cNvPr id="5" name="Group 4">
              <a:extLst>
                <a:ext uri="{FF2B5EF4-FFF2-40B4-BE49-F238E27FC236}">
                  <a16:creationId xmlns:a16="http://schemas.microsoft.com/office/drawing/2014/main" id="{B455EA3F-FEF4-144F-BAC9-AC2DF6D1574A}"/>
                </a:ext>
              </a:extLst>
            </p:cNvPr>
            <p:cNvGrpSpPr/>
            <p:nvPr/>
          </p:nvGrpSpPr>
          <p:grpSpPr>
            <a:xfrm>
              <a:off x="633612" y="2371708"/>
              <a:ext cx="448056" cy="448056"/>
              <a:chOff x="3244001" y="2586595"/>
              <a:chExt cx="448056" cy="448056"/>
            </a:xfrm>
          </p:grpSpPr>
          <p:sp>
            <p:nvSpPr>
              <p:cNvPr id="4" name="Oval 3">
                <a:extLst>
                  <a:ext uri="{FF2B5EF4-FFF2-40B4-BE49-F238E27FC236}">
                    <a16:creationId xmlns:a16="http://schemas.microsoft.com/office/drawing/2014/main" id="{0245BF3E-57EA-E646-8C51-538370C9BA5D}"/>
                  </a:ext>
                </a:extLst>
              </p:cNvPr>
              <p:cNvSpPr/>
              <p:nvPr/>
            </p:nvSpPr>
            <p:spPr bwMode="auto">
              <a:xfrm>
                <a:off x="3244001" y="2586595"/>
                <a:ext cx="448056" cy="448056"/>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17" name="Oval 16">
                <a:extLst>
                  <a:ext uri="{FF2B5EF4-FFF2-40B4-BE49-F238E27FC236}">
                    <a16:creationId xmlns:a16="http://schemas.microsoft.com/office/drawing/2014/main" id="{25D9D5DF-91E8-A442-8020-73338939A74A}"/>
                  </a:ext>
                </a:extLst>
              </p:cNvPr>
              <p:cNvSpPr/>
              <p:nvPr/>
            </p:nvSpPr>
            <p:spPr bwMode="auto">
              <a:xfrm>
                <a:off x="3386977" y="2730461"/>
                <a:ext cx="162104" cy="160323"/>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nvGrpSpPr>
            <p:cNvPr id="19" name="Group 18">
              <a:extLst>
                <a:ext uri="{FF2B5EF4-FFF2-40B4-BE49-F238E27FC236}">
                  <a16:creationId xmlns:a16="http://schemas.microsoft.com/office/drawing/2014/main" id="{4691E139-046D-5C4D-A470-50DF6A04375C}"/>
                </a:ext>
              </a:extLst>
            </p:cNvPr>
            <p:cNvGrpSpPr/>
            <p:nvPr/>
          </p:nvGrpSpPr>
          <p:grpSpPr>
            <a:xfrm>
              <a:off x="633612" y="3141656"/>
              <a:ext cx="448056" cy="448056"/>
              <a:chOff x="3244001" y="2586595"/>
              <a:chExt cx="448056" cy="448056"/>
            </a:xfrm>
          </p:grpSpPr>
          <p:sp>
            <p:nvSpPr>
              <p:cNvPr id="20" name="Oval 19">
                <a:extLst>
                  <a:ext uri="{FF2B5EF4-FFF2-40B4-BE49-F238E27FC236}">
                    <a16:creationId xmlns:a16="http://schemas.microsoft.com/office/drawing/2014/main" id="{9A9746C5-571B-7641-8F33-AB9BDA0C1124}"/>
                  </a:ext>
                </a:extLst>
              </p:cNvPr>
              <p:cNvSpPr/>
              <p:nvPr/>
            </p:nvSpPr>
            <p:spPr bwMode="auto">
              <a:xfrm>
                <a:off x="3244001" y="2586595"/>
                <a:ext cx="448056" cy="448056"/>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21" name="Oval 20">
                <a:extLst>
                  <a:ext uri="{FF2B5EF4-FFF2-40B4-BE49-F238E27FC236}">
                    <a16:creationId xmlns:a16="http://schemas.microsoft.com/office/drawing/2014/main" id="{F1B7723A-6E56-374B-A578-64C784027C4D}"/>
                  </a:ext>
                </a:extLst>
              </p:cNvPr>
              <p:cNvSpPr/>
              <p:nvPr/>
            </p:nvSpPr>
            <p:spPr bwMode="auto">
              <a:xfrm>
                <a:off x="3386977" y="2730461"/>
                <a:ext cx="162104" cy="160323"/>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nvGrpSpPr>
            <p:cNvPr id="22" name="Group 21">
              <a:extLst>
                <a:ext uri="{FF2B5EF4-FFF2-40B4-BE49-F238E27FC236}">
                  <a16:creationId xmlns:a16="http://schemas.microsoft.com/office/drawing/2014/main" id="{46B00E85-FB0E-F642-8E58-8E806AF71562}"/>
                </a:ext>
              </a:extLst>
            </p:cNvPr>
            <p:cNvGrpSpPr/>
            <p:nvPr/>
          </p:nvGrpSpPr>
          <p:grpSpPr>
            <a:xfrm>
              <a:off x="633612" y="3653618"/>
              <a:ext cx="448056" cy="448056"/>
              <a:chOff x="3244001" y="2586595"/>
              <a:chExt cx="448056" cy="448056"/>
            </a:xfrm>
          </p:grpSpPr>
          <p:sp>
            <p:nvSpPr>
              <p:cNvPr id="23" name="Oval 22">
                <a:extLst>
                  <a:ext uri="{FF2B5EF4-FFF2-40B4-BE49-F238E27FC236}">
                    <a16:creationId xmlns:a16="http://schemas.microsoft.com/office/drawing/2014/main" id="{77179D48-0ECF-E245-A5DA-760C59E80810}"/>
                  </a:ext>
                </a:extLst>
              </p:cNvPr>
              <p:cNvSpPr/>
              <p:nvPr/>
            </p:nvSpPr>
            <p:spPr bwMode="auto">
              <a:xfrm>
                <a:off x="3244001" y="2586595"/>
                <a:ext cx="448056" cy="448056"/>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24" name="Oval 23">
                <a:extLst>
                  <a:ext uri="{FF2B5EF4-FFF2-40B4-BE49-F238E27FC236}">
                    <a16:creationId xmlns:a16="http://schemas.microsoft.com/office/drawing/2014/main" id="{0E70E03C-AF3F-C646-8683-9CCB81082D0C}"/>
                  </a:ext>
                </a:extLst>
              </p:cNvPr>
              <p:cNvSpPr/>
              <p:nvPr/>
            </p:nvSpPr>
            <p:spPr bwMode="auto">
              <a:xfrm>
                <a:off x="3386977" y="2730461"/>
                <a:ext cx="162104" cy="160323"/>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pic>
        <p:nvPicPr>
          <p:cNvPr id="41" name="Picture 40" descr="A picture containing object&#10;&#10;Description generated with high confidence">
            <a:extLst>
              <a:ext uri="{FF2B5EF4-FFF2-40B4-BE49-F238E27FC236}">
                <a16:creationId xmlns:a16="http://schemas.microsoft.com/office/drawing/2014/main" id="{514EAF1B-2CDB-4A34-9CD3-C352A5E9E0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43" name="Text Box 48">
            <a:extLst>
              <a:ext uri="{FF2B5EF4-FFF2-40B4-BE49-F238E27FC236}">
                <a16:creationId xmlns:a16="http://schemas.microsoft.com/office/drawing/2014/main" id="{DD9DF768-2185-4D99-9C3E-256F68833558}"/>
              </a:ext>
            </a:extLst>
          </p:cNvPr>
          <p:cNvSpPr txBox="1">
            <a:spLocks noChangeArrowheads="1"/>
          </p:cNvSpPr>
          <p:nvPr/>
        </p:nvSpPr>
        <p:spPr bwMode="auto">
          <a:xfrm>
            <a:off x="1538924" y="104111"/>
            <a:ext cx="6273581"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u="sng" dirty="0">
                <a:latin typeface="+mj-lt"/>
                <a:ea typeface="+mj-ea"/>
                <a:cs typeface="+mj-cs"/>
              </a:rPr>
              <a:t>Large</a:t>
            </a:r>
            <a:r>
              <a:rPr lang="en-US" sz="3300" b="1" i="1" dirty="0">
                <a:latin typeface="+mj-lt"/>
                <a:ea typeface="+mj-ea"/>
                <a:cs typeface="+mj-cs"/>
              </a:rPr>
              <a:t> </a:t>
            </a:r>
            <a:r>
              <a:rPr lang="en-US" sz="3300" b="1" i="1" kern="1200" dirty="0">
                <a:solidFill>
                  <a:srgbClr val="FF0000"/>
                </a:solidFill>
                <a:latin typeface="+mj-lt"/>
                <a:ea typeface="+mj-ea"/>
                <a:cs typeface="+mj-cs"/>
              </a:rPr>
              <a:t>Surface Area</a:t>
            </a:r>
          </a:p>
        </p:txBody>
      </p:sp>
    </p:spTree>
    <p:extLst>
      <p:ext uri="{BB962C8B-B14F-4D97-AF65-F5344CB8AC3E}">
        <p14:creationId xmlns:p14="http://schemas.microsoft.com/office/powerpoint/2010/main" val="339870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NeoXov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1694448"/>
            <a:ext cx="3657600" cy="2743200"/>
          </a:xfrm>
          <a:prstGeom prst="rect">
            <a:avLst/>
          </a:prstGeom>
        </p:spPr>
      </p:pic>
      <p:sp>
        <p:nvSpPr>
          <p:cNvPr id="11" name="Text Box 11"/>
          <p:cNvSpPr txBox="1">
            <a:spLocks noChangeArrowheads="1"/>
          </p:cNvSpPr>
          <p:nvPr/>
        </p:nvSpPr>
        <p:spPr bwMode="auto">
          <a:xfrm>
            <a:off x="3751849" y="1208171"/>
            <a:ext cx="1640306" cy="40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lIns="91438" tIns="45719" rIns="91438" bIns="45719">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algn="ctr">
              <a:defRPr/>
            </a:pPr>
            <a:r>
              <a:rPr lang="en-US" sz="2000" b="1" dirty="0"/>
              <a:t>Crossover</a:t>
            </a:r>
          </a:p>
        </p:txBody>
      </p:sp>
      <p:sp>
        <p:nvSpPr>
          <p:cNvPr id="7" name="Text Box 15"/>
          <p:cNvSpPr txBox="1">
            <a:spLocks noChangeArrowheads="1"/>
          </p:cNvSpPr>
          <p:nvPr/>
        </p:nvSpPr>
        <p:spPr bwMode="auto">
          <a:xfrm>
            <a:off x="381000" y="759892"/>
            <a:ext cx="6553200" cy="36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8" tIns="45719" rIns="91438" bIns="45719">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a:defRPr sz="2000">
                <a:solidFill>
                  <a:schemeClr val="tx1"/>
                </a:solidFill>
                <a:latin typeface="Calibri" charset="0"/>
                <a:ea typeface="MS PGothic" charset="0"/>
                <a:cs typeface="MS PGothic" charset="0"/>
              </a:defRPr>
            </a:lvl6pPr>
            <a:lvl7pPr>
              <a:defRPr sz="2000">
                <a:solidFill>
                  <a:schemeClr val="tx1"/>
                </a:solidFill>
                <a:latin typeface="Calibri" charset="0"/>
                <a:ea typeface="MS PGothic" charset="0"/>
                <a:cs typeface="MS PGothic" charset="0"/>
              </a:defRPr>
            </a:lvl7pPr>
            <a:lvl8pPr>
              <a:defRPr sz="2000">
                <a:solidFill>
                  <a:schemeClr val="tx1"/>
                </a:solidFill>
                <a:latin typeface="Calibri" charset="0"/>
                <a:ea typeface="MS PGothic" charset="0"/>
                <a:cs typeface="MS PGothic" charset="0"/>
              </a:defRPr>
            </a:lvl8pPr>
            <a:lvl9pPr>
              <a:defRPr sz="2000">
                <a:solidFill>
                  <a:schemeClr val="tx1"/>
                </a:solidFill>
                <a:latin typeface="Calibri" charset="0"/>
                <a:ea typeface="MS PGothic" charset="0"/>
                <a:cs typeface="MS PGothic" charset="0"/>
              </a:defRPr>
            </a:lvl9pPr>
          </a:lstStyle>
          <a:p>
            <a:pPr eaLnBrk="1" hangingPunct="1">
              <a:spcBef>
                <a:spcPct val="50000"/>
              </a:spcBef>
            </a:pPr>
            <a:r>
              <a:rPr lang="en-US" sz="1800" i="1" dirty="0"/>
              <a:t>3 main speaker components</a:t>
            </a:r>
          </a:p>
        </p:txBody>
      </p:sp>
      <p:pic>
        <p:nvPicPr>
          <p:cNvPr id="8" name="Picture 7" descr="A picture containing object&#10;&#10;Description generated with high confidence">
            <a:extLst>
              <a:ext uri="{FF2B5EF4-FFF2-40B4-BE49-F238E27FC236}">
                <a16:creationId xmlns:a16="http://schemas.microsoft.com/office/drawing/2014/main" id="{584B6F1E-0090-4E7F-9C56-057D33C872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9" name="Text Box 48">
            <a:extLst>
              <a:ext uri="{FF2B5EF4-FFF2-40B4-BE49-F238E27FC236}">
                <a16:creationId xmlns:a16="http://schemas.microsoft.com/office/drawing/2014/main" id="{4C08EF91-FC88-4262-81B6-788824D372BE}"/>
              </a:ext>
            </a:extLst>
          </p:cNvPr>
          <p:cNvSpPr txBox="1">
            <a:spLocks noChangeArrowheads="1"/>
          </p:cNvSpPr>
          <p:nvPr/>
        </p:nvSpPr>
        <p:spPr bwMode="auto">
          <a:xfrm>
            <a:off x="1538924" y="104111"/>
            <a:ext cx="4788397" cy="802025"/>
          </a:xfrm>
          <a:prstGeom prst="rect">
            <a:avLst/>
          </a:prstGeom>
          <a:extLst/>
        </p:spPr>
        <p:txBody>
          <a:bodyPr vert="horz" lIns="91440" tIns="45720" rIns="91440" bIns="45720" rtlCol="0" anchor="t">
            <a:normAutofit fontScale="92500"/>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Achieving </a:t>
            </a:r>
            <a:r>
              <a:rPr lang="en-US" sz="3300" b="1" i="1" kern="1200" dirty="0">
                <a:solidFill>
                  <a:srgbClr val="FF0000"/>
                </a:solidFill>
                <a:latin typeface="+mj-lt"/>
                <a:ea typeface="+mj-ea"/>
                <a:cs typeface="+mj-cs"/>
              </a:rPr>
              <a:t>”Truth In Sound”</a:t>
            </a:r>
          </a:p>
        </p:txBody>
      </p:sp>
    </p:spTree>
    <p:extLst>
      <p:ext uri="{BB962C8B-B14F-4D97-AF65-F5344CB8AC3E}">
        <p14:creationId xmlns:p14="http://schemas.microsoft.com/office/powerpoint/2010/main" val="263261614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6566" name="Group 23"/>
          <p:cNvGrpSpPr>
            <a:grpSpLocks noChangeAspect="1"/>
          </p:cNvGrpSpPr>
          <p:nvPr/>
        </p:nvGrpSpPr>
        <p:grpSpPr bwMode="auto">
          <a:xfrm>
            <a:off x="2466855" y="516720"/>
            <a:ext cx="3741724" cy="3745382"/>
            <a:chOff x="1299" y="3314"/>
            <a:chExt cx="1248" cy="1251"/>
          </a:xfrm>
        </p:grpSpPr>
        <p:pic>
          <p:nvPicPr>
            <p:cNvPr id="66568" name="Picture 24" descr="XO3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9" y="3314"/>
              <a:ext cx="1248" cy="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9" name="AutoShape 25"/>
            <p:cNvSpPr>
              <a:spLocks noChangeArrowheads="1"/>
            </p:cNvSpPr>
            <p:nvPr/>
          </p:nvSpPr>
          <p:spPr bwMode="auto">
            <a:xfrm>
              <a:off x="1408" y="3533"/>
              <a:ext cx="928" cy="9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6 w 21600"/>
                <a:gd name="T25" fmla="*/ 3172 h 21600"/>
                <a:gd name="T26" fmla="*/ 18434 w 21600"/>
                <a:gd name="T27" fmla="*/ 1842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65543" name="Rectangle 26"/>
          <p:cNvSpPr>
            <a:spLocks noChangeArrowheads="1"/>
          </p:cNvSpPr>
          <p:nvPr/>
        </p:nvSpPr>
        <p:spPr bwMode="auto">
          <a:xfrm>
            <a:off x="2466855" y="4074733"/>
            <a:ext cx="1386688" cy="22504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68580" tIns="34290" rIns="68580" bIns="34290" anchor="ctr"/>
          <a:lstStyle/>
          <a:p>
            <a:pPr algn="ctr">
              <a:defRPr/>
            </a:pPr>
            <a:endParaRPr lang="en-US" dirty="0">
              <a:ea typeface="ＭＳ Ｐゴシック" charset="0"/>
              <a:cs typeface="+mn-cs"/>
            </a:endParaRPr>
          </a:p>
        </p:txBody>
      </p:sp>
      <p:pic>
        <p:nvPicPr>
          <p:cNvPr id="8" name="Picture 7" descr="A picture containing object&#10;&#10;Description generated with high confidence">
            <a:extLst>
              <a:ext uri="{FF2B5EF4-FFF2-40B4-BE49-F238E27FC236}">
                <a16:creationId xmlns:a16="http://schemas.microsoft.com/office/drawing/2014/main" id="{71FE421D-06A2-416E-AA99-2BEF6C6E2A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9" name="Text Box 48">
            <a:extLst>
              <a:ext uri="{FF2B5EF4-FFF2-40B4-BE49-F238E27FC236}">
                <a16:creationId xmlns:a16="http://schemas.microsoft.com/office/drawing/2014/main" id="{0EA0490A-6BE0-46AF-A61E-85AD5BEF25C0}"/>
              </a:ext>
            </a:extLst>
          </p:cNvPr>
          <p:cNvSpPr txBox="1">
            <a:spLocks noChangeArrowheads="1"/>
          </p:cNvSpPr>
          <p:nvPr/>
        </p:nvSpPr>
        <p:spPr bwMode="auto">
          <a:xfrm>
            <a:off x="1538924" y="104111"/>
            <a:ext cx="5449705" cy="802025"/>
          </a:xfrm>
          <a:prstGeom prst="rect">
            <a:avLst/>
          </a:prstGeom>
          <a:extLst/>
        </p:spPr>
        <p:txBody>
          <a:bodyPr vert="horz" lIns="91440" tIns="45720" rIns="91440" bIns="45720" rtlCol="0" anchor="t">
            <a:normAutofit fontScale="92500"/>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u="sng" kern="1200" dirty="0">
                <a:solidFill>
                  <a:schemeClr val="tx1"/>
                </a:solidFill>
                <a:latin typeface="+mj-lt"/>
                <a:ea typeface="+mj-ea"/>
                <a:cs typeface="+mj-cs"/>
              </a:rPr>
              <a:t>Lack</a:t>
            </a:r>
            <a:r>
              <a:rPr lang="en-US" sz="3300" b="1" i="1" kern="1200" dirty="0">
                <a:solidFill>
                  <a:schemeClr val="tx1"/>
                </a:solidFill>
                <a:latin typeface="+mj-lt"/>
                <a:ea typeface="+mj-ea"/>
                <a:cs typeface="+mj-cs"/>
              </a:rPr>
              <a:t> </a:t>
            </a:r>
            <a:r>
              <a:rPr lang="en-US" sz="3300" b="1" i="1" kern="1200" dirty="0">
                <a:solidFill>
                  <a:srgbClr val="FF0000"/>
                </a:solidFill>
                <a:latin typeface="+mj-lt"/>
                <a:ea typeface="+mj-ea"/>
                <a:cs typeface="+mj-cs"/>
              </a:rPr>
              <a:t>of Crossover (Critical Zone)</a:t>
            </a:r>
          </a:p>
        </p:txBody>
      </p:sp>
    </p:spTree>
    <p:extLst>
      <p:ext uri="{BB962C8B-B14F-4D97-AF65-F5344CB8AC3E}">
        <p14:creationId xmlns:p14="http://schemas.microsoft.com/office/powerpoint/2010/main" val="87786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09" name="Group 68608">
            <a:extLst>
              <a:ext uri="{FF2B5EF4-FFF2-40B4-BE49-F238E27FC236}">
                <a16:creationId xmlns:a16="http://schemas.microsoft.com/office/drawing/2014/main" id="{1C76BB93-44C7-F64C-B7A1-124920B7828A}"/>
              </a:ext>
            </a:extLst>
          </p:cNvPr>
          <p:cNvGrpSpPr/>
          <p:nvPr/>
        </p:nvGrpSpPr>
        <p:grpSpPr>
          <a:xfrm>
            <a:off x="567708" y="972403"/>
            <a:ext cx="3092326" cy="3421667"/>
            <a:chOff x="567708" y="1073263"/>
            <a:chExt cx="3092326" cy="3421667"/>
          </a:xfrm>
        </p:grpSpPr>
        <p:sp>
          <p:nvSpPr>
            <p:cNvPr id="13" name="Text Box 15"/>
            <p:cNvSpPr txBox="1">
              <a:spLocks noChangeArrowheads="1"/>
            </p:cNvSpPr>
            <p:nvPr/>
          </p:nvSpPr>
          <p:spPr bwMode="auto">
            <a:xfrm>
              <a:off x="750342" y="1073263"/>
              <a:ext cx="2909692" cy="36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lIns="91438" tIns="45719" rIns="91438" bIns="45719">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a:defRPr sz="2000">
                  <a:solidFill>
                    <a:schemeClr val="tx1"/>
                  </a:solidFill>
                  <a:latin typeface="Calibri" charset="0"/>
                  <a:ea typeface="MS PGothic" charset="0"/>
                  <a:cs typeface="MS PGothic" charset="0"/>
                </a:defRPr>
              </a:lvl6pPr>
              <a:lvl7pPr>
                <a:defRPr sz="2000">
                  <a:solidFill>
                    <a:schemeClr val="tx1"/>
                  </a:solidFill>
                  <a:latin typeface="Calibri" charset="0"/>
                  <a:ea typeface="MS PGothic" charset="0"/>
                  <a:cs typeface="MS PGothic" charset="0"/>
                </a:defRPr>
              </a:lvl7pPr>
              <a:lvl8pPr>
                <a:defRPr sz="2000">
                  <a:solidFill>
                    <a:schemeClr val="tx1"/>
                  </a:solidFill>
                  <a:latin typeface="Calibri" charset="0"/>
                  <a:ea typeface="MS PGothic" charset="0"/>
                  <a:cs typeface="MS PGothic" charset="0"/>
                </a:defRPr>
              </a:lvl8pPr>
              <a:lvl9pPr>
                <a:defRPr sz="2000">
                  <a:solidFill>
                    <a:schemeClr val="tx1"/>
                  </a:solidFill>
                  <a:latin typeface="Calibri" charset="0"/>
                  <a:ea typeface="MS PGothic" charset="0"/>
                  <a:cs typeface="MS PGothic" charset="0"/>
                </a:defRPr>
              </a:lvl9pPr>
            </a:lstStyle>
            <a:p>
              <a:pPr algn="r" eaLnBrk="1" hangingPunct="1">
                <a:spcBef>
                  <a:spcPct val="50000"/>
                </a:spcBef>
              </a:pPr>
              <a:r>
                <a:rPr lang="en-US" sz="1800" i="1" dirty="0"/>
                <a:t>Conventional Floor Speaker</a:t>
              </a:r>
            </a:p>
          </p:txBody>
        </p:sp>
        <p:sp>
          <p:nvSpPr>
            <p:cNvPr id="2" name="Rectangle 1">
              <a:extLst>
                <a:ext uri="{FF2B5EF4-FFF2-40B4-BE49-F238E27FC236}">
                  <a16:creationId xmlns:a16="http://schemas.microsoft.com/office/drawing/2014/main" id="{C21250A8-DE46-7543-A6C4-58BD0D12C147}"/>
                </a:ext>
              </a:extLst>
            </p:cNvPr>
            <p:cNvSpPr/>
            <p:nvPr/>
          </p:nvSpPr>
          <p:spPr bwMode="auto">
            <a:xfrm>
              <a:off x="567708" y="1874394"/>
              <a:ext cx="579864" cy="2620536"/>
            </a:xfrm>
            <a:prstGeom prst="rect">
              <a:avLst/>
            </a:prstGeom>
            <a:solidFill>
              <a:schemeClr val="bg1">
                <a:lumMod val="75000"/>
              </a:schemeClr>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nvGrpSpPr>
            <p:cNvPr id="6" name="Group 5">
              <a:extLst>
                <a:ext uri="{FF2B5EF4-FFF2-40B4-BE49-F238E27FC236}">
                  <a16:creationId xmlns:a16="http://schemas.microsoft.com/office/drawing/2014/main" id="{5E13CC4C-912D-0642-BE03-E868082239E3}"/>
                </a:ext>
              </a:extLst>
            </p:cNvPr>
            <p:cNvGrpSpPr/>
            <p:nvPr/>
          </p:nvGrpSpPr>
          <p:grpSpPr>
            <a:xfrm>
              <a:off x="784488" y="2056493"/>
              <a:ext cx="146304" cy="146304"/>
              <a:chOff x="2254201" y="2065680"/>
              <a:chExt cx="146304" cy="146304"/>
            </a:xfrm>
          </p:grpSpPr>
          <p:sp>
            <p:nvSpPr>
              <p:cNvPr id="25" name="Oval 24">
                <a:extLst>
                  <a:ext uri="{FF2B5EF4-FFF2-40B4-BE49-F238E27FC236}">
                    <a16:creationId xmlns:a16="http://schemas.microsoft.com/office/drawing/2014/main" id="{B85F278A-7336-BA47-9902-6FAD6E8AC605}"/>
                  </a:ext>
                </a:extLst>
              </p:cNvPr>
              <p:cNvSpPr/>
              <p:nvPr/>
            </p:nvSpPr>
            <p:spPr bwMode="auto">
              <a:xfrm>
                <a:off x="2254201" y="2065680"/>
                <a:ext cx="146304" cy="146304"/>
              </a:xfrm>
              <a:prstGeom prst="ellipse">
                <a:avLst/>
              </a:prstGeom>
              <a:solidFill>
                <a:schemeClr val="bg2"/>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3" name="Oval 2">
                <a:extLst>
                  <a:ext uri="{FF2B5EF4-FFF2-40B4-BE49-F238E27FC236}">
                    <a16:creationId xmlns:a16="http://schemas.microsoft.com/office/drawing/2014/main" id="{0BD277CC-1171-3C42-9B3E-EFAED3605ECE}"/>
                  </a:ext>
                </a:extLst>
              </p:cNvPr>
              <p:cNvSpPr/>
              <p:nvPr/>
            </p:nvSpPr>
            <p:spPr bwMode="auto">
              <a:xfrm>
                <a:off x="2290777" y="2104542"/>
                <a:ext cx="73152" cy="68580"/>
              </a:xfrm>
              <a:prstGeom prst="ellipse">
                <a:avLst/>
              </a:prstGeom>
              <a:solidFill>
                <a:schemeClr val="bg2"/>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nvGrpSpPr>
            <p:cNvPr id="5" name="Group 4">
              <a:extLst>
                <a:ext uri="{FF2B5EF4-FFF2-40B4-BE49-F238E27FC236}">
                  <a16:creationId xmlns:a16="http://schemas.microsoft.com/office/drawing/2014/main" id="{B455EA3F-FEF4-144F-BAC9-AC2DF6D1574A}"/>
                </a:ext>
              </a:extLst>
            </p:cNvPr>
            <p:cNvGrpSpPr/>
            <p:nvPr/>
          </p:nvGrpSpPr>
          <p:grpSpPr>
            <a:xfrm>
              <a:off x="633612" y="2371708"/>
              <a:ext cx="448056" cy="448056"/>
              <a:chOff x="3244001" y="2586595"/>
              <a:chExt cx="448056" cy="448056"/>
            </a:xfrm>
          </p:grpSpPr>
          <p:sp>
            <p:nvSpPr>
              <p:cNvPr id="4" name="Oval 3">
                <a:extLst>
                  <a:ext uri="{FF2B5EF4-FFF2-40B4-BE49-F238E27FC236}">
                    <a16:creationId xmlns:a16="http://schemas.microsoft.com/office/drawing/2014/main" id="{0245BF3E-57EA-E646-8C51-538370C9BA5D}"/>
                  </a:ext>
                </a:extLst>
              </p:cNvPr>
              <p:cNvSpPr/>
              <p:nvPr/>
            </p:nvSpPr>
            <p:spPr bwMode="auto">
              <a:xfrm>
                <a:off x="3244001" y="2586595"/>
                <a:ext cx="448056" cy="448056"/>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17" name="Oval 16">
                <a:extLst>
                  <a:ext uri="{FF2B5EF4-FFF2-40B4-BE49-F238E27FC236}">
                    <a16:creationId xmlns:a16="http://schemas.microsoft.com/office/drawing/2014/main" id="{25D9D5DF-91E8-A442-8020-73338939A74A}"/>
                  </a:ext>
                </a:extLst>
              </p:cNvPr>
              <p:cNvSpPr/>
              <p:nvPr/>
            </p:nvSpPr>
            <p:spPr bwMode="auto">
              <a:xfrm>
                <a:off x="3386977" y="2730461"/>
                <a:ext cx="162104" cy="160323"/>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nvGrpSpPr>
            <p:cNvPr id="19" name="Group 18">
              <a:extLst>
                <a:ext uri="{FF2B5EF4-FFF2-40B4-BE49-F238E27FC236}">
                  <a16:creationId xmlns:a16="http://schemas.microsoft.com/office/drawing/2014/main" id="{4691E139-046D-5C4D-A470-50DF6A04375C}"/>
                </a:ext>
              </a:extLst>
            </p:cNvPr>
            <p:cNvGrpSpPr/>
            <p:nvPr/>
          </p:nvGrpSpPr>
          <p:grpSpPr>
            <a:xfrm>
              <a:off x="633612" y="3141656"/>
              <a:ext cx="448056" cy="448056"/>
              <a:chOff x="3244001" y="2586595"/>
              <a:chExt cx="448056" cy="448056"/>
            </a:xfrm>
          </p:grpSpPr>
          <p:sp>
            <p:nvSpPr>
              <p:cNvPr id="20" name="Oval 19">
                <a:extLst>
                  <a:ext uri="{FF2B5EF4-FFF2-40B4-BE49-F238E27FC236}">
                    <a16:creationId xmlns:a16="http://schemas.microsoft.com/office/drawing/2014/main" id="{9A9746C5-571B-7641-8F33-AB9BDA0C1124}"/>
                  </a:ext>
                </a:extLst>
              </p:cNvPr>
              <p:cNvSpPr/>
              <p:nvPr/>
            </p:nvSpPr>
            <p:spPr bwMode="auto">
              <a:xfrm>
                <a:off x="3244001" y="2586595"/>
                <a:ext cx="448056" cy="448056"/>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21" name="Oval 20">
                <a:extLst>
                  <a:ext uri="{FF2B5EF4-FFF2-40B4-BE49-F238E27FC236}">
                    <a16:creationId xmlns:a16="http://schemas.microsoft.com/office/drawing/2014/main" id="{F1B7723A-6E56-374B-A578-64C784027C4D}"/>
                  </a:ext>
                </a:extLst>
              </p:cNvPr>
              <p:cNvSpPr/>
              <p:nvPr/>
            </p:nvSpPr>
            <p:spPr bwMode="auto">
              <a:xfrm>
                <a:off x="3386977" y="2730461"/>
                <a:ext cx="162104" cy="160323"/>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nvGrpSpPr>
            <p:cNvPr id="22" name="Group 21">
              <a:extLst>
                <a:ext uri="{FF2B5EF4-FFF2-40B4-BE49-F238E27FC236}">
                  <a16:creationId xmlns:a16="http://schemas.microsoft.com/office/drawing/2014/main" id="{46B00E85-FB0E-F642-8E58-8E806AF71562}"/>
                </a:ext>
              </a:extLst>
            </p:cNvPr>
            <p:cNvGrpSpPr/>
            <p:nvPr/>
          </p:nvGrpSpPr>
          <p:grpSpPr>
            <a:xfrm>
              <a:off x="633612" y="3653618"/>
              <a:ext cx="448056" cy="448056"/>
              <a:chOff x="3244001" y="2586595"/>
              <a:chExt cx="448056" cy="448056"/>
            </a:xfrm>
          </p:grpSpPr>
          <p:sp>
            <p:nvSpPr>
              <p:cNvPr id="23" name="Oval 22">
                <a:extLst>
                  <a:ext uri="{FF2B5EF4-FFF2-40B4-BE49-F238E27FC236}">
                    <a16:creationId xmlns:a16="http://schemas.microsoft.com/office/drawing/2014/main" id="{77179D48-0ECF-E245-A5DA-760C59E80810}"/>
                  </a:ext>
                </a:extLst>
              </p:cNvPr>
              <p:cNvSpPr/>
              <p:nvPr/>
            </p:nvSpPr>
            <p:spPr bwMode="auto">
              <a:xfrm>
                <a:off x="3244001" y="2586595"/>
                <a:ext cx="448056" cy="448056"/>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24" name="Oval 23">
                <a:extLst>
                  <a:ext uri="{FF2B5EF4-FFF2-40B4-BE49-F238E27FC236}">
                    <a16:creationId xmlns:a16="http://schemas.microsoft.com/office/drawing/2014/main" id="{0E70E03C-AF3F-C646-8683-9CCB81082D0C}"/>
                  </a:ext>
                </a:extLst>
              </p:cNvPr>
              <p:cNvSpPr/>
              <p:nvPr/>
            </p:nvSpPr>
            <p:spPr bwMode="auto">
              <a:xfrm>
                <a:off x="3386977" y="2730461"/>
                <a:ext cx="162104" cy="160323"/>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pic>
        <p:nvPicPr>
          <p:cNvPr id="41" name="Picture 40" descr="A picture containing object&#10;&#10;Description generated with high confidence">
            <a:extLst>
              <a:ext uri="{FF2B5EF4-FFF2-40B4-BE49-F238E27FC236}">
                <a16:creationId xmlns:a16="http://schemas.microsoft.com/office/drawing/2014/main" id="{514EAF1B-2CDB-4A34-9CD3-C352A5E9E0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60" name="TextBox 59">
            <a:extLst>
              <a:ext uri="{FF2B5EF4-FFF2-40B4-BE49-F238E27FC236}">
                <a16:creationId xmlns:a16="http://schemas.microsoft.com/office/drawing/2014/main" id="{DEB06873-EC6A-464A-B6F9-C262AD9676CE}"/>
              </a:ext>
            </a:extLst>
          </p:cNvPr>
          <p:cNvSpPr txBox="1"/>
          <p:nvPr/>
        </p:nvSpPr>
        <p:spPr>
          <a:xfrm>
            <a:off x="5904037" y="1715573"/>
            <a:ext cx="2672255" cy="2285241"/>
          </a:xfrm>
          <a:prstGeom prst="rect">
            <a:avLst/>
          </a:prstGeom>
          <a:noFill/>
        </p:spPr>
        <p:txBody>
          <a:bodyPr wrap="square" lIns="68580" tIns="34290" rIns="68580" bIns="34290" rtlCol="0">
            <a:spAutoFit/>
          </a:bodyPr>
          <a:lstStyle/>
          <a:p>
            <a:pPr algn="ctr"/>
            <a:r>
              <a:rPr lang="en-US" sz="1800" dirty="0"/>
              <a:t>Conventional speaker designs require at least 1 crossover point, typically in the “Critical Zone.” </a:t>
            </a:r>
          </a:p>
          <a:p>
            <a:pPr algn="ctr"/>
            <a:endParaRPr lang="en-US" sz="1800" dirty="0"/>
          </a:p>
          <a:p>
            <a:pPr algn="ctr"/>
            <a:r>
              <a:rPr lang="en-US" sz="1800" dirty="0"/>
              <a:t>The transition between tweeter and midrange is especially critical.</a:t>
            </a:r>
          </a:p>
        </p:txBody>
      </p:sp>
      <p:sp>
        <p:nvSpPr>
          <p:cNvPr id="64" name="TextBox 63">
            <a:extLst>
              <a:ext uri="{FF2B5EF4-FFF2-40B4-BE49-F238E27FC236}">
                <a16:creationId xmlns:a16="http://schemas.microsoft.com/office/drawing/2014/main" id="{FC14E697-028E-4D32-8767-DA73B913D20F}"/>
              </a:ext>
            </a:extLst>
          </p:cNvPr>
          <p:cNvSpPr txBox="1"/>
          <p:nvPr/>
        </p:nvSpPr>
        <p:spPr>
          <a:xfrm>
            <a:off x="3573535" y="2957046"/>
            <a:ext cx="2204357" cy="307777"/>
          </a:xfrm>
          <a:prstGeom prst="rect">
            <a:avLst/>
          </a:prstGeom>
          <a:noFill/>
        </p:spPr>
        <p:txBody>
          <a:bodyPr wrap="square" rtlCol="0">
            <a:spAutoFit/>
          </a:bodyPr>
          <a:lstStyle/>
          <a:p>
            <a:pPr algn="ctr"/>
            <a:r>
              <a:rPr lang="en-US" b="1" dirty="0"/>
              <a:t>Critical Zone: 450hz-20khz</a:t>
            </a:r>
          </a:p>
        </p:txBody>
      </p:sp>
      <p:cxnSp>
        <p:nvCxnSpPr>
          <p:cNvPr id="68" name="Straight Arrow Connector 67">
            <a:extLst>
              <a:ext uri="{FF2B5EF4-FFF2-40B4-BE49-F238E27FC236}">
                <a16:creationId xmlns:a16="http://schemas.microsoft.com/office/drawing/2014/main" id="{25E3E41C-2BA2-4DF7-9B3A-48BE761AF560}"/>
              </a:ext>
            </a:extLst>
          </p:cNvPr>
          <p:cNvCxnSpPr>
            <a:cxnSpLocks/>
          </p:cNvCxnSpPr>
          <p:nvPr/>
        </p:nvCxnSpPr>
        <p:spPr bwMode="auto">
          <a:xfrm flipH="1" flipV="1">
            <a:off x="821064" y="2028785"/>
            <a:ext cx="622726" cy="12838"/>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Arrow Connector 68">
            <a:extLst>
              <a:ext uri="{FF2B5EF4-FFF2-40B4-BE49-F238E27FC236}">
                <a16:creationId xmlns:a16="http://schemas.microsoft.com/office/drawing/2014/main" id="{D520965F-F321-4105-BEBF-AEB9DC7819E6}"/>
              </a:ext>
            </a:extLst>
          </p:cNvPr>
          <p:cNvCxnSpPr>
            <a:cxnSpLocks/>
          </p:cNvCxnSpPr>
          <p:nvPr/>
        </p:nvCxnSpPr>
        <p:spPr bwMode="auto">
          <a:xfrm flipH="1" flipV="1">
            <a:off x="821064" y="2494875"/>
            <a:ext cx="622726" cy="105206"/>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Text Box 48">
            <a:extLst>
              <a:ext uri="{FF2B5EF4-FFF2-40B4-BE49-F238E27FC236}">
                <a16:creationId xmlns:a16="http://schemas.microsoft.com/office/drawing/2014/main" id="{C5CCDE53-68A1-4B7A-99F9-B4ED706C8B35}"/>
              </a:ext>
            </a:extLst>
          </p:cNvPr>
          <p:cNvSpPr txBox="1">
            <a:spLocks noChangeArrowheads="1"/>
          </p:cNvSpPr>
          <p:nvPr/>
        </p:nvSpPr>
        <p:spPr bwMode="auto">
          <a:xfrm>
            <a:off x="1538924" y="104111"/>
            <a:ext cx="5449705" cy="802025"/>
          </a:xfrm>
          <a:prstGeom prst="rect">
            <a:avLst/>
          </a:prstGeom>
          <a:extLst/>
        </p:spPr>
        <p:txBody>
          <a:bodyPr vert="horz" lIns="91440" tIns="45720" rIns="91440" bIns="45720" rtlCol="0" anchor="t">
            <a:normAutofit fontScale="92500"/>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u="sng" kern="1200" dirty="0">
                <a:solidFill>
                  <a:schemeClr val="tx1"/>
                </a:solidFill>
                <a:latin typeface="+mj-lt"/>
                <a:ea typeface="+mj-ea"/>
                <a:cs typeface="+mj-cs"/>
              </a:rPr>
              <a:t>Lack</a:t>
            </a:r>
            <a:r>
              <a:rPr lang="en-US" sz="3300" b="1" i="1" kern="1200" dirty="0">
                <a:solidFill>
                  <a:schemeClr val="tx1"/>
                </a:solidFill>
                <a:latin typeface="+mj-lt"/>
                <a:ea typeface="+mj-ea"/>
                <a:cs typeface="+mj-cs"/>
              </a:rPr>
              <a:t> </a:t>
            </a:r>
            <a:r>
              <a:rPr lang="en-US" sz="3300" b="1" i="1" kern="1200" dirty="0">
                <a:solidFill>
                  <a:srgbClr val="FF0000"/>
                </a:solidFill>
                <a:latin typeface="+mj-lt"/>
                <a:ea typeface="+mj-ea"/>
                <a:cs typeface="+mj-cs"/>
              </a:rPr>
              <a:t>of Crossover (Critical Zone)</a:t>
            </a:r>
          </a:p>
        </p:txBody>
      </p:sp>
      <p:sp>
        <p:nvSpPr>
          <p:cNvPr id="26" name="TextBox 25">
            <a:extLst>
              <a:ext uri="{FF2B5EF4-FFF2-40B4-BE49-F238E27FC236}">
                <a16:creationId xmlns:a16="http://schemas.microsoft.com/office/drawing/2014/main" id="{F2A7D704-0762-4811-B1EB-079C43A1776E}"/>
              </a:ext>
            </a:extLst>
          </p:cNvPr>
          <p:cNvSpPr txBox="1"/>
          <p:nvPr/>
        </p:nvSpPr>
        <p:spPr>
          <a:xfrm>
            <a:off x="1664223" y="2338471"/>
            <a:ext cx="1535301" cy="523220"/>
          </a:xfrm>
          <a:prstGeom prst="rect">
            <a:avLst/>
          </a:prstGeom>
          <a:noFill/>
        </p:spPr>
        <p:txBody>
          <a:bodyPr wrap="square" rtlCol="0">
            <a:spAutoFit/>
          </a:bodyPr>
          <a:lstStyle/>
          <a:p>
            <a:pPr algn="ctr"/>
            <a:r>
              <a:rPr lang="en-US" dirty="0"/>
              <a:t>Frequency Range: 400khz-2Khz</a:t>
            </a:r>
          </a:p>
        </p:txBody>
      </p:sp>
      <p:sp>
        <p:nvSpPr>
          <p:cNvPr id="29" name="Rectangle 28">
            <a:extLst>
              <a:ext uri="{FF2B5EF4-FFF2-40B4-BE49-F238E27FC236}">
                <a16:creationId xmlns:a16="http://schemas.microsoft.com/office/drawing/2014/main" id="{3D99E3F4-E49D-4BF1-BFE7-9B64F69FB2E2}"/>
              </a:ext>
            </a:extLst>
          </p:cNvPr>
          <p:cNvSpPr/>
          <p:nvPr/>
        </p:nvSpPr>
        <p:spPr bwMode="auto">
          <a:xfrm>
            <a:off x="567708" y="1763525"/>
            <a:ext cx="3092326" cy="1133404"/>
          </a:xfrm>
          <a:prstGeom prst="rect">
            <a:avLst/>
          </a:prstGeom>
          <a:solidFill>
            <a:srgbClr val="FF0000">
              <a:alpha val="30000"/>
            </a:srgb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27" name="TextBox 26">
            <a:extLst>
              <a:ext uri="{FF2B5EF4-FFF2-40B4-BE49-F238E27FC236}">
                <a16:creationId xmlns:a16="http://schemas.microsoft.com/office/drawing/2014/main" id="{08677CC5-03F5-4C20-8DE1-A3DCC6537A9D}"/>
              </a:ext>
            </a:extLst>
          </p:cNvPr>
          <p:cNvSpPr txBox="1"/>
          <p:nvPr/>
        </p:nvSpPr>
        <p:spPr>
          <a:xfrm>
            <a:off x="1664224" y="1780013"/>
            <a:ext cx="1535302" cy="523220"/>
          </a:xfrm>
          <a:prstGeom prst="rect">
            <a:avLst/>
          </a:prstGeom>
          <a:noFill/>
        </p:spPr>
        <p:txBody>
          <a:bodyPr wrap="square" rtlCol="0">
            <a:spAutoFit/>
          </a:bodyPr>
          <a:lstStyle/>
          <a:p>
            <a:pPr algn="ctr"/>
            <a:r>
              <a:rPr lang="en-US" dirty="0"/>
              <a:t>Frequency Range: 2khz-20khz</a:t>
            </a:r>
          </a:p>
        </p:txBody>
      </p:sp>
    </p:spTree>
    <p:extLst>
      <p:ext uri="{BB962C8B-B14F-4D97-AF65-F5344CB8AC3E}">
        <p14:creationId xmlns:p14="http://schemas.microsoft.com/office/powerpoint/2010/main" val="338919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09" name="Group 68608">
            <a:extLst>
              <a:ext uri="{FF2B5EF4-FFF2-40B4-BE49-F238E27FC236}">
                <a16:creationId xmlns:a16="http://schemas.microsoft.com/office/drawing/2014/main" id="{1C76BB93-44C7-F64C-B7A1-124920B7828A}"/>
              </a:ext>
            </a:extLst>
          </p:cNvPr>
          <p:cNvGrpSpPr/>
          <p:nvPr/>
        </p:nvGrpSpPr>
        <p:grpSpPr>
          <a:xfrm>
            <a:off x="567708" y="972403"/>
            <a:ext cx="3092326" cy="3421667"/>
            <a:chOff x="567708" y="1073263"/>
            <a:chExt cx="3092326" cy="3421667"/>
          </a:xfrm>
        </p:grpSpPr>
        <p:sp>
          <p:nvSpPr>
            <p:cNvPr id="13" name="Text Box 15"/>
            <p:cNvSpPr txBox="1">
              <a:spLocks noChangeArrowheads="1"/>
            </p:cNvSpPr>
            <p:nvPr/>
          </p:nvSpPr>
          <p:spPr bwMode="auto">
            <a:xfrm>
              <a:off x="750342" y="1073263"/>
              <a:ext cx="2909692" cy="36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lIns="91438" tIns="45719" rIns="91438" bIns="45719">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a:defRPr sz="2000">
                  <a:solidFill>
                    <a:schemeClr val="tx1"/>
                  </a:solidFill>
                  <a:latin typeface="Calibri" charset="0"/>
                  <a:ea typeface="MS PGothic" charset="0"/>
                  <a:cs typeface="MS PGothic" charset="0"/>
                </a:defRPr>
              </a:lvl6pPr>
              <a:lvl7pPr>
                <a:defRPr sz="2000">
                  <a:solidFill>
                    <a:schemeClr val="tx1"/>
                  </a:solidFill>
                  <a:latin typeface="Calibri" charset="0"/>
                  <a:ea typeface="MS PGothic" charset="0"/>
                  <a:cs typeface="MS PGothic" charset="0"/>
                </a:defRPr>
              </a:lvl7pPr>
              <a:lvl8pPr>
                <a:defRPr sz="2000">
                  <a:solidFill>
                    <a:schemeClr val="tx1"/>
                  </a:solidFill>
                  <a:latin typeface="Calibri" charset="0"/>
                  <a:ea typeface="MS PGothic" charset="0"/>
                  <a:cs typeface="MS PGothic" charset="0"/>
                </a:defRPr>
              </a:lvl8pPr>
              <a:lvl9pPr>
                <a:defRPr sz="2000">
                  <a:solidFill>
                    <a:schemeClr val="tx1"/>
                  </a:solidFill>
                  <a:latin typeface="Calibri" charset="0"/>
                  <a:ea typeface="MS PGothic" charset="0"/>
                  <a:cs typeface="MS PGothic" charset="0"/>
                </a:defRPr>
              </a:lvl9pPr>
            </a:lstStyle>
            <a:p>
              <a:pPr algn="r" eaLnBrk="1" hangingPunct="1">
                <a:spcBef>
                  <a:spcPct val="50000"/>
                </a:spcBef>
              </a:pPr>
              <a:r>
                <a:rPr lang="en-US" sz="1800" i="1" dirty="0"/>
                <a:t>Conventional Floor Speaker</a:t>
              </a:r>
            </a:p>
          </p:txBody>
        </p:sp>
        <p:sp>
          <p:nvSpPr>
            <p:cNvPr id="2" name="Rectangle 1">
              <a:extLst>
                <a:ext uri="{FF2B5EF4-FFF2-40B4-BE49-F238E27FC236}">
                  <a16:creationId xmlns:a16="http://schemas.microsoft.com/office/drawing/2014/main" id="{C21250A8-DE46-7543-A6C4-58BD0D12C147}"/>
                </a:ext>
              </a:extLst>
            </p:cNvPr>
            <p:cNvSpPr/>
            <p:nvPr/>
          </p:nvSpPr>
          <p:spPr bwMode="auto">
            <a:xfrm>
              <a:off x="567708" y="1874394"/>
              <a:ext cx="579864" cy="2620536"/>
            </a:xfrm>
            <a:prstGeom prst="rect">
              <a:avLst/>
            </a:prstGeom>
            <a:solidFill>
              <a:schemeClr val="bg1">
                <a:lumMod val="75000"/>
              </a:schemeClr>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nvGrpSpPr>
            <p:cNvPr id="6" name="Group 5">
              <a:extLst>
                <a:ext uri="{FF2B5EF4-FFF2-40B4-BE49-F238E27FC236}">
                  <a16:creationId xmlns:a16="http://schemas.microsoft.com/office/drawing/2014/main" id="{5E13CC4C-912D-0642-BE03-E868082239E3}"/>
                </a:ext>
              </a:extLst>
            </p:cNvPr>
            <p:cNvGrpSpPr/>
            <p:nvPr/>
          </p:nvGrpSpPr>
          <p:grpSpPr>
            <a:xfrm>
              <a:off x="784488" y="2056493"/>
              <a:ext cx="146304" cy="146304"/>
              <a:chOff x="2254201" y="2065680"/>
              <a:chExt cx="146304" cy="146304"/>
            </a:xfrm>
          </p:grpSpPr>
          <p:sp>
            <p:nvSpPr>
              <p:cNvPr id="25" name="Oval 24">
                <a:extLst>
                  <a:ext uri="{FF2B5EF4-FFF2-40B4-BE49-F238E27FC236}">
                    <a16:creationId xmlns:a16="http://schemas.microsoft.com/office/drawing/2014/main" id="{B85F278A-7336-BA47-9902-6FAD6E8AC605}"/>
                  </a:ext>
                </a:extLst>
              </p:cNvPr>
              <p:cNvSpPr/>
              <p:nvPr/>
            </p:nvSpPr>
            <p:spPr bwMode="auto">
              <a:xfrm>
                <a:off x="2254201" y="2065680"/>
                <a:ext cx="146304" cy="146304"/>
              </a:xfrm>
              <a:prstGeom prst="ellipse">
                <a:avLst/>
              </a:prstGeom>
              <a:solidFill>
                <a:schemeClr val="bg2"/>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3" name="Oval 2">
                <a:extLst>
                  <a:ext uri="{FF2B5EF4-FFF2-40B4-BE49-F238E27FC236}">
                    <a16:creationId xmlns:a16="http://schemas.microsoft.com/office/drawing/2014/main" id="{0BD277CC-1171-3C42-9B3E-EFAED3605ECE}"/>
                  </a:ext>
                </a:extLst>
              </p:cNvPr>
              <p:cNvSpPr/>
              <p:nvPr/>
            </p:nvSpPr>
            <p:spPr bwMode="auto">
              <a:xfrm>
                <a:off x="2290777" y="2104542"/>
                <a:ext cx="73152" cy="68580"/>
              </a:xfrm>
              <a:prstGeom prst="ellipse">
                <a:avLst/>
              </a:prstGeom>
              <a:solidFill>
                <a:schemeClr val="bg2"/>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nvGrpSpPr>
            <p:cNvPr id="5" name="Group 4">
              <a:extLst>
                <a:ext uri="{FF2B5EF4-FFF2-40B4-BE49-F238E27FC236}">
                  <a16:creationId xmlns:a16="http://schemas.microsoft.com/office/drawing/2014/main" id="{B455EA3F-FEF4-144F-BAC9-AC2DF6D1574A}"/>
                </a:ext>
              </a:extLst>
            </p:cNvPr>
            <p:cNvGrpSpPr/>
            <p:nvPr/>
          </p:nvGrpSpPr>
          <p:grpSpPr>
            <a:xfrm>
              <a:off x="633612" y="2371708"/>
              <a:ext cx="448056" cy="448056"/>
              <a:chOff x="3244001" y="2586595"/>
              <a:chExt cx="448056" cy="448056"/>
            </a:xfrm>
          </p:grpSpPr>
          <p:sp>
            <p:nvSpPr>
              <p:cNvPr id="4" name="Oval 3">
                <a:extLst>
                  <a:ext uri="{FF2B5EF4-FFF2-40B4-BE49-F238E27FC236}">
                    <a16:creationId xmlns:a16="http://schemas.microsoft.com/office/drawing/2014/main" id="{0245BF3E-57EA-E646-8C51-538370C9BA5D}"/>
                  </a:ext>
                </a:extLst>
              </p:cNvPr>
              <p:cNvSpPr/>
              <p:nvPr/>
            </p:nvSpPr>
            <p:spPr bwMode="auto">
              <a:xfrm>
                <a:off x="3244001" y="2586595"/>
                <a:ext cx="448056" cy="448056"/>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17" name="Oval 16">
                <a:extLst>
                  <a:ext uri="{FF2B5EF4-FFF2-40B4-BE49-F238E27FC236}">
                    <a16:creationId xmlns:a16="http://schemas.microsoft.com/office/drawing/2014/main" id="{25D9D5DF-91E8-A442-8020-73338939A74A}"/>
                  </a:ext>
                </a:extLst>
              </p:cNvPr>
              <p:cNvSpPr/>
              <p:nvPr/>
            </p:nvSpPr>
            <p:spPr bwMode="auto">
              <a:xfrm>
                <a:off x="3386977" y="2730461"/>
                <a:ext cx="162104" cy="160323"/>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nvGrpSpPr>
            <p:cNvPr id="19" name="Group 18">
              <a:extLst>
                <a:ext uri="{FF2B5EF4-FFF2-40B4-BE49-F238E27FC236}">
                  <a16:creationId xmlns:a16="http://schemas.microsoft.com/office/drawing/2014/main" id="{4691E139-046D-5C4D-A470-50DF6A04375C}"/>
                </a:ext>
              </a:extLst>
            </p:cNvPr>
            <p:cNvGrpSpPr/>
            <p:nvPr/>
          </p:nvGrpSpPr>
          <p:grpSpPr>
            <a:xfrm>
              <a:off x="633612" y="3141656"/>
              <a:ext cx="448056" cy="448056"/>
              <a:chOff x="3244001" y="2586595"/>
              <a:chExt cx="448056" cy="448056"/>
            </a:xfrm>
          </p:grpSpPr>
          <p:sp>
            <p:nvSpPr>
              <p:cNvPr id="20" name="Oval 19">
                <a:extLst>
                  <a:ext uri="{FF2B5EF4-FFF2-40B4-BE49-F238E27FC236}">
                    <a16:creationId xmlns:a16="http://schemas.microsoft.com/office/drawing/2014/main" id="{9A9746C5-571B-7641-8F33-AB9BDA0C1124}"/>
                  </a:ext>
                </a:extLst>
              </p:cNvPr>
              <p:cNvSpPr/>
              <p:nvPr/>
            </p:nvSpPr>
            <p:spPr bwMode="auto">
              <a:xfrm>
                <a:off x="3244001" y="2586595"/>
                <a:ext cx="448056" cy="448056"/>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21" name="Oval 20">
                <a:extLst>
                  <a:ext uri="{FF2B5EF4-FFF2-40B4-BE49-F238E27FC236}">
                    <a16:creationId xmlns:a16="http://schemas.microsoft.com/office/drawing/2014/main" id="{F1B7723A-6E56-374B-A578-64C784027C4D}"/>
                  </a:ext>
                </a:extLst>
              </p:cNvPr>
              <p:cNvSpPr/>
              <p:nvPr/>
            </p:nvSpPr>
            <p:spPr bwMode="auto">
              <a:xfrm>
                <a:off x="3386977" y="2730461"/>
                <a:ext cx="162104" cy="160323"/>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nvGrpSpPr>
            <p:cNvPr id="22" name="Group 21">
              <a:extLst>
                <a:ext uri="{FF2B5EF4-FFF2-40B4-BE49-F238E27FC236}">
                  <a16:creationId xmlns:a16="http://schemas.microsoft.com/office/drawing/2014/main" id="{46B00E85-FB0E-F642-8E58-8E806AF71562}"/>
                </a:ext>
              </a:extLst>
            </p:cNvPr>
            <p:cNvGrpSpPr/>
            <p:nvPr/>
          </p:nvGrpSpPr>
          <p:grpSpPr>
            <a:xfrm>
              <a:off x="633612" y="3653618"/>
              <a:ext cx="448056" cy="448056"/>
              <a:chOff x="3244001" y="2586595"/>
              <a:chExt cx="448056" cy="448056"/>
            </a:xfrm>
          </p:grpSpPr>
          <p:sp>
            <p:nvSpPr>
              <p:cNvPr id="23" name="Oval 22">
                <a:extLst>
                  <a:ext uri="{FF2B5EF4-FFF2-40B4-BE49-F238E27FC236}">
                    <a16:creationId xmlns:a16="http://schemas.microsoft.com/office/drawing/2014/main" id="{77179D48-0ECF-E245-A5DA-760C59E80810}"/>
                  </a:ext>
                </a:extLst>
              </p:cNvPr>
              <p:cNvSpPr/>
              <p:nvPr/>
            </p:nvSpPr>
            <p:spPr bwMode="auto">
              <a:xfrm>
                <a:off x="3244001" y="2586595"/>
                <a:ext cx="448056" cy="448056"/>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24" name="Oval 23">
                <a:extLst>
                  <a:ext uri="{FF2B5EF4-FFF2-40B4-BE49-F238E27FC236}">
                    <a16:creationId xmlns:a16="http://schemas.microsoft.com/office/drawing/2014/main" id="{0E70E03C-AF3F-C646-8683-9CCB81082D0C}"/>
                  </a:ext>
                </a:extLst>
              </p:cNvPr>
              <p:cNvSpPr/>
              <p:nvPr/>
            </p:nvSpPr>
            <p:spPr bwMode="auto">
              <a:xfrm>
                <a:off x="3386977" y="2730461"/>
                <a:ext cx="162104" cy="160323"/>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pic>
        <p:nvPicPr>
          <p:cNvPr id="41" name="Picture 40" descr="A picture containing object&#10;&#10;Description generated with high confidence">
            <a:extLst>
              <a:ext uri="{FF2B5EF4-FFF2-40B4-BE49-F238E27FC236}">
                <a16:creationId xmlns:a16="http://schemas.microsoft.com/office/drawing/2014/main" id="{514EAF1B-2CDB-4A34-9CD3-C352A5E9E0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60" name="TextBox 59">
            <a:extLst>
              <a:ext uri="{FF2B5EF4-FFF2-40B4-BE49-F238E27FC236}">
                <a16:creationId xmlns:a16="http://schemas.microsoft.com/office/drawing/2014/main" id="{DEB06873-EC6A-464A-B6F9-C262AD9676CE}"/>
              </a:ext>
            </a:extLst>
          </p:cNvPr>
          <p:cNvSpPr txBox="1"/>
          <p:nvPr/>
        </p:nvSpPr>
        <p:spPr>
          <a:xfrm>
            <a:off x="5904037" y="1715573"/>
            <a:ext cx="2672255" cy="2008242"/>
          </a:xfrm>
          <a:prstGeom prst="rect">
            <a:avLst/>
          </a:prstGeom>
          <a:noFill/>
        </p:spPr>
        <p:txBody>
          <a:bodyPr wrap="square" lIns="68580" tIns="34290" rIns="68580" bIns="34290" rtlCol="0">
            <a:spAutoFit/>
          </a:bodyPr>
          <a:lstStyle/>
          <a:p>
            <a:pPr algn="ctr"/>
            <a:r>
              <a:rPr lang="en-US" sz="1800" dirty="0"/>
              <a:t>The goal of needed crossover design in boxed speakers is to use increasing parts quality to reduce these inevitable distortions.</a:t>
            </a:r>
          </a:p>
          <a:p>
            <a:pPr algn="ctr"/>
            <a:endParaRPr lang="en-US" sz="1800" dirty="0"/>
          </a:p>
        </p:txBody>
      </p:sp>
      <p:sp>
        <p:nvSpPr>
          <p:cNvPr id="64" name="TextBox 63">
            <a:extLst>
              <a:ext uri="{FF2B5EF4-FFF2-40B4-BE49-F238E27FC236}">
                <a16:creationId xmlns:a16="http://schemas.microsoft.com/office/drawing/2014/main" id="{FC14E697-028E-4D32-8767-DA73B913D20F}"/>
              </a:ext>
            </a:extLst>
          </p:cNvPr>
          <p:cNvSpPr txBox="1"/>
          <p:nvPr/>
        </p:nvSpPr>
        <p:spPr>
          <a:xfrm>
            <a:off x="3573535" y="2957046"/>
            <a:ext cx="2204357" cy="307777"/>
          </a:xfrm>
          <a:prstGeom prst="rect">
            <a:avLst/>
          </a:prstGeom>
          <a:noFill/>
        </p:spPr>
        <p:txBody>
          <a:bodyPr wrap="square" rtlCol="0">
            <a:spAutoFit/>
          </a:bodyPr>
          <a:lstStyle/>
          <a:p>
            <a:pPr algn="ctr"/>
            <a:r>
              <a:rPr lang="en-US" b="1" dirty="0"/>
              <a:t>Critical Zone: 450hz-20khz</a:t>
            </a:r>
          </a:p>
        </p:txBody>
      </p:sp>
      <p:cxnSp>
        <p:nvCxnSpPr>
          <p:cNvPr id="68" name="Straight Arrow Connector 67">
            <a:extLst>
              <a:ext uri="{FF2B5EF4-FFF2-40B4-BE49-F238E27FC236}">
                <a16:creationId xmlns:a16="http://schemas.microsoft.com/office/drawing/2014/main" id="{25E3E41C-2BA2-4DF7-9B3A-48BE761AF560}"/>
              </a:ext>
            </a:extLst>
          </p:cNvPr>
          <p:cNvCxnSpPr>
            <a:cxnSpLocks/>
          </p:cNvCxnSpPr>
          <p:nvPr/>
        </p:nvCxnSpPr>
        <p:spPr bwMode="auto">
          <a:xfrm flipH="1" flipV="1">
            <a:off x="821064" y="2028785"/>
            <a:ext cx="622726" cy="12838"/>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Arrow Connector 68">
            <a:extLst>
              <a:ext uri="{FF2B5EF4-FFF2-40B4-BE49-F238E27FC236}">
                <a16:creationId xmlns:a16="http://schemas.microsoft.com/office/drawing/2014/main" id="{D520965F-F321-4105-BEBF-AEB9DC7819E6}"/>
              </a:ext>
            </a:extLst>
          </p:cNvPr>
          <p:cNvCxnSpPr>
            <a:cxnSpLocks/>
          </p:cNvCxnSpPr>
          <p:nvPr/>
        </p:nvCxnSpPr>
        <p:spPr bwMode="auto">
          <a:xfrm flipH="1" flipV="1">
            <a:off x="821064" y="2494875"/>
            <a:ext cx="622726" cy="105206"/>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 Box 48">
            <a:extLst>
              <a:ext uri="{FF2B5EF4-FFF2-40B4-BE49-F238E27FC236}">
                <a16:creationId xmlns:a16="http://schemas.microsoft.com/office/drawing/2014/main" id="{42A399F4-C619-4679-89F7-D4602FD25996}"/>
              </a:ext>
            </a:extLst>
          </p:cNvPr>
          <p:cNvSpPr txBox="1">
            <a:spLocks noChangeArrowheads="1"/>
          </p:cNvSpPr>
          <p:nvPr/>
        </p:nvSpPr>
        <p:spPr bwMode="auto">
          <a:xfrm>
            <a:off x="1538924" y="104111"/>
            <a:ext cx="5449705" cy="802025"/>
          </a:xfrm>
          <a:prstGeom prst="rect">
            <a:avLst/>
          </a:prstGeom>
          <a:extLst/>
        </p:spPr>
        <p:txBody>
          <a:bodyPr vert="horz" lIns="91440" tIns="45720" rIns="91440" bIns="45720" rtlCol="0" anchor="t">
            <a:normAutofit fontScale="92500"/>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u="sng" kern="1200" dirty="0">
                <a:solidFill>
                  <a:schemeClr val="tx1"/>
                </a:solidFill>
                <a:latin typeface="+mj-lt"/>
                <a:ea typeface="+mj-ea"/>
                <a:cs typeface="+mj-cs"/>
              </a:rPr>
              <a:t>Lack</a:t>
            </a:r>
            <a:r>
              <a:rPr lang="en-US" sz="3300" b="1" i="1" kern="1200" dirty="0">
                <a:solidFill>
                  <a:schemeClr val="tx1"/>
                </a:solidFill>
                <a:latin typeface="+mj-lt"/>
                <a:ea typeface="+mj-ea"/>
                <a:cs typeface="+mj-cs"/>
              </a:rPr>
              <a:t> </a:t>
            </a:r>
            <a:r>
              <a:rPr lang="en-US" sz="3300" b="1" i="1" kern="1200" dirty="0">
                <a:solidFill>
                  <a:srgbClr val="FF0000"/>
                </a:solidFill>
                <a:latin typeface="+mj-lt"/>
                <a:ea typeface="+mj-ea"/>
                <a:cs typeface="+mj-cs"/>
              </a:rPr>
              <a:t>of Crossover (Critical Zone)</a:t>
            </a:r>
          </a:p>
        </p:txBody>
      </p:sp>
      <p:sp>
        <p:nvSpPr>
          <p:cNvPr id="26" name="TextBox 25">
            <a:extLst>
              <a:ext uri="{FF2B5EF4-FFF2-40B4-BE49-F238E27FC236}">
                <a16:creationId xmlns:a16="http://schemas.microsoft.com/office/drawing/2014/main" id="{0FCFE654-DDF9-427B-B383-9F7925DF378D}"/>
              </a:ext>
            </a:extLst>
          </p:cNvPr>
          <p:cNvSpPr txBox="1"/>
          <p:nvPr/>
        </p:nvSpPr>
        <p:spPr>
          <a:xfrm>
            <a:off x="1664223" y="2338471"/>
            <a:ext cx="1535301" cy="523220"/>
          </a:xfrm>
          <a:prstGeom prst="rect">
            <a:avLst/>
          </a:prstGeom>
          <a:noFill/>
        </p:spPr>
        <p:txBody>
          <a:bodyPr wrap="square" rtlCol="0">
            <a:spAutoFit/>
          </a:bodyPr>
          <a:lstStyle/>
          <a:p>
            <a:pPr algn="ctr"/>
            <a:r>
              <a:rPr lang="en-US" dirty="0"/>
              <a:t>Frequency Range: 400khz-2Khz</a:t>
            </a:r>
          </a:p>
        </p:txBody>
      </p:sp>
      <p:sp>
        <p:nvSpPr>
          <p:cNvPr id="30" name="Rectangle 29">
            <a:extLst>
              <a:ext uri="{FF2B5EF4-FFF2-40B4-BE49-F238E27FC236}">
                <a16:creationId xmlns:a16="http://schemas.microsoft.com/office/drawing/2014/main" id="{BF4D4223-EDF0-4F24-8591-692E87F4E95E}"/>
              </a:ext>
            </a:extLst>
          </p:cNvPr>
          <p:cNvSpPr/>
          <p:nvPr/>
        </p:nvSpPr>
        <p:spPr bwMode="auto">
          <a:xfrm>
            <a:off x="567708" y="1763525"/>
            <a:ext cx="3092326" cy="1133404"/>
          </a:xfrm>
          <a:prstGeom prst="rect">
            <a:avLst/>
          </a:prstGeom>
          <a:solidFill>
            <a:srgbClr val="FF0000">
              <a:alpha val="30000"/>
            </a:srgb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27" name="TextBox 26">
            <a:extLst>
              <a:ext uri="{FF2B5EF4-FFF2-40B4-BE49-F238E27FC236}">
                <a16:creationId xmlns:a16="http://schemas.microsoft.com/office/drawing/2014/main" id="{3E6D0950-4186-41DF-BA57-18FCE0C58688}"/>
              </a:ext>
            </a:extLst>
          </p:cNvPr>
          <p:cNvSpPr txBox="1"/>
          <p:nvPr/>
        </p:nvSpPr>
        <p:spPr>
          <a:xfrm>
            <a:off x="1664224" y="1780013"/>
            <a:ext cx="1535302" cy="523220"/>
          </a:xfrm>
          <a:prstGeom prst="rect">
            <a:avLst/>
          </a:prstGeom>
          <a:noFill/>
        </p:spPr>
        <p:txBody>
          <a:bodyPr wrap="square" rtlCol="0">
            <a:spAutoFit/>
          </a:bodyPr>
          <a:lstStyle/>
          <a:p>
            <a:pPr algn="ctr"/>
            <a:r>
              <a:rPr lang="en-US" dirty="0"/>
              <a:t>Frequency Range: 2khz-20khz</a:t>
            </a:r>
          </a:p>
        </p:txBody>
      </p:sp>
    </p:spTree>
    <p:extLst>
      <p:ext uri="{BB962C8B-B14F-4D97-AF65-F5344CB8AC3E}">
        <p14:creationId xmlns:p14="http://schemas.microsoft.com/office/powerpoint/2010/main" val="108438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09" name="Group 68608">
            <a:extLst>
              <a:ext uri="{FF2B5EF4-FFF2-40B4-BE49-F238E27FC236}">
                <a16:creationId xmlns:a16="http://schemas.microsoft.com/office/drawing/2014/main" id="{1C76BB93-44C7-F64C-B7A1-124920B7828A}"/>
              </a:ext>
            </a:extLst>
          </p:cNvPr>
          <p:cNvGrpSpPr/>
          <p:nvPr/>
        </p:nvGrpSpPr>
        <p:grpSpPr>
          <a:xfrm>
            <a:off x="567708" y="972403"/>
            <a:ext cx="3092326" cy="3421667"/>
            <a:chOff x="567708" y="1073263"/>
            <a:chExt cx="3092326" cy="3421667"/>
          </a:xfrm>
        </p:grpSpPr>
        <p:sp>
          <p:nvSpPr>
            <p:cNvPr id="13" name="Text Box 15"/>
            <p:cNvSpPr txBox="1">
              <a:spLocks noChangeArrowheads="1"/>
            </p:cNvSpPr>
            <p:nvPr/>
          </p:nvSpPr>
          <p:spPr bwMode="auto">
            <a:xfrm>
              <a:off x="750342" y="1073263"/>
              <a:ext cx="2909692" cy="36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lIns="91438" tIns="45719" rIns="91438" bIns="45719">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a:defRPr sz="2000">
                  <a:solidFill>
                    <a:schemeClr val="tx1"/>
                  </a:solidFill>
                  <a:latin typeface="Calibri" charset="0"/>
                  <a:ea typeface="MS PGothic" charset="0"/>
                  <a:cs typeface="MS PGothic" charset="0"/>
                </a:defRPr>
              </a:lvl6pPr>
              <a:lvl7pPr>
                <a:defRPr sz="2000">
                  <a:solidFill>
                    <a:schemeClr val="tx1"/>
                  </a:solidFill>
                  <a:latin typeface="Calibri" charset="0"/>
                  <a:ea typeface="MS PGothic" charset="0"/>
                  <a:cs typeface="MS PGothic" charset="0"/>
                </a:defRPr>
              </a:lvl7pPr>
              <a:lvl8pPr>
                <a:defRPr sz="2000">
                  <a:solidFill>
                    <a:schemeClr val="tx1"/>
                  </a:solidFill>
                  <a:latin typeface="Calibri" charset="0"/>
                  <a:ea typeface="MS PGothic" charset="0"/>
                  <a:cs typeface="MS PGothic" charset="0"/>
                </a:defRPr>
              </a:lvl8pPr>
              <a:lvl9pPr>
                <a:defRPr sz="2000">
                  <a:solidFill>
                    <a:schemeClr val="tx1"/>
                  </a:solidFill>
                  <a:latin typeface="Calibri" charset="0"/>
                  <a:ea typeface="MS PGothic" charset="0"/>
                  <a:cs typeface="MS PGothic" charset="0"/>
                </a:defRPr>
              </a:lvl9pPr>
            </a:lstStyle>
            <a:p>
              <a:pPr algn="r" eaLnBrk="1" hangingPunct="1">
                <a:spcBef>
                  <a:spcPct val="50000"/>
                </a:spcBef>
              </a:pPr>
              <a:r>
                <a:rPr lang="en-US" sz="1800" i="1" dirty="0"/>
                <a:t>Conventional Floor Speaker</a:t>
              </a:r>
            </a:p>
          </p:txBody>
        </p:sp>
        <p:sp>
          <p:nvSpPr>
            <p:cNvPr id="2" name="Rectangle 1">
              <a:extLst>
                <a:ext uri="{FF2B5EF4-FFF2-40B4-BE49-F238E27FC236}">
                  <a16:creationId xmlns:a16="http://schemas.microsoft.com/office/drawing/2014/main" id="{C21250A8-DE46-7543-A6C4-58BD0D12C147}"/>
                </a:ext>
              </a:extLst>
            </p:cNvPr>
            <p:cNvSpPr/>
            <p:nvPr/>
          </p:nvSpPr>
          <p:spPr bwMode="auto">
            <a:xfrm>
              <a:off x="567708" y="1874394"/>
              <a:ext cx="579864" cy="2620536"/>
            </a:xfrm>
            <a:prstGeom prst="rect">
              <a:avLst/>
            </a:prstGeom>
            <a:solidFill>
              <a:schemeClr val="bg1">
                <a:lumMod val="75000"/>
              </a:schemeClr>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nvGrpSpPr>
            <p:cNvPr id="6" name="Group 5">
              <a:extLst>
                <a:ext uri="{FF2B5EF4-FFF2-40B4-BE49-F238E27FC236}">
                  <a16:creationId xmlns:a16="http://schemas.microsoft.com/office/drawing/2014/main" id="{5E13CC4C-912D-0642-BE03-E868082239E3}"/>
                </a:ext>
              </a:extLst>
            </p:cNvPr>
            <p:cNvGrpSpPr/>
            <p:nvPr/>
          </p:nvGrpSpPr>
          <p:grpSpPr>
            <a:xfrm>
              <a:off x="784488" y="2056493"/>
              <a:ext cx="146304" cy="146304"/>
              <a:chOff x="2254201" y="2065680"/>
              <a:chExt cx="146304" cy="146304"/>
            </a:xfrm>
          </p:grpSpPr>
          <p:sp>
            <p:nvSpPr>
              <p:cNvPr id="25" name="Oval 24">
                <a:extLst>
                  <a:ext uri="{FF2B5EF4-FFF2-40B4-BE49-F238E27FC236}">
                    <a16:creationId xmlns:a16="http://schemas.microsoft.com/office/drawing/2014/main" id="{B85F278A-7336-BA47-9902-6FAD6E8AC605}"/>
                  </a:ext>
                </a:extLst>
              </p:cNvPr>
              <p:cNvSpPr/>
              <p:nvPr/>
            </p:nvSpPr>
            <p:spPr bwMode="auto">
              <a:xfrm>
                <a:off x="2254201" y="2065680"/>
                <a:ext cx="146304" cy="146304"/>
              </a:xfrm>
              <a:prstGeom prst="ellipse">
                <a:avLst/>
              </a:prstGeom>
              <a:solidFill>
                <a:schemeClr val="bg2"/>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3" name="Oval 2">
                <a:extLst>
                  <a:ext uri="{FF2B5EF4-FFF2-40B4-BE49-F238E27FC236}">
                    <a16:creationId xmlns:a16="http://schemas.microsoft.com/office/drawing/2014/main" id="{0BD277CC-1171-3C42-9B3E-EFAED3605ECE}"/>
                  </a:ext>
                </a:extLst>
              </p:cNvPr>
              <p:cNvSpPr/>
              <p:nvPr/>
            </p:nvSpPr>
            <p:spPr bwMode="auto">
              <a:xfrm>
                <a:off x="2290777" y="2104542"/>
                <a:ext cx="73152" cy="68580"/>
              </a:xfrm>
              <a:prstGeom prst="ellipse">
                <a:avLst/>
              </a:prstGeom>
              <a:solidFill>
                <a:schemeClr val="bg2"/>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nvGrpSpPr>
            <p:cNvPr id="5" name="Group 4">
              <a:extLst>
                <a:ext uri="{FF2B5EF4-FFF2-40B4-BE49-F238E27FC236}">
                  <a16:creationId xmlns:a16="http://schemas.microsoft.com/office/drawing/2014/main" id="{B455EA3F-FEF4-144F-BAC9-AC2DF6D1574A}"/>
                </a:ext>
              </a:extLst>
            </p:cNvPr>
            <p:cNvGrpSpPr/>
            <p:nvPr/>
          </p:nvGrpSpPr>
          <p:grpSpPr>
            <a:xfrm>
              <a:off x="633612" y="2371708"/>
              <a:ext cx="448056" cy="448056"/>
              <a:chOff x="3244001" y="2586595"/>
              <a:chExt cx="448056" cy="448056"/>
            </a:xfrm>
          </p:grpSpPr>
          <p:sp>
            <p:nvSpPr>
              <p:cNvPr id="4" name="Oval 3">
                <a:extLst>
                  <a:ext uri="{FF2B5EF4-FFF2-40B4-BE49-F238E27FC236}">
                    <a16:creationId xmlns:a16="http://schemas.microsoft.com/office/drawing/2014/main" id="{0245BF3E-57EA-E646-8C51-538370C9BA5D}"/>
                  </a:ext>
                </a:extLst>
              </p:cNvPr>
              <p:cNvSpPr/>
              <p:nvPr/>
            </p:nvSpPr>
            <p:spPr bwMode="auto">
              <a:xfrm>
                <a:off x="3244001" y="2586595"/>
                <a:ext cx="448056" cy="448056"/>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17" name="Oval 16">
                <a:extLst>
                  <a:ext uri="{FF2B5EF4-FFF2-40B4-BE49-F238E27FC236}">
                    <a16:creationId xmlns:a16="http://schemas.microsoft.com/office/drawing/2014/main" id="{25D9D5DF-91E8-A442-8020-73338939A74A}"/>
                  </a:ext>
                </a:extLst>
              </p:cNvPr>
              <p:cNvSpPr/>
              <p:nvPr/>
            </p:nvSpPr>
            <p:spPr bwMode="auto">
              <a:xfrm>
                <a:off x="3386977" y="2730461"/>
                <a:ext cx="162104" cy="160323"/>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nvGrpSpPr>
            <p:cNvPr id="19" name="Group 18">
              <a:extLst>
                <a:ext uri="{FF2B5EF4-FFF2-40B4-BE49-F238E27FC236}">
                  <a16:creationId xmlns:a16="http://schemas.microsoft.com/office/drawing/2014/main" id="{4691E139-046D-5C4D-A470-50DF6A04375C}"/>
                </a:ext>
              </a:extLst>
            </p:cNvPr>
            <p:cNvGrpSpPr/>
            <p:nvPr/>
          </p:nvGrpSpPr>
          <p:grpSpPr>
            <a:xfrm>
              <a:off x="633612" y="3141656"/>
              <a:ext cx="448056" cy="448056"/>
              <a:chOff x="3244001" y="2586595"/>
              <a:chExt cx="448056" cy="448056"/>
            </a:xfrm>
          </p:grpSpPr>
          <p:sp>
            <p:nvSpPr>
              <p:cNvPr id="20" name="Oval 19">
                <a:extLst>
                  <a:ext uri="{FF2B5EF4-FFF2-40B4-BE49-F238E27FC236}">
                    <a16:creationId xmlns:a16="http://schemas.microsoft.com/office/drawing/2014/main" id="{9A9746C5-571B-7641-8F33-AB9BDA0C1124}"/>
                  </a:ext>
                </a:extLst>
              </p:cNvPr>
              <p:cNvSpPr/>
              <p:nvPr/>
            </p:nvSpPr>
            <p:spPr bwMode="auto">
              <a:xfrm>
                <a:off x="3244001" y="2586595"/>
                <a:ext cx="448056" cy="448056"/>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21" name="Oval 20">
                <a:extLst>
                  <a:ext uri="{FF2B5EF4-FFF2-40B4-BE49-F238E27FC236}">
                    <a16:creationId xmlns:a16="http://schemas.microsoft.com/office/drawing/2014/main" id="{F1B7723A-6E56-374B-A578-64C784027C4D}"/>
                  </a:ext>
                </a:extLst>
              </p:cNvPr>
              <p:cNvSpPr/>
              <p:nvPr/>
            </p:nvSpPr>
            <p:spPr bwMode="auto">
              <a:xfrm>
                <a:off x="3386977" y="2730461"/>
                <a:ext cx="162104" cy="160323"/>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nvGrpSpPr>
            <p:cNvPr id="22" name="Group 21">
              <a:extLst>
                <a:ext uri="{FF2B5EF4-FFF2-40B4-BE49-F238E27FC236}">
                  <a16:creationId xmlns:a16="http://schemas.microsoft.com/office/drawing/2014/main" id="{46B00E85-FB0E-F642-8E58-8E806AF71562}"/>
                </a:ext>
              </a:extLst>
            </p:cNvPr>
            <p:cNvGrpSpPr/>
            <p:nvPr/>
          </p:nvGrpSpPr>
          <p:grpSpPr>
            <a:xfrm>
              <a:off x="633612" y="3653618"/>
              <a:ext cx="448056" cy="448056"/>
              <a:chOff x="3244001" y="2586595"/>
              <a:chExt cx="448056" cy="448056"/>
            </a:xfrm>
          </p:grpSpPr>
          <p:sp>
            <p:nvSpPr>
              <p:cNvPr id="23" name="Oval 22">
                <a:extLst>
                  <a:ext uri="{FF2B5EF4-FFF2-40B4-BE49-F238E27FC236}">
                    <a16:creationId xmlns:a16="http://schemas.microsoft.com/office/drawing/2014/main" id="{77179D48-0ECF-E245-A5DA-760C59E80810}"/>
                  </a:ext>
                </a:extLst>
              </p:cNvPr>
              <p:cNvSpPr/>
              <p:nvPr/>
            </p:nvSpPr>
            <p:spPr bwMode="auto">
              <a:xfrm>
                <a:off x="3244001" y="2586595"/>
                <a:ext cx="448056" cy="448056"/>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24" name="Oval 23">
                <a:extLst>
                  <a:ext uri="{FF2B5EF4-FFF2-40B4-BE49-F238E27FC236}">
                    <a16:creationId xmlns:a16="http://schemas.microsoft.com/office/drawing/2014/main" id="{0E70E03C-AF3F-C646-8683-9CCB81082D0C}"/>
                  </a:ext>
                </a:extLst>
              </p:cNvPr>
              <p:cNvSpPr/>
              <p:nvPr/>
            </p:nvSpPr>
            <p:spPr bwMode="auto">
              <a:xfrm>
                <a:off x="3386977" y="2730461"/>
                <a:ext cx="162104" cy="160323"/>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pic>
        <p:nvPicPr>
          <p:cNvPr id="41" name="Picture 40" descr="A picture containing object&#10;&#10;Description generated with high confidence">
            <a:extLst>
              <a:ext uri="{FF2B5EF4-FFF2-40B4-BE49-F238E27FC236}">
                <a16:creationId xmlns:a16="http://schemas.microsoft.com/office/drawing/2014/main" id="{514EAF1B-2CDB-4A34-9CD3-C352A5E9E0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60" name="TextBox 59">
            <a:extLst>
              <a:ext uri="{FF2B5EF4-FFF2-40B4-BE49-F238E27FC236}">
                <a16:creationId xmlns:a16="http://schemas.microsoft.com/office/drawing/2014/main" id="{DEB06873-EC6A-464A-B6F9-C262AD9676CE}"/>
              </a:ext>
            </a:extLst>
          </p:cNvPr>
          <p:cNvSpPr txBox="1"/>
          <p:nvPr/>
        </p:nvSpPr>
        <p:spPr>
          <a:xfrm>
            <a:off x="5904037" y="1715573"/>
            <a:ext cx="2672255" cy="2839239"/>
          </a:xfrm>
          <a:prstGeom prst="rect">
            <a:avLst/>
          </a:prstGeom>
          <a:noFill/>
        </p:spPr>
        <p:txBody>
          <a:bodyPr wrap="square" lIns="68580" tIns="34290" rIns="68580" bIns="34290" rtlCol="0">
            <a:spAutoFit/>
          </a:bodyPr>
          <a:lstStyle/>
          <a:p>
            <a:pPr algn="ctr"/>
            <a:r>
              <a:rPr lang="en-US" sz="1800" dirty="0"/>
              <a:t>Adding these necessary parts in the crossover creates new problems while solving existing ones, creating a never-ending cycle.</a:t>
            </a:r>
          </a:p>
          <a:p>
            <a:pPr algn="ctr"/>
            <a:endParaRPr lang="en-US" sz="1800" dirty="0"/>
          </a:p>
          <a:p>
            <a:pPr algn="ctr"/>
            <a:r>
              <a:rPr lang="en-US" sz="1800" dirty="0"/>
              <a:t>Meaning the </a:t>
            </a:r>
            <a:br>
              <a:rPr lang="en-US" sz="1800" dirty="0"/>
            </a:br>
            <a:r>
              <a:rPr lang="en-US" sz="1800" dirty="0"/>
              <a:t>“best crossover” is still coloring the signal.</a:t>
            </a:r>
          </a:p>
        </p:txBody>
      </p:sp>
      <p:sp>
        <p:nvSpPr>
          <p:cNvPr id="64" name="TextBox 63">
            <a:extLst>
              <a:ext uri="{FF2B5EF4-FFF2-40B4-BE49-F238E27FC236}">
                <a16:creationId xmlns:a16="http://schemas.microsoft.com/office/drawing/2014/main" id="{FC14E697-028E-4D32-8767-DA73B913D20F}"/>
              </a:ext>
            </a:extLst>
          </p:cNvPr>
          <p:cNvSpPr txBox="1"/>
          <p:nvPr/>
        </p:nvSpPr>
        <p:spPr>
          <a:xfrm>
            <a:off x="3573535" y="2957046"/>
            <a:ext cx="2204357" cy="307777"/>
          </a:xfrm>
          <a:prstGeom prst="rect">
            <a:avLst/>
          </a:prstGeom>
          <a:noFill/>
        </p:spPr>
        <p:txBody>
          <a:bodyPr wrap="square" rtlCol="0">
            <a:spAutoFit/>
          </a:bodyPr>
          <a:lstStyle/>
          <a:p>
            <a:pPr algn="ctr"/>
            <a:r>
              <a:rPr lang="en-US" b="1" dirty="0"/>
              <a:t>Critical Zone: 450hz-20khz</a:t>
            </a:r>
          </a:p>
        </p:txBody>
      </p:sp>
      <p:cxnSp>
        <p:nvCxnSpPr>
          <p:cNvPr id="68" name="Straight Arrow Connector 67">
            <a:extLst>
              <a:ext uri="{FF2B5EF4-FFF2-40B4-BE49-F238E27FC236}">
                <a16:creationId xmlns:a16="http://schemas.microsoft.com/office/drawing/2014/main" id="{25E3E41C-2BA2-4DF7-9B3A-48BE761AF560}"/>
              </a:ext>
            </a:extLst>
          </p:cNvPr>
          <p:cNvCxnSpPr>
            <a:cxnSpLocks/>
          </p:cNvCxnSpPr>
          <p:nvPr/>
        </p:nvCxnSpPr>
        <p:spPr bwMode="auto">
          <a:xfrm flipH="1" flipV="1">
            <a:off x="821064" y="2028785"/>
            <a:ext cx="622726" cy="12838"/>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Arrow Connector 68">
            <a:extLst>
              <a:ext uri="{FF2B5EF4-FFF2-40B4-BE49-F238E27FC236}">
                <a16:creationId xmlns:a16="http://schemas.microsoft.com/office/drawing/2014/main" id="{D520965F-F321-4105-BEBF-AEB9DC7819E6}"/>
              </a:ext>
            </a:extLst>
          </p:cNvPr>
          <p:cNvCxnSpPr>
            <a:cxnSpLocks/>
          </p:cNvCxnSpPr>
          <p:nvPr/>
        </p:nvCxnSpPr>
        <p:spPr bwMode="auto">
          <a:xfrm flipH="1" flipV="1">
            <a:off x="821064" y="2494875"/>
            <a:ext cx="622726" cy="105206"/>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 Box 48">
            <a:extLst>
              <a:ext uri="{FF2B5EF4-FFF2-40B4-BE49-F238E27FC236}">
                <a16:creationId xmlns:a16="http://schemas.microsoft.com/office/drawing/2014/main" id="{2E9F6FD9-FDE8-4CC6-B388-5320FEA2A933}"/>
              </a:ext>
            </a:extLst>
          </p:cNvPr>
          <p:cNvSpPr txBox="1">
            <a:spLocks noChangeArrowheads="1"/>
          </p:cNvSpPr>
          <p:nvPr/>
        </p:nvSpPr>
        <p:spPr bwMode="auto">
          <a:xfrm>
            <a:off x="1538924" y="104111"/>
            <a:ext cx="5449705" cy="802025"/>
          </a:xfrm>
          <a:prstGeom prst="rect">
            <a:avLst/>
          </a:prstGeom>
          <a:extLst/>
        </p:spPr>
        <p:txBody>
          <a:bodyPr vert="horz" lIns="91440" tIns="45720" rIns="91440" bIns="45720" rtlCol="0" anchor="t">
            <a:normAutofit fontScale="92500"/>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u="sng" kern="1200" dirty="0">
                <a:solidFill>
                  <a:schemeClr val="tx1"/>
                </a:solidFill>
                <a:latin typeface="+mj-lt"/>
                <a:ea typeface="+mj-ea"/>
                <a:cs typeface="+mj-cs"/>
              </a:rPr>
              <a:t>Lack</a:t>
            </a:r>
            <a:r>
              <a:rPr lang="en-US" sz="3300" b="1" i="1" kern="1200" dirty="0">
                <a:solidFill>
                  <a:schemeClr val="tx1"/>
                </a:solidFill>
                <a:latin typeface="+mj-lt"/>
                <a:ea typeface="+mj-ea"/>
                <a:cs typeface="+mj-cs"/>
              </a:rPr>
              <a:t> </a:t>
            </a:r>
            <a:r>
              <a:rPr lang="en-US" sz="3300" b="1" i="1" kern="1200" dirty="0">
                <a:solidFill>
                  <a:srgbClr val="FF0000"/>
                </a:solidFill>
                <a:latin typeface="+mj-lt"/>
                <a:ea typeface="+mj-ea"/>
                <a:cs typeface="+mj-cs"/>
              </a:rPr>
              <a:t>of Crossover (Critical Zone)</a:t>
            </a:r>
          </a:p>
        </p:txBody>
      </p:sp>
      <p:sp>
        <p:nvSpPr>
          <p:cNvPr id="27" name="TextBox 26">
            <a:extLst>
              <a:ext uri="{FF2B5EF4-FFF2-40B4-BE49-F238E27FC236}">
                <a16:creationId xmlns:a16="http://schemas.microsoft.com/office/drawing/2014/main" id="{AA8D2A5A-269A-43B2-B422-580459BED32F}"/>
              </a:ext>
            </a:extLst>
          </p:cNvPr>
          <p:cNvSpPr txBox="1"/>
          <p:nvPr/>
        </p:nvSpPr>
        <p:spPr>
          <a:xfrm>
            <a:off x="1664223" y="2338471"/>
            <a:ext cx="1535301" cy="523220"/>
          </a:xfrm>
          <a:prstGeom prst="rect">
            <a:avLst/>
          </a:prstGeom>
          <a:noFill/>
        </p:spPr>
        <p:txBody>
          <a:bodyPr wrap="square" rtlCol="0">
            <a:spAutoFit/>
          </a:bodyPr>
          <a:lstStyle/>
          <a:p>
            <a:pPr algn="ctr"/>
            <a:r>
              <a:rPr lang="en-US" dirty="0"/>
              <a:t>Frequency Range: 400khz-2Khz</a:t>
            </a:r>
          </a:p>
        </p:txBody>
      </p:sp>
      <p:sp>
        <p:nvSpPr>
          <p:cNvPr id="30" name="Rectangle 29">
            <a:extLst>
              <a:ext uri="{FF2B5EF4-FFF2-40B4-BE49-F238E27FC236}">
                <a16:creationId xmlns:a16="http://schemas.microsoft.com/office/drawing/2014/main" id="{04ED2D80-7128-4719-95E6-E3339A3DC309}"/>
              </a:ext>
            </a:extLst>
          </p:cNvPr>
          <p:cNvSpPr/>
          <p:nvPr/>
        </p:nvSpPr>
        <p:spPr bwMode="auto">
          <a:xfrm>
            <a:off x="567708" y="1763525"/>
            <a:ext cx="3092326" cy="1133404"/>
          </a:xfrm>
          <a:prstGeom prst="rect">
            <a:avLst/>
          </a:prstGeom>
          <a:solidFill>
            <a:srgbClr val="FF0000">
              <a:alpha val="30000"/>
            </a:srgb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28" name="TextBox 27">
            <a:extLst>
              <a:ext uri="{FF2B5EF4-FFF2-40B4-BE49-F238E27FC236}">
                <a16:creationId xmlns:a16="http://schemas.microsoft.com/office/drawing/2014/main" id="{3A1DC3BF-C2AD-4BE0-92EA-4D3E6FD68AF7}"/>
              </a:ext>
            </a:extLst>
          </p:cNvPr>
          <p:cNvSpPr txBox="1"/>
          <p:nvPr/>
        </p:nvSpPr>
        <p:spPr>
          <a:xfrm>
            <a:off x="1664224" y="1780013"/>
            <a:ext cx="1535302" cy="523220"/>
          </a:xfrm>
          <a:prstGeom prst="rect">
            <a:avLst/>
          </a:prstGeom>
          <a:noFill/>
        </p:spPr>
        <p:txBody>
          <a:bodyPr wrap="square" rtlCol="0">
            <a:spAutoFit/>
          </a:bodyPr>
          <a:lstStyle/>
          <a:p>
            <a:pPr algn="ctr"/>
            <a:r>
              <a:rPr lang="en-US" dirty="0"/>
              <a:t>Frequency Range: 2khz-20khz</a:t>
            </a:r>
          </a:p>
        </p:txBody>
      </p:sp>
    </p:spTree>
    <p:extLst>
      <p:ext uri="{BB962C8B-B14F-4D97-AF65-F5344CB8AC3E}">
        <p14:creationId xmlns:p14="http://schemas.microsoft.com/office/powerpoint/2010/main" val="125850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9151" name="Text Box 15"/>
          <p:cNvSpPr txBox="1">
            <a:spLocks noChangeArrowheads="1"/>
          </p:cNvSpPr>
          <p:nvPr/>
        </p:nvSpPr>
        <p:spPr bwMode="auto">
          <a:xfrm>
            <a:off x="381000" y="759892"/>
            <a:ext cx="6553200" cy="36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8" tIns="45719" rIns="91438" bIns="45719">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a:defRPr sz="2000">
                <a:solidFill>
                  <a:schemeClr val="tx1"/>
                </a:solidFill>
                <a:latin typeface="Calibri" charset="0"/>
                <a:ea typeface="MS PGothic" charset="0"/>
                <a:cs typeface="MS PGothic" charset="0"/>
              </a:defRPr>
            </a:lvl6pPr>
            <a:lvl7pPr>
              <a:defRPr sz="2000">
                <a:solidFill>
                  <a:schemeClr val="tx1"/>
                </a:solidFill>
                <a:latin typeface="Calibri" charset="0"/>
                <a:ea typeface="MS PGothic" charset="0"/>
                <a:cs typeface="MS PGothic" charset="0"/>
              </a:defRPr>
            </a:lvl7pPr>
            <a:lvl8pPr>
              <a:defRPr sz="2000">
                <a:solidFill>
                  <a:schemeClr val="tx1"/>
                </a:solidFill>
                <a:latin typeface="Calibri" charset="0"/>
                <a:ea typeface="MS PGothic" charset="0"/>
                <a:cs typeface="MS PGothic" charset="0"/>
              </a:defRPr>
            </a:lvl8pPr>
            <a:lvl9pPr>
              <a:defRPr sz="2000">
                <a:solidFill>
                  <a:schemeClr val="tx1"/>
                </a:solidFill>
                <a:latin typeface="Calibri" charset="0"/>
                <a:ea typeface="MS PGothic" charset="0"/>
                <a:cs typeface="MS PGothic" charset="0"/>
              </a:defRPr>
            </a:lvl9pPr>
          </a:lstStyle>
          <a:p>
            <a:pPr eaLnBrk="1" hangingPunct="1">
              <a:spcBef>
                <a:spcPct val="50000"/>
              </a:spcBef>
            </a:pPr>
            <a:r>
              <a:rPr lang="en-US" sz="1800" i="1" dirty="0"/>
              <a:t>3 main speaker components</a:t>
            </a:r>
          </a:p>
        </p:txBody>
      </p:sp>
      <p:pic>
        <p:nvPicPr>
          <p:cNvPr id="6" name="Picture 5" descr="9493360689_61591d75fa_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0618" y="1699549"/>
            <a:ext cx="2762777" cy="2743200"/>
          </a:xfrm>
          <a:prstGeom prst="rect">
            <a:avLst/>
          </a:prstGeom>
        </p:spPr>
      </p:pic>
      <p:sp>
        <p:nvSpPr>
          <p:cNvPr id="13" name="Text Box 11"/>
          <p:cNvSpPr txBox="1">
            <a:spLocks noChangeArrowheads="1"/>
          </p:cNvSpPr>
          <p:nvPr/>
        </p:nvSpPr>
        <p:spPr bwMode="auto">
          <a:xfrm>
            <a:off x="3209424" y="1208171"/>
            <a:ext cx="2685048" cy="40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lIns="91438" tIns="45719" rIns="91438" bIns="45719">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algn="ctr">
              <a:defRPr/>
            </a:pPr>
            <a:r>
              <a:rPr lang="en-US" sz="2000" b="1" dirty="0"/>
              <a:t>Drivers</a:t>
            </a:r>
          </a:p>
        </p:txBody>
      </p:sp>
      <p:pic>
        <p:nvPicPr>
          <p:cNvPr id="10" name="Picture 9" descr="A picture containing object&#10;&#10;Description generated with high confidence">
            <a:extLst>
              <a:ext uri="{FF2B5EF4-FFF2-40B4-BE49-F238E27FC236}">
                <a16:creationId xmlns:a16="http://schemas.microsoft.com/office/drawing/2014/main" id="{4CB80B5F-62F3-4BEC-800C-E3C1B9E0AF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11" name="Text Box 48">
            <a:extLst>
              <a:ext uri="{FF2B5EF4-FFF2-40B4-BE49-F238E27FC236}">
                <a16:creationId xmlns:a16="http://schemas.microsoft.com/office/drawing/2014/main" id="{F6E98263-1973-4805-BAF6-5ACC772AF6FF}"/>
              </a:ext>
            </a:extLst>
          </p:cNvPr>
          <p:cNvSpPr txBox="1">
            <a:spLocks noChangeArrowheads="1"/>
          </p:cNvSpPr>
          <p:nvPr/>
        </p:nvSpPr>
        <p:spPr bwMode="auto">
          <a:xfrm>
            <a:off x="1538924" y="104111"/>
            <a:ext cx="4788397" cy="802025"/>
          </a:xfrm>
          <a:prstGeom prst="rect">
            <a:avLst/>
          </a:prstGeom>
          <a:extLst/>
        </p:spPr>
        <p:txBody>
          <a:bodyPr vert="horz" lIns="91440" tIns="45720" rIns="91440" bIns="45720" rtlCol="0" anchor="t">
            <a:normAutofit fontScale="92500"/>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Achieving </a:t>
            </a:r>
            <a:r>
              <a:rPr lang="en-US" sz="3300" b="1" i="1" kern="1200" dirty="0">
                <a:solidFill>
                  <a:srgbClr val="FF0000"/>
                </a:solidFill>
                <a:latin typeface="+mj-lt"/>
                <a:ea typeface="+mj-ea"/>
                <a:cs typeface="+mj-cs"/>
              </a:rPr>
              <a:t>”Truth In Sound”</a:t>
            </a:r>
          </a:p>
        </p:txBody>
      </p:sp>
    </p:spTree>
    <p:extLst>
      <p:ext uri="{BB962C8B-B14F-4D97-AF65-F5344CB8AC3E}">
        <p14:creationId xmlns:p14="http://schemas.microsoft.com/office/powerpoint/2010/main" val="346550167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09" name="Group 68608">
            <a:extLst>
              <a:ext uri="{FF2B5EF4-FFF2-40B4-BE49-F238E27FC236}">
                <a16:creationId xmlns:a16="http://schemas.microsoft.com/office/drawing/2014/main" id="{1C76BB93-44C7-F64C-B7A1-124920B7828A}"/>
              </a:ext>
            </a:extLst>
          </p:cNvPr>
          <p:cNvGrpSpPr/>
          <p:nvPr/>
        </p:nvGrpSpPr>
        <p:grpSpPr>
          <a:xfrm>
            <a:off x="567708" y="972403"/>
            <a:ext cx="3092326" cy="3421667"/>
            <a:chOff x="567708" y="1073263"/>
            <a:chExt cx="3092326" cy="3421667"/>
          </a:xfrm>
        </p:grpSpPr>
        <p:sp>
          <p:nvSpPr>
            <p:cNvPr id="13" name="Text Box 15"/>
            <p:cNvSpPr txBox="1">
              <a:spLocks noChangeArrowheads="1"/>
            </p:cNvSpPr>
            <p:nvPr/>
          </p:nvSpPr>
          <p:spPr bwMode="auto">
            <a:xfrm>
              <a:off x="750342" y="1073263"/>
              <a:ext cx="2909692" cy="36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lIns="91438" tIns="45719" rIns="91438" bIns="45719">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a:defRPr sz="2000">
                  <a:solidFill>
                    <a:schemeClr val="tx1"/>
                  </a:solidFill>
                  <a:latin typeface="Calibri" charset="0"/>
                  <a:ea typeface="MS PGothic" charset="0"/>
                  <a:cs typeface="MS PGothic" charset="0"/>
                </a:defRPr>
              </a:lvl6pPr>
              <a:lvl7pPr>
                <a:defRPr sz="2000">
                  <a:solidFill>
                    <a:schemeClr val="tx1"/>
                  </a:solidFill>
                  <a:latin typeface="Calibri" charset="0"/>
                  <a:ea typeface="MS PGothic" charset="0"/>
                  <a:cs typeface="MS PGothic" charset="0"/>
                </a:defRPr>
              </a:lvl7pPr>
              <a:lvl8pPr>
                <a:defRPr sz="2000">
                  <a:solidFill>
                    <a:schemeClr val="tx1"/>
                  </a:solidFill>
                  <a:latin typeface="Calibri" charset="0"/>
                  <a:ea typeface="MS PGothic" charset="0"/>
                  <a:cs typeface="MS PGothic" charset="0"/>
                </a:defRPr>
              </a:lvl8pPr>
              <a:lvl9pPr>
                <a:defRPr sz="2000">
                  <a:solidFill>
                    <a:schemeClr val="tx1"/>
                  </a:solidFill>
                  <a:latin typeface="Calibri" charset="0"/>
                  <a:ea typeface="MS PGothic" charset="0"/>
                  <a:cs typeface="MS PGothic" charset="0"/>
                </a:defRPr>
              </a:lvl9pPr>
            </a:lstStyle>
            <a:p>
              <a:pPr algn="r" eaLnBrk="1" hangingPunct="1">
                <a:spcBef>
                  <a:spcPct val="50000"/>
                </a:spcBef>
              </a:pPr>
              <a:r>
                <a:rPr lang="en-US" sz="1800" i="1" dirty="0"/>
                <a:t>Conventional Floor Speaker</a:t>
              </a:r>
            </a:p>
          </p:txBody>
        </p:sp>
        <p:sp>
          <p:nvSpPr>
            <p:cNvPr id="2" name="Rectangle 1">
              <a:extLst>
                <a:ext uri="{FF2B5EF4-FFF2-40B4-BE49-F238E27FC236}">
                  <a16:creationId xmlns:a16="http://schemas.microsoft.com/office/drawing/2014/main" id="{C21250A8-DE46-7543-A6C4-58BD0D12C147}"/>
                </a:ext>
              </a:extLst>
            </p:cNvPr>
            <p:cNvSpPr/>
            <p:nvPr/>
          </p:nvSpPr>
          <p:spPr bwMode="auto">
            <a:xfrm>
              <a:off x="567708" y="1874394"/>
              <a:ext cx="579864" cy="2620536"/>
            </a:xfrm>
            <a:prstGeom prst="rect">
              <a:avLst/>
            </a:prstGeom>
            <a:solidFill>
              <a:schemeClr val="bg1">
                <a:lumMod val="75000"/>
              </a:schemeClr>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nvGrpSpPr>
            <p:cNvPr id="6" name="Group 5">
              <a:extLst>
                <a:ext uri="{FF2B5EF4-FFF2-40B4-BE49-F238E27FC236}">
                  <a16:creationId xmlns:a16="http://schemas.microsoft.com/office/drawing/2014/main" id="{5E13CC4C-912D-0642-BE03-E868082239E3}"/>
                </a:ext>
              </a:extLst>
            </p:cNvPr>
            <p:cNvGrpSpPr/>
            <p:nvPr/>
          </p:nvGrpSpPr>
          <p:grpSpPr>
            <a:xfrm>
              <a:off x="784488" y="2056493"/>
              <a:ext cx="146304" cy="146304"/>
              <a:chOff x="2254201" y="2065680"/>
              <a:chExt cx="146304" cy="146304"/>
            </a:xfrm>
          </p:grpSpPr>
          <p:sp>
            <p:nvSpPr>
              <p:cNvPr id="25" name="Oval 24">
                <a:extLst>
                  <a:ext uri="{FF2B5EF4-FFF2-40B4-BE49-F238E27FC236}">
                    <a16:creationId xmlns:a16="http://schemas.microsoft.com/office/drawing/2014/main" id="{B85F278A-7336-BA47-9902-6FAD6E8AC605}"/>
                  </a:ext>
                </a:extLst>
              </p:cNvPr>
              <p:cNvSpPr/>
              <p:nvPr/>
            </p:nvSpPr>
            <p:spPr bwMode="auto">
              <a:xfrm>
                <a:off x="2254201" y="2065680"/>
                <a:ext cx="146304" cy="146304"/>
              </a:xfrm>
              <a:prstGeom prst="ellipse">
                <a:avLst/>
              </a:prstGeom>
              <a:solidFill>
                <a:schemeClr val="bg2"/>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3" name="Oval 2">
                <a:extLst>
                  <a:ext uri="{FF2B5EF4-FFF2-40B4-BE49-F238E27FC236}">
                    <a16:creationId xmlns:a16="http://schemas.microsoft.com/office/drawing/2014/main" id="{0BD277CC-1171-3C42-9B3E-EFAED3605ECE}"/>
                  </a:ext>
                </a:extLst>
              </p:cNvPr>
              <p:cNvSpPr/>
              <p:nvPr/>
            </p:nvSpPr>
            <p:spPr bwMode="auto">
              <a:xfrm>
                <a:off x="2290777" y="2104542"/>
                <a:ext cx="73152" cy="68580"/>
              </a:xfrm>
              <a:prstGeom prst="ellipse">
                <a:avLst/>
              </a:prstGeom>
              <a:solidFill>
                <a:schemeClr val="bg2"/>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nvGrpSpPr>
            <p:cNvPr id="5" name="Group 4">
              <a:extLst>
                <a:ext uri="{FF2B5EF4-FFF2-40B4-BE49-F238E27FC236}">
                  <a16:creationId xmlns:a16="http://schemas.microsoft.com/office/drawing/2014/main" id="{B455EA3F-FEF4-144F-BAC9-AC2DF6D1574A}"/>
                </a:ext>
              </a:extLst>
            </p:cNvPr>
            <p:cNvGrpSpPr/>
            <p:nvPr/>
          </p:nvGrpSpPr>
          <p:grpSpPr>
            <a:xfrm>
              <a:off x="633612" y="2371708"/>
              <a:ext cx="448056" cy="448056"/>
              <a:chOff x="3244001" y="2586595"/>
              <a:chExt cx="448056" cy="448056"/>
            </a:xfrm>
          </p:grpSpPr>
          <p:sp>
            <p:nvSpPr>
              <p:cNvPr id="4" name="Oval 3">
                <a:extLst>
                  <a:ext uri="{FF2B5EF4-FFF2-40B4-BE49-F238E27FC236}">
                    <a16:creationId xmlns:a16="http://schemas.microsoft.com/office/drawing/2014/main" id="{0245BF3E-57EA-E646-8C51-538370C9BA5D}"/>
                  </a:ext>
                </a:extLst>
              </p:cNvPr>
              <p:cNvSpPr/>
              <p:nvPr/>
            </p:nvSpPr>
            <p:spPr bwMode="auto">
              <a:xfrm>
                <a:off x="3244001" y="2586595"/>
                <a:ext cx="448056" cy="448056"/>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17" name="Oval 16">
                <a:extLst>
                  <a:ext uri="{FF2B5EF4-FFF2-40B4-BE49-F238E27FC236}">
                    <a16:creationId xmlns:a16="http://schemas.microsoft.com/office/drawing/2014/main" id="{25D9D5DF-91E8-A442-8020-73338939A74A}"/>
                  </a:ext>
                </a:extLst>
              </p:cNvPr>
              <p:cNvSpPr/>
              <p:nvPr/>
            </p:nvSpPr>
            <p:spPr bwMode="auto">
              <a:xfrm>
                <a:off x="3386977" y="2730461"/>
                <a:ext cx="162104" cy="160323"/>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nvGrpSpPr>
            <p:cNvPr id="19" name="Group 18">
              <a:extLst>
                <a:ext uri="{FF2B5EF4-FFF2-40B4-BE49-F238E27FC236}">
                  <a16:creationId xmlns:a16="http://schemas.microsoft.com/office/drawing/2014/main" id="{4691E139-046D-5C4D-A470-50DF6A04375C}"/>
                </a:ext>
              </a:extLst>
            </p:cNvPr>
            <p:cNvGrpSpPr/>
            <p:nvPr/>
          </p:nvGrpSpPr>
          <p:grpSpPr>
            <a:xfrm>
              <a:off x="633612" y="3141656"/>
              <a:ext cx="448056" cy="448056"/>
              <a:chOff x="3244001" y="2586595"/>
              <a:chExt cx="448056" cy="448056"/>
            </a:xfrm>
          </p:grpSpPr>
          <p:sp>
            <p:nvSpPr>
              <p:cNvPr id="20" name="Oval 19">
                <a:extLst>
                  <a:ext uri="{FF2B5EF4-FFF2-40B4-BE49-F238E27FC236}">
                    <a16:creationId xmlns:a16="http://schemas.microsoft.com/office/drawing/2014/main" id="{9A9746C5-571B-7641-8F33-AB9BDA0C1124}"/>
                  </a:ext>
                </a:extLst>
              </p:cNvPr>
              <p:cNvSpPr/>
              <p:nvPr/>
            </p:nvSpPr>
            <p:spPr bwMode="auto">
              <a:xfrm>
                <a:off x="3244001" y="2586595"/>
                <a:ext cx="448056" cy="448056"/>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21" name="Oval 20">
                <a:extLst>
                  <a:ext uri="{FF2B5EF4-FFF2-40B4-BE49-F238E27FC236}">
                    <a16:creationId xmlns:a16="http://schemas.microsoft.com/office/drawing/2014/main" id="{F1B7723A-6E56-374B-A578-64C784027C4D}"/>
                  </a:ext>
                </a:extLst>
              </p:cNvPr>
              <p:cNvSpPr/>
              <p:nvPr/>
            </p:nvSpPr>
            <p:spPr bwMode="auto">
              <a:xfrm>
                <a:off x="3386977" y="2730461"/>
                <a:ext cx="162104" cy="160323"/>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nvGrpSpPr>
            <p:cNvPr id="22" name="Group 21">
              <a:extLst>
                <a:ext uri="{FF2B5EF4-FFF2-40B4-BE49-F238E27FC236}">
                  <a16:creationId xmlns:a16="http://schemas.microsoft.com/office/drawing/2014/main" id="{46B00E85-FB0E-F642-8E58-8E806AF71562}"/>
                </a:ext>
              </a:extLst>
            </p:cNvPr>
            <p:cNvGrpSpPr/>
            <p:nvPr/>
          </p:nvGrpSpPr>
          <p:grpSpPr>
            <a:xfrm>
              <a:off x="633612" y="3653618"/>
              <a:ext cx="448056" cy="448056"/>
              <a:chOff x="3244001" y="2586595"/>
              <a:chExt cx="448056" cy="448056"/>
            </a:xfrm>
          </p:grpSpPr>
          <p:sp>
            <p:nvSpPr>
              <p:cNvPr id="23" name="Oval 22">
                <a:extLst>
                  <a:ext uri="{FF2B5EF4-FFF2-40B4-BE49-F238E27FC236}">
                    <a16:creationId xmlns:a16="http://schemas.microsoft.com/office/drawing/2014/main" id="{77179D48-0ECF-E245-A5DA-760C59E80810}"/>
                  </a:ext>
                </a:extLst>
              </p:cNvPr>
              <p:cNvSpPr/>
              <p:nvPr/>
            </p:nvSpPr>
            <p:spPr bwMode="auto">
              <a:xfrm>
                <a:off x="3244001" y="2586595"/>
                <a:ext cx="448056" cy="448056"/>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24" name="Oval 23">
                <a:extLst>
                  <a:ext uri="{FF2B5EF4-FFF2-40B4-BE49-F238E27FC236}">
                    <a16:creationId xmlns:a16="http://schemas.microsoft.com/office/drawing/2014/main" id="{0E70E03C-AF3F-C646-8683-9CCB81082D0C}"/>
                  </a:ext>
                </a:extLst>
              </p:cNvPr>
              <p:cNvSpPr/>
              <p:nvPr/>
            </p:nvSpPr>
            <p:spPr bwMode="auto">
              <a:xfrm>
                <a:off x="3386977" y="2730461"/>
                <a:ext cx="162104" cy="160323"/>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pic>
        <p:nvPicPr>
          <p:cNvPr id="41" name="Picture 40" descr="A picture containing object&#10;&#10;Description generated with high confidence">
            <a:extLst>
              <a:ext uri="{FF2B5EF4-FFF2-40B4-BE49-F238E27FC236}">
                <a16:creationId xmlns:a16="http://schemas.microsoft.com/office/drawing/2014/main" id="{514EAF1B-2CDB-4A34-9CD3-C352A5E9E0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60" name="TextBox 59">
            <a:extLst>
              <a:ext uri="{FF2B5EF4-FFF2-40B4-BE49-F238E27FC236}">
                <a16:creationId xmlns:a16="http://schemas.microsoft.com/office/drawing/2014/main" id="{DEB06873-EC6A-464A-B6F9-C262AD9676CE}"/>
              </a:ext>
            </a:extLst>
          </p:cNvPr>
          <p:cNvSpPr txBox="1"/>
          <p:nvPr/>
        </p:nvSpPr>
        <p:spPr>
          <a:xfrm>
            <a:off x="5904037" y="1715573"/>
            <a:ext cx="2672255" cy="1177245"/>
          </a:xfrm>
          <a:prstGeom prst="rect">
            <a:avLst/>
          </a:prstGeom>
          <a:noFill/>
        </p:spPr>
        <p:txBody>
          <a:bodyPr wrap="square" lIns="68580" tIns="34290" rIns="68580" bIns="34290" rtlCol="0">
            <a:spAutoFit/>
          </a:bodyPr>
          <a:lstStyle/>
          <a:p>
            <a:pPr algn="ctr"/>
            <a:r>
              <a:rPr lang="en-US" sz="1800" dirty="0"/>
              <a:t>What is the only way to completely eliminate these colorations or distortions in the crossover?</a:t>
            </a:r>
          </a:p>
        </p:txBody>
      </p:sp>
      <p:sp>
        <p:nvSpPr>
          <p:cNvPr id="64" name="TextBox 63">
            <a:extLst>
              <a:ext uri="{FF2B5EF4-FFF2-40B4-BE49-F238E27FC236}">
                <a16:creationId xmlns:a16="http://schemas.microsoft.com/office/drawing/2014/main" id="{FC14E697-028E-4D32-8767-DA73B913D20F}"/>
              </a:ext>
            </a:extLst>
          </p:cNvPr>
          <p:cNvSpPr txBox="1"/>
          <p:nvPr/>
        </p:nvSpPr>
        <p:spPr>
          <a:xfrm>
            <a:off x="3573535" y="2957046"/>
            <a:ext cx="2204357" cy="307777"/>
          </a:xfrm>
          <a:prstGeom prst="rect">
            <a:avLst/>
          </a:prstGeom>
          <a:noFill/>
        </p:spPr>
        <p:txBody>
          <a:bodyPr wrap="square" rtlCol="0">
            <a:spAutoFit/>
          </a:bodyPr>
          <a:lstStyle/>
          <a:p>
            <a:pPr algn="ctr"/>
            <a:r>
              <a:rPr lang="en-US" b="1" dirty="0"/>
              <a:t>Critical Zone: 450hz-20khz</a:t>
            </a:r>
          </a:p>
        </p:txBody>
      </p:sp>
      <p:cxnSp>
        <p:nvCxnSpPr>
          <p:cNvPr id="68" name="Straight Arrow Connector 67">
            <a:extLst>
              <a:ext uri="{FF2B5EF4-FFF2-40B4-BE49-F238E27FC236}">
                <a16:creationId xmlns:a16="http://schemas.microsoft.com/office/drawing/2014/main" id="{25E3E41C-2BA2-4DF7-9B3A-48BE761AF560}"/>
              </a:ext>
            </a:extLst>
          </p:cNvPr>
          <p:cNvCxnSpPr>
            <a:cxnSpLocks/>
          </p:cNvCxnSpPr>
          <p:nvPr/>
        </p:nvCxnSpPr>
        <p:spPr bwMode="auto">
          <a:xfrm flipH="1" flipV="1">
            <a:off x="821064" y="2028785"/>
            <a:ext cx="622726" cy="12838"/>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Arrow Connector 68">
            <a:extLst>
              <a:ext uri="{FF2B5EF4-FFF2-40B4-BE49-F238E27FC236}">
                <a16:creationId xmlns:a16="http://schemas.microsoft.com/office/drawing/2014/main" id="{D520965F-F321-4105-BEBF-AEB9DC7819E6}"/>
              </a:ext>
            </a:extLst>
          </p:cNvPr>
          <p:cNvCxnSpPr>
            <a:cxnSpLocks/>
          </p:cNvCxnSpPr>
          <p:nvPr/>
        </p:nvCxnSpPr>
        <p:spPr bwMode="auto">
          <a:xfrm flipH="1" flipV="1">
            <a:off x="821064" y="2494875"/>
            <a:ext cx="622726" cy="105206"/>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 Box 48">
            <a:extLst>
              <a:ext uri="{FF2B5EF4-FFF2-40B4-BE49-F238E27FC236}">
                <a16:creationId xmlns:a16="http://schemas.microsoft.com/office/drawing/2014/main" id="{5346AF48-9C74-4117-8B41-33D8C57A65AB}"/>
              </a:ext>
            </a:extLst>
          </p:cNvPr>
          <p:cNvSpPr txBox="1">
            <a:spLocks noChangeArrowheads="1"/>
          </p:cNvSpPr>
          <p:nvPr/>
        </p:nvSpPr>
        <p:spPr bwMode="auto">
          <a:xfrm>
            <a:off x="1538924" y="104111"/>
            <a:ext cx="5449705" cy="802025"/>
          </a:xfrm>
          <a:prstGeom prst="rect">
            <a:avLst/>
          </a:prstGeom>
          <a:extLst/>
        </p:spPr>
        <p:txBody>
          <a:bodyPr vert="horz" lIns="91440" tIns="45720" rIns="91440" bIns="45720" rtlCol="0" anchor="t">
            <a:normAutofit fontScale="92500"/>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u="sng" kern="1200" dirty="0">
                <a:solidFill>
                  <a:schemeClr val="tx1"/>
                </a:solidFill>
                <a:latin typeface="+mj-lt"/>
                <a:ea typeface="+mj-ea"/>
                <a:cs typeface="+mj-cs"/>
              </a:rPr>
              <a:t>Lack</a:t>
            </a:r>
            <a:r>
              <a:rPr lang="en-US" sz="3300" b="1" i="1" kern="1200" dirty="0">
                <a:solidFill>
                  <a:schemeClr val="tx1"/>
                </a:solidFill>
                <a:latin typeface="+mj-lt"/>
                <a:ea typeface="+mj-ea"/>
                <a:cs typeface="+mj-cs"/>
              </a:rPr>
              <a:t> </a:t>
            </a:r>
            <a:r>
              <a:rPr lang="en-US" sz="3300" b="1" i="1" kern="1200" dirty="0">
                <a:solidFill>
                  <a:srgbClr val="FF0000"/>
                </a:solidFill>
                <a:latin typeface="+mj-lt"/>
                <a:ea typeface="+mj-ea"/>
                <a:cs typeface="+mj-cs"/>
              </a:rPr>
              <a:t>of Crossover (Critical Zone)</a:t>
            </a:r>
          </a:p>
        </p:txBody>
      </p:sp>
      <p:sp>
        <p:nvSpPr>
          <p:cNvPr id="27" name="TextBox 26">
            <a:extLst>
              <a:ext uri="{FF2B5EF4-FFF2-40B4-BE49-F238E27FC236}">
                <a16:creationId xmlns:a16="http://schemas.microsoft.com/office/drawing/2014/main" id="{3810751E-AE33-4EE6-946C-702D79648242}"/>
              </a:ext>
            </a:extLst>
          </p:cNvPr>
          <p:cNvSpPr txBox="1"/>
          <p:nvPr/>
        </p:nvSpPr>
        <p:spPr>
          <a:xfrm>
            <a:off x="1664223" y="2338471"/>
            <a:ext cx="1535301" cy="523220"/>
          </a:xfrm>
          <a:prstGeom prst="rect">
            <a:avLst/>
          </a:prstGeom>
          <a:noFill/>
        </p:spPr>
        <p:txBody>
          <a:bodyPr wrap="square" rtlCol="0">
            <a:spAutoFit/>
          </a:bodyPr>
          <a:lstStyle/>
          <a:p>
            <a:pPr algn="ctr"/>
            <a:r>
              <a:rPr lang="en-US" dirty="0"/>
              <a:t>Frequency Range: 400khz-2Khz</a:t>
            </a:r>
          </a:p>
        </p:txBody>
      </p:sp>
      <p:sp>
        <p:nvSpPr>
          <p:cNvPr id="30" name="Rectangle 29">
            <a:extLst>
              <a:ext uri="{FF2B5EF4-FFF2-40B4-BE49-F238E27FC236}">
                <a16:creationId xmlns:a16="http://schemas.microsoft.com/office/drawing/2014/main" id="{06FE17DD-D8D6-4B80-B111-8D7657C7DEB9}"/>
              </a:ext>
            </a:extLst>
          </p:cNvPr>
          <p:cNvSpPr/>
          <p:nvPr/>
        </p:nvSpPr>
        <p:spPr bwMode="auto">
          <a:xfrm>
            <a:off x="567708" y="1763525"/>
            <a:ext cx="3092326" cy="1133404"/>
          </a:xfrm>
          <a:prstGeom prst="rect">
            <a:avLst/>
          </a:prstGeom>
          <a:solidFill>
            <a:srgbClr val="FF0000">
              <a:alpha val="30000"/>
            </a:srgb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28" name="TextBox 27">
            <a:extLst>
              <a:ext uri="{FF2B5EF4-FFF2-40B4-BE49-F238E27FC236}">
                <a16:creationId xmlns:a16="http://schemas.microsoft.com/office/drawing/2014/main" id="{261BD4DA-6132-484D-BC2E-AC5C4138B907}"/>
              </a:ext>
            </a:extLst>
          </p:cNvPr>
          <p:cNvSpPr txBox="1"/>
          <p:nvPr/>
        </p:nvSpPr>
        <p:spPr>
          <a:xfrm>
            <a:off x="1664224" y="1780013"/>
            <a:ext cx="1535302" cy="523220"/>
          </a:xfrm>
          <a:prstGeom prst="rect">
            <a:avLst/>
          </a:prstGeom>
          <a:noFill/>
        </p:spPr>
        <p:txBody>
          <a:bodyPr wrap="square" rtlCol="0">
            <a:spAutoFit/>
          </a:bodyPr>
          <a:lstStyle/>
          <a:p>
            <a:pPr algn="ctr"/>
            <a:r>
              <a:rPr lang="en-US" dirty="0"/>
              <a:t>Frequency Range: 2khz-20khz</a:t>
            </a:r>
          </a:p>
        </p:txBody>
      </p:sp>
    </p:spTree>
    <p:extLst>
      <p:ext uri="{BB962C8B-B14F-4D97-AF65-F5344CB8AC3E}">
        <p14:creationId xmlns:p14="http://schemas.microsoft.com/office/powerpoint/2010/main" val="140341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09" name="Group 68608">
            <a:extLst>
              <a:ext uri="{FF2B5EF4-FFF2-40B4-BE49-F238E27FC236}">
                <a16:creationId xmlns:a16="http://schemas.microsoft.com/office/drawing/2014/main" id="{1C76BB93-44C7-F64C-B7A1-124920B7828A}"/>
              </a:ext>
            </a:extLst>
          </p:cNvPr>
          <p:cNvGrpSpPr/>
          <p:nvPr/>
        </p:nvGrpSpPr>
        <p:grpSpPr>
          <a:xfrm>
            <a:off x="567708" y="972403"/>
            <a:ext cx="3092326" cy="3421667"/>
            <a:chOff x="567708" y="1073263"/>
            <a:chExt cx="3092326" cy="3421667"/>
          </a:xfrm>
        </p:grpSpPr>
        <p:sp>
          <p:nvSpPr>
            <p:cNvPr id="13" name="Text Box 15"/>
            <p:cNvSpPr txBox="1">
              <a:spLocks noChangeArrowheads="1"/>
            </p:cNvSpPr>
            <p:nvPr/>
          </p:nvSpPr>
          <p:spPr bwMode="auto">
            <a:xfrm>
              <a:off x="750342" y="1073263"/>
              <a:ext cx="2909692" cy="36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lIns="91438" tIns="45719" rIns="91438" bIns="45719">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a:defRPr sz="2000">
                  <a:solidFill>
                    <a:schemeClr val="tx1"/>
                  </a:solidFill>
                  <a:latin typeface="Calibri" charset="0"/>
                  <a:ea typeface="MS PGothic" charset="0"/>
                  <a:cs typeface="MS PGothic" charset="0"/>
                </a:defRPr>
              </a:lvl6pPr>
              <a:lvl7pPr>
                <a:defRPr sz="2000">
                  <a:solidFill>
                    <a:schemeClr val="tx1"/>
                  </a:solidFill>
                  <a:latin typeface="Calibri" charset="0"/>
                  <a:ea typeface="MS PGothic" charset="0"/>
                  <a:cs typeface="MS PGothic" charset="0"/>
                </a:defRPr>
              </a:lvl7pPr>
              <a:lvl8pPr>
                <a:defRPr sz="2000">
                  <a:solidFill>
                    <a:schemeClr val="tx1"/>
                  </a:solidFill>
                  <a:latin typeface="Calibri" charset="0"/>
                  <a:ea typeface="MS PGothic" charset="0"/>
                  <a:cs typeface="MS PGothic" charset="0"/>
                </a:defRPr>
              </a:lvl8pPr>
              <a:lvl9pPr>
                <a:defRPr sz="2000">
                  <a:solidFill>
                    <a:schemeClr val="tx1"/>
                  </a:solidFill>
                  <a:latin typeface="Calibri" charset="0"/>
                  <a:ea typeface="MS PGothic" charset="0"/>
                  <a:cs typeface="MS PGothic" charset="0"/>
                </a:defRPr>
              </a:lvl9pPr>
            </a:lstStyle>
            <a:p>
              <a:pPr algn="r" eaLnBrk="1" hangingPunct="1">
                <a:spcBef>
                  <a:spcPct val="50000"/>
                </a:spcBef>
              </a:pPr>
              <a:r>
                <a:rPr lang="en-US" sz="1800" i="1" dirty="0"/>
                <a:t>Conventional Floor Speaker</a:t>
              </a:r>
            </a:p>
          </p:txBody>
        </p:sp>
        <p:sp>
          <p:nvSpPr>
            <p:cNvPr id="2" name="Rectangle 1">
              <a:extLst>
                <a:ext uri="{FF2B5EF4-FFF2-40B4-BE49-F238E27FC236}">
                  <a16:creationId xmlns:a16="http://schemas.microsoft.com/office/drawing/2014/main" id="{C21250A8-DE46-7543-A6C4-58BD0D12C147}"/>
                </a:ext>
              </a:extLst>
            </p:cNvPr>
            <p:cNvSpPr/>
            <p:nvPr/>
          </p:nvSpPr>
          <p:spPr bwMode="auto">
            <a:xfrm>
              <a:off x="567708" y="1874394"/>
              <a:ext cx="579864" cy="2620536"/>
            </a:xfrm>
            <a:prstGeom prst="rect">
              <a:avLst/>
            </a:prstGeom>
            <a:solidFill>
              <a:schemeClr val="bg1">
                <a:lumMod val="75000"/>
              </a:schemeClr>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nvGrpSpPr>
            <p:cNvPr id="6" name="Group 5">
              <a:extLst>
                <a:ext uri="{FF2B5EF4-FFF2-40B4-BE49-F238E27FC236}">
                  <a16:creationId xmlns:a16="http://schemas.microsoft.com/office/drawing/2014/main" id="{5E13CC4C-912D-0642-BE03-E868082239E3}"/>
                </a:ext>
              </a:extLst>
            </p:cNvPr>
            <p:cNvGrpSpPr/>
            <p:nvPr/>
          </p:nvGrpSpPr>
          <p:grpSpPr>
            <a:xfrm>
              <a:off x="784488" y="2056493"/>
              <a:ext cx="146304" cy="146304"/>
              <a:chOff x="2254201" y="2065680"/>
              <a:chExt cx="146304" cy="146304"/>
            </a:xfrm>
          </p:grpSpPr>
          <p:sp>
            <p:nvSpPr>
              <p:cNvPr id="25" name="Oval 24">
                <a:extLst>
                  <a:ext uri="{FF2B5EF4-FFF2-40B4-BE49-F238E27FC236}">
                    <a16:creationId xmlns:a16="http://schemas.microsoft.com/office/drawing/2014/main" id="{B85F278A-7336-BA47-9902-6FAD6E8AC605}"/>
                  </a:ext>
                </a:extLst>
              </p:cNvPr>
              <p:cNvSpPr/>
              <p:nvPr/>
            </p:nvSpPr>
            <p:spPr bwMode="auto">
              <a:xfrm>
                <a:off x="2254201" y="2065680"/>
                <a:ext cx="146304" cy="146304"/>
              </a:xfrm>
              <a:prstGeom prst="ellipse">
                <a:avLst/>
              </a:prstGeom>
              <a:solidFill>
                <a:schemeClr val="bg2"/>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3" name="Oval 2">
                <a:extLst>
                  <a:ext uri="{FF2B5EF4-FFF2-40B4-BE49-F238E27FC236}">
                    <a16:creationId xmlns:a16="http://schemas.microsoft.com/office/drawing/2014/main" id="{0BD277CC-1171-3C42-9B3E-EFAED3605ECE}"/>
                  </a:ext>
                </a:extLst>
              </p:cNvPr>
              <p:cNvSpPr/>
              <p:nvPr/>
            </p:nvSpPr>
            <p:spPr bwMode="auto">
              <a:xfrm>
                <a:off x="2290777" y="2104542"/>
                <a:ext cx="73152" cy="68580"/>
              </a:xfrm>
              <a:prstGeom prst="ellipse">
                <a:avLst/>
              </a:prstGeom>
              <a:solidFill>
                <a:schemeClr val="bg2"/>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nvGrpSpPr>
            <p:cNvPr id="5" name="Group 4">
              <a:extLst>
                <a:ext uri="{FF2B5EF4-FFF2-40B4-BE49-F238E27FC236}">
                  <a16:creationId xmlns:a16="http://schemas.microsoft.com/office/drawing/2014/main" id="{B455EA3F-FEF4-144F-BAC9-AC2DF6D1574A}"/>
                </a:ext>
              </a:extLst>
            </p:cNvPr>
            <p:cNvGrpSpPr/>
            <p:nvPr/>
          </p:nvGrpSpPr>
          <p:grpSpPr>
            <a:xfrm>
              <a:off x="633612" y="2371708"/>
              <a:ext cx="448056" cy="448056"/>
              <a:chOff x="3244001" y="2586595"/>
              <a:chExt cx="448056" cy="448056"/>
            </a:xfrm>
          </p:grpSpPr>
          <p:sp>
            <p:nvSpPr>
              <p:cNvPr id="4" name="Oval 3">
                <a:extLst>
                  <a:ext uri="{FF2B5EF4-FFF2-40B4-BE49-F238E27FC236}">
                    <a16:creationId xmlns:a16="http://schemas.microsoft.com/office/drawing/2014/main" id="{0245BF3E-57EA-E646-8C51-538370C9BA5D}"/>
                  </a:ext>
                </a:extLst>
              </p:cNvPr>
              <p:cNvSpPr/>
              <p:nvPr/>
            </p:nvSpPr>
            <p:spPr bwMode="auto">
              <a:xfrm>
                <a:off x="3244001" y="2586595"/>
                <a:ext cx="448056" cy="448056"/>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17" name="Oval 16">
                <a:extLst>
                  <a:ext uri="{FF2B5EF4-FFF2-40B4-BE49-F238E27FC236}">
                    <a16:creationId xmlns:a16="http://schemas.microsoft.com/office/drawing/2014/main" id="{25D9D5DF-91E8-A442-8020-73338939A74A}"/>
                  </a:ext>
                </a:extLst>
              </p:cNvPr>
              <p:cNvSpPr/>
              <p:nvPr/>
            </p:nvSpPr>
            <p:spPr bwMode="auto">
              <a:xfrm>
                <a:off x="3386977" y="2730461"/>
                <a:ext cx="162104" cy="160323"/>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nvGrpSpPr>
            <p:cNvPr id="19" name="Group 18">
              <a:extLst>
                <a:ext uri="{FF2B5EF4-FFF2-40B4-BE49-F238E27FC236}">
                  <a16:creationId xmlns:a16="http://schemas.microsoft.com/office/drawing/2014/main" id="{4691E139-046D-5C4D-A470-50DF6A04375C}"/>
                </a:ext>
              </a:extLst>
            </p:cNvPr>
            <p:cNvGrpSpPr/>
            <p:nvPr/>
          </p:nvGrpSpPr>
          <p:grpSpPr>
            <a:xfrm>
              <a:off x="633612" y="3141656"/>
              <a:ext cx="448056" cy="448056"/>
              <a:chOff x="3244001" y="2586595"/>
              <a:chExt cx="448056" cy="448056"/>
            </a:xfrm>
          </p:grpSpPr>
          <p:sp>
            <p:nvSpPr>
              <p:cNvPr id="20" name="Oval 19">
                <a:extLst>
                  <a:ext uri="{FF2B5EF4-FFF2-40B4-BE49-F238E27FC236}">
                    <a16:creationId xmlns:a16="http://schemas.microsoft.com/office/drawing/2014/main" id="{9A9746C5-571B-7641-8F33-AB9BDA0C1124}"/>
                  </a:ext>
                </a:extLst>
              </p:cNvPr>
              <p:cNvSpPr/>
              <p:nvPr/>
            </p:nvSpPr>
            <p:spPr bwMode="auto">
              <a:xfrm>
                <a:off x="3244001" y="2586595"/>
                <a:ext cx="448056" cy="448056"/>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21" name="Oval 20">
                <a:extLst>
                  <a:ext uri="{FF2B5EF4-FFF2-40B4-BE49-F238E27FC236}">
                    <a16:creationId xmlns:a16="http://schemas.microsoft.com/office/drawing/2014/main" id="{F1B7723A-6E56-374B-A578-64C784027C4D}"/>
                  </a:ext>
                </a:extLst>
              </p:cNvPr>
              <p:cNvSpPr/>
              <p:nvPr/>
            </p:nvSpPr>
            <p:spPr bwMode="auto">
              <a:xfrm>
                <a:off x="3386977" y="2730461"/>
                <a:ext cx="162104" cy="160323"/>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nvGrpSpPr>
            <p:cNvPr id="22" name="Group 21">
              <a:extLst>
                <a:ext uri="{FF2B5EF4-FFF2-40B4-BE49-F238E27FC236}">
                  <a16:creationId xmlns:a16="http://schemas.microsoft.com/office/drawing/2014/main" id="{46B00E85-FB0E-F642-8E58-8E806AF71562}"/>
                </a:ext>
              </a:extLst>
            </p:cNvPr>
            <p:cNvGrpSpPr/>
            <p:nvPr/>
          </p:nvGrpSpPr>
          <p:grpSpPr>
            <a:xfrm>
              <a:off x="633612" y="3653618"/>
              <a:ext cx="448056" cy="448056"/>
              <a:chOff x="3244001" y="2586595"/>
              <a:chExt cx="448056" cy="448056"/>
            </a:xfrm>
          </p:grpSpPr>
          <p:sp>
            <p:nvSpPr>
              <p:cNvPr id="23" name="Oval 22">
                <a:extLst>
                  <a:ext uri="{FF2B5EF4-FFF2-40B4-BE49-F238E27FC236}">
                    <a16:creationId xmlns:a16="http://schemas.microsoft.com/office/drawing/2014/main" id="{77179D48-0ECF-E245-A5DA-760C59E80810}"/>
                  </a:ext>
                </a:extLst>
              </p:cNvPr>
              <p:cNvSpPr/>
              <p:nvPr/>
            </p:nvSpPr>
            <p:spPr bwMode="auto">
              <a:xfrm>
                <a:off x="3244001" y="2586595"/>
                <a:ext cx="448056" cy="448056"/>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24" name="Oval 23">
                <a:extLst>
                  <a:ext uri="{FF2B5EF4-FFF2-40B4-BE49-F238E27FC236}">
                    <a16:creationId xmlns:a16="http://schemas.microsoft.com/office/drawing/2014/main" id="{0E70E03C-AF3F-C646-8683-9CCB81082D0C}"/>
                  </a:ext>
                </a:extLst>
              </p:cNvPr>
              <p:cNvSpPr/>
              <p:nvPr/>
            </p:nvSpPr>
            <p:spPr bwMode="auto">
              <a:xfrm>
                <a:off x="3386977" y="2730461"/>
                <a:ext cx="162104" cy="160323"/>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pic>
        <p:nvPicPr>
          <p:cNvPr id="41" name="Picture 40" descr="A picture containing object&#10;&#10;Description generated with high confidence">
            <a:extLst>
              <a:ext uri="{FF2B5EF4-FFF2-40B4-BE49-F238E27FC236}">
                <a16:creationId xmlns:a16="http://schemas.microsoft.com/office/drawing/2014/main" id="{514EAF1B-2CDB-4A34-9CD3-C352A5E9E0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60" name="TextBox 59">
            <a:extLst>
              <a:ext uri="{FF2B5EF4-FFF2-40B4-BE49-F238E27FC236}">
                <a16:creationId xmlns:a16="http://schemas.microsoft.com/office/drawing/2014/main" id="{DEB06873-EC6A-464A-B6F9-C262AD9676CE}"/>
              </a:ext>
            </a:extLst>
          </p:cNvPr>
          <p:cNvSpPr txBox="1"/>
          <p:nvPr/>
        </p:nvSpPr>
        <p:spPr>
          <a:xfrm>
            <a:off x="5904037" y="1715573"/>
            <a:ext cx="2672255" cy="1177245"/>
          </a:xfrm>
          <a:prstGeom prst="rect">
            <a:avLst/>
          </a:prstGeom>
          <a:noFill/>
        </p:spPr>
        <p:txBody>
          <a:bodyPr wrap="square" lIns="68580" tIns="34290" rIns="68580" bIns="34290" rtlCol="0">
            <a:spAutoFit/>
          </a:bodyPr>
          <a:lstStyle/>
          <a:p>
            <a:pPr algn="ctr"/>
            <a:r>
              <a:rPr lang="en-US" sz="1800" dirty="0"/>
              <a:t>What is the only way to completely eliminate these colorations or distortions in the crossover?</a:t>
            </a:r>
          </a:p>
        </p:txBody>
      </p:sp>
      <p:sp>
        <p:nvSpPr>
          <p:cNvPr id="64" name="TextBox 63">
            <a:extLst>
              <a:ext uri="{FF2B5EF4-FFF2-40B4-BE49-F238E27FC236}">
                <a16:creationId xmlns:a16="http://schemas.microsoft.com/office/drawing/2014/main" id="{FC14E697-028E-4D32-8767-DA73B913D20F}"/>
              </a:ext>
            </a:extLst>
          </p:cNvPr>
          <p:cNvSpPr txBox="1"/>
          <p:nvPr/>
        </p:nvSpPr>
        <p:spPr>
          <a:xfrm>
            <a:off x="3573535" y="2957046"/>
            <a:ext cx="2204357" cy="307777"/>
          </a:xfrm>
          <a:prstGeom prst="rect">
            <a:avLst/>
          </a:prstGeom>
          <a:noFill/>
        </p:spPr>
        <p:txBody>
          <a:bodyPr wrap="square" rtlCol="0">
            <a:spAutoFit/>
          </a:bodyPr>
          <a:lstStyle/>
          <a:p>
            <a:pPr algn="ctr"/>
            <a:r>
              <a:rPr lang="en-US" b="1" dirty="0"/>
              <a:t>Critical Zone: 450hz-20khz</a:t>
            </a:r>
          </a:p>
        </p:txBody>
      </p:sp>
      <p:cxnSp>
        <p:nvCxnSpPr>
          <p:cNvPr id="68" name="Straight Arrow Connector 67">
            <a:extLst>
              <a:ext uri="{FF2B5EF4-FFF2-40B4-BE49-F238E27FC236}">
                <a16:creationId xmlns:a16="http://schemas.microsoft.com/office/drawing/2014/main" id="{25E3E41C-2BA2-4DF7-9B3A-48BE761AF560}"/>
              </a:ext>
            </a:extLst>
          </p:cNvPr>
          <p:cNvCxnSpPr>
            <a:cxnSpLocks/>
          </p:cNvCxnSpPr>
          <p:nvPr/>
        </p:nvCxnSpPr>
        <p:spPr bwMode="auto">
          <a:xfrm flipH="1" flipV="1">
            <a:off x="821064" y="2028785"/>
            <a:ext cx="622726" cy="12838"/>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Arrow Connector 68">
            <a:extLst>
              <a:ext uri="{FF2B5EF4-FFF2-40B4-BE49-F238E27FC236}">
                <a16:creationId xmlns:a16="http://schemas.microsoft.com/office/drawing/2014/main" id="{D520965F-F321-4105-BEBF-AEB9DC7819E6}"/>
              </a:ext>
            </a:extLst>
          </p:cNvPr>
          <p:cNvCxnSpPr>
            <a:cxnSpLocks/>
          </p:cNvCxnSpPr>
          <p:nvPr/>
        </p:nvCxnSpPr>
        <p:spPr bwMode="auto">
          <a:xfrm flipH="1" flipV="1">
            <a:off x="821064" y="2494875"/>
            <a:ext cx="622726" cy="105206"/>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Rectangle 25">
            <a:extLst>
              <a:ext uri="{FF2B5EF4-FFF2-40B4-BE49-F238E27FC236}">
                <a16:creationId xmlns:a16="http://schemas.microsoft.com/office/drawing/2014/main" id="{28D96B1D-D179-4447-8CD6-E73410F867D9}"/>
              </a:ext>
            </a:extLst>
          </p:cNvPr>
          <p:cNvSpPr/>
          <p:nvPr/>
        </p:nvSpPr>
        <p:spPr>
          <a:xfrm>
            <a:off x="2092886" y="2110087"/>
            <a:ext cx="4958228" cy="923327"/>
          </a:xfrm>
          <a:prstGeom prst="rect">
            <a:avLst/>
          </a:prstGeom>
          <a:noFill/>
        </p:spPr>
        <p:txBody>
          <a:bodyPr wrap="none" lIns="91438" tIns="45719" rIns="91438" bIns="45719">
            <a:spAutoFit/>
          </a:bodyPr>
          <a:lstStyle/>
          <a:p>
            <a:pPr algn="ctr">
              <a:defRPr/>
            </a:pPr>
            <a:r>
              <a:rPr lang="en-US" sz="5400" b="1" dirty="0">
                <a:ln w="12700">
                  <a:solidFill>
                    <a:schemeClr val="tx2">
                      <a:satMod val="155000"/>
                    </a:schemeClr>
                  </a:solidFill>
                  <a:prstDash val="solid"/>
                </a:ln>
                <a:effectLst>
                  <a:outerShdw blurRad="41275" dist="20320" dir="1800000" algn="tl" rotWithShape="0">
                    <a:srgbClr val="000000">
                      <a:alpha val="40000"/>
                    </a:srgbClr>
                  </a:outerShdw>
                </a:effectLst>
              </a:rPr>
              <a:t>NO CROSSOVER!</a:t>
            </a:r>
          </a:p>
        </p:txBody>
      </p:sp>
      <p:sp>
        <p:nvSpPr>
          <p:cNvPr id="27" name="Text Box 48">
            <a:extLst>
              <a:ext uri="{FF2B5EF4-FFF2-40B4-BE49-F238E27FC236}">
                <a16:creationId xmlns:a16="http://schemas.microsoft.com/office/drawing/2014/main" id="{2980BDD9-23E9-49C2-A541-B629832D4430}"/>
              </a:ext>
            </a:extLst>
          </p:cNvPr>
          <p:cNvSpPr txBox="1">
            <a:spLocks noChangeArrowheads="1"/>
          </p:cNvSpPr>
          <p:nvPr/>
        </p:nvSpPr>
        <p:spPr bwMode="auto">
          <a:xfrm>
            <a:off x="1538924" y="104111"/>
            <a:ext cx="5449705" cy="802025"/>
          </a:xfrm>
          <a:prstGeom prst="rect">
            <a:avLst/>
          </a:prstGeom>
          <a:extLst/>
        </p:spPr>
        <p:txBody>
          <a:bodyPr vert="horz" lIns="91440" tIns="45720" rIns="91440" bIns="45720" rtlCol="0" anchor="t">
            <a:normAutofit fontScale="92500"/>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u="sng" kern="1200" dirty="0">
                <a:solidFill>
                  <a:schemeClr val="tx1"/>
                </a:solidFill>
                <a:latin typeface="+mj-lt"/>
                <a:ea typeface="+mj-ea"/>
                <a:cs typeface="+mj-cs"/>
              </a:rPr>
              <a:t>Lack</a:t>
            </a:r>
            <a:r>
              <a:rPr lang="en-US" sz="3300" b="1" i="1" kern="1200" dirty="0">
                <a:solidFill>
                  <a:schemeClr val="tx1"/>
                </a:solidFill>
                <a:latin typeface="+mj-lt"/>
                <a:ea typeface="+mj-ea"/>
                <a:cs typeface="+mj-cs"/>
              </a:rPr>
              <a:t> </a:t>
            </a:r>
            <a:r>
              <a:rPr lang="en-US" sz="3300" b="1" i="1" kern="1200" dirty="0">
                <a:solidFill>
                  <a:srgbClr val="FF0000"/>
                </a:solidFill>
                <a:latin typeface="+mj-lt"/>
                <a:ea typeface="+mj-ea"/>
                <a:cs typeface="+mj-cs"/>
              </a:rPr>
              <a:t>of Crossover (Critical Zone)</a:t>
            </a:r>
          </a:p>
        </p:txBody>
      </p:sp>
      <p:sp>
        <p:nvSpPr>
          <p:cNvPr id="28" name="TextBox 27">
            <a:extLst>
              <a:ext uri="{FF2B5EF4-FFF2-40B4-BE49-F238E27FC236}">
                <a16:creationId xmlns:a16="http://schemas.microsoft.com/office/drawing/2014/main" id="{76508555-BFBB-476E-912B-ACA646584587}"/>
              </a:ext>
            </a:extLst>
          </p:cNvPr>
          <p:cNvSpPr txBox="1"/>
          <p:nvPr/>
        </p:nvSpPr>
        <p:spPr>
          <a:xfrm>
            <a:off x="1664223" y="2338471"/>
            <a:ext cx="1535301" cy="523220"/>
          </a:xfrm>
          <a:prstGeom prst="rect">
            <a:avLst/>
          </a:prstGeom>
          <a:noFill/>
        </p:spPr>
        <p:txBody>
          <a:bodyPr wrap="square" rtlCol="0">
            <a:spAutoFit/>
          </a:bodyPr>
          <a:lstStyle/>
          <a:p>
            <a:pPr algn="ctr"/>
            <a:r>
              <a:rPr lang="en-US" dirty="0"/>
              <a:t>Frequency Range: 400khz-2Khz</a:t>
            </a:r>
          </a:p>
        </p:txBody>
      </p:sp>
      <p:sp>
        <p:nvSpPr>
          <p:cNvPr id="31" name="Rectangle 30">
            <a:extLst>
              <a:ext uri="{FF2B5EF4-FFF2-40B4-BE49-F238E27FC236}">
                <a16:creationId xmlns:a16="http://schemas.microsoft.com/office/drawing/2014/main" id="{4E8CD5DF-1CC9-4DFA-9198-1C3A89BC146F}"/>
              </a:ext>
            </a:extLst>
          </p:cNvPr>
          <p:cNvSpPr/>
          <p:nvPr/>
        </p:nvSpPr>
        <p:spPr bwMode="auto">
          <a:xfrm>
            <a:off x="567708" y="1763525"/>
            <a:ext cx="3092326" cy="1133404"/>
          </a:xfrm>
          <a:prstGeom prst="rect">
            <a:avLst/>
          </a:prstGeom>
          <a:solidFill>
            <a:srgbClr val="FF0000">
              <a:alpha val="30000"/>
            </a:srgb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29" name="TextBox 28">
            <a:extLst>
              <a:ext uri="{FF2B5EF4-FFF2-40B4-BE49-F238E27FC236}">
                <a16:creationId xmlns:a16="http://schemas.microsoft.com/office/drawing/2014/main" id="{26C9C3C4-817E-4976-9D34-96DEF48A3727}"/>
              </a:ext>
            </a:extLst>
          </p:cNvPr>
          <p:cNvSpPr txBox="1"/>
          <p:nvPr/>
        </p:nvSpPr>
        <p:spPr>
          <a:xfrm>
            <a:off x="1664224" y="1780013"/>
            <a:ext cx="1535302" cy="523220"/>
          </a:xfrm>
          <a:prstGeom prst="rect">
            <a:avLst/>
          </a:prstGeom>
          <a:noFill/>
        </p:spPr>
        <p:txBody>
          <a:bodyPr wrap="square" rtlCol="0">
            <a:spAutoFit/>
          </a:bodyPr>
          <a:lstStyle/>
          <a:p>
            <a:pPr algn="ctr"/>
            <a:r>
              <a:rPr lang="en-US" dirty="0"/>
              <a:t>Frequency Range: 2khz-20khz</a:t>
            </a:r>
          </a:p>
        </p:txBody>
      </p:sp>
    </p:spTree>
    <p:extLst>
      <p:ext uri="{BB962C8B-B14F-4D97-AF65-F5344CB8AC3E}">
        <p14:creationId xmlns:p14="http://schemas.microsoft.com/office/powerpoint/2010/main" val="313508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anim calcmode="lin" valueType="num">
                                      <p:cBhvr>
                                        <p:cTn id="8" dur="2000" fill="hold"/>
                                        <p:tgtEl>
                                          <p:spTgt spid="26"/>
                                        </p:tgtEl>
                                        <p:attrNameLst>
                                          <p:attrName>style.rotation</p:attrName>
                                        </p:attrNameLst>
                                      </p:cBhvr>
                                      <p:tavLst>
                                        <p:tav tm="0">
                                          <p:val>
                                            <p:fltVal val="720"/>
                                          </p:val>
                                        </p:tav>
                                        <p:tav tm="100000">
                                          <p:val>
                                            <p:fltVal val="0"/>
                                          </p:val>
                                        </p:tav>
                                      </p:tavLst>
                                    </p:anim>
                                    <p:anim calcmode="lin" valueType="num">
                                      <p:cBhvr>
                                        <p:cTn id="9" dur="2000" fill="hold"/>
                                        <p:tgtEl>
                                          <p:spTgt spid="26"/>
                                        </p:tgtEl>
                                        <p:attrNameLst>
                                          <p:attrName>ppt_h</p:attrName>
                                        </p:attrNameLst>
                                      </p:cBhvr>
                                      <p:tavLst>
                                        <p:tav tm="0">
                                          <p:val>
                                            <p:fltVal val="0"/>
                                          </p:val>
                                        </p:tav>
                                        <p:tav tm="100000">
                                          <p:val>
                                            <p:strVal val="#ppt_h"/>
                                          </p:val>
                                        </p:tav>
                                      </p:tavLst>
                                    </p:anim>
                                    <p:anim calcmode="lin" valueType="num">
                                      <p:cBhvr>
                                        <p:cTn id="10" dur="2000" fill="hold"/>
                                        <p:tgtEl>
                                          <p:spTgt spid="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09" name="Group 68608">
            <a:extLst>
              <a:ext uri="{FF2B5EF4-FFF2-40B4-BE49-F238E27FC236}">
                <a16:creationId xmlns:a16="http://schemas.microsoft.com/office/drawing/2014/main" id="{1C76BB93-44C7-F64C-B7A1-124920B7828A}"/>
              </a:ext>
            </a:extLst>
          </p:cNvPr>
          <p:cNvGrpSpPr/>
          <p:nvPr/>
        </p:nvGrpSpPr>
        <p:grpSpPr>
          <a:xfrm>
            <a:off x="567708" y="972403"/>
            <a:ext cx="3092326" cy="3421667"/>
            <a:chOff x="567708" y="1073263"/>
            <a:chExt cx="3092326" cy="3421667"/>
          </a:xfrm>
        </p:grpSpPr>
        <p:sp>
          <p:nvSpPr>
            <p:cNvPr id="13" name="Text Box 15"/>
            <p:cNvSpPr txBox="1">
              <a:spLocks noChangeArrowheads="1"/>
            </p:cNvSpPr>
            <p:nvPr/>
          </p:nvSpPr>
          <p:spPr bwMode="auto">
            <a:xfrm>
              <a:off x="750342" y="1073263"/>
              <a:ext cx="2909692" cy="36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lIns="91438" tIns="45719" rIns="91438" bIns="45719">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a:defRPr sz="2000">
                  <a:solidFill>
                    <a:schemeClr val="tx1"/>
                  </a:solidFill>
                  <a:latin typeface="Calibri" charset="0"/>
                  <a:ea typeface="MS PGothic" charset="0"/>
                  <a:cs typeface="MS PGothic" charset="0"/>
                </a:defRPr>
              </a:lvl6pPr>
              <a:lvl7pPr>
                <a:defRPr sz="2000">
                  <a:solidFill>
                    <a:schemeClr val="tx1"/>
                  </a:solidFill>
                  <a:latin typeface="Calibri" charset="0"/>
                  <a:ea typeface="MS PGothic" charset="0"/>
                  <a:cs typeface="MS PGothic" charset="0"/>
                </a:defRPr>
              </a:lvl7pPr>
              <a:lvl8pPr>
                <a:defRPr sz="2000">
                  <a:solidFill>
                    <a:schemeClr val="tx1"/>
                  </a:solidFill>
                  <a:latin typeface="Calibri" charset="0"/>
                  <a:ea typeface="MS PGothic" charset="0"/>
                  <a:cs typeface="MS PGothic" charset="0"/>
                </a:defRPr>
              </a:lvl8pPr>
              <a:lvl9pPr>
                <a:defRPr sz="2000">
                  <a:solidFill>
                    <a:schemeClr val="tx1"/>
                  </a:solidFill>
                  <a:latin typeface="Calibri" charset="0"/>
                  <a:ea typeface="MS PGothic" charset="0"/>
                  <a:cs typeface="MS PGothic" charset="0"/>
                </a:defRPr>
              </a:lvl9pPr>
            </a:lstStyle>
            <a:p>
              <a:pPr algn="r" eaLnBrk="1" hangingPunct="1">
                <a:spcBef>
                  <a:spcPct val="50000"/>
                </a:spcBef>
              </a:pPr>
              <a:r>
                <a:rPr lang="en-US" sz="1800" i="1" dirty="0"/>
                <a:t>Conventional Floor Speaker</a:t>
              </a:r>
            </a:p>
          </p:txBody>
        </p:sp>
        <p:sp>
          <p:nvSpPr>
            <p:cNvPr id="2" name="Rectangle 1">
              <a:extLst>
                <a:ext uri="{FF2B5EF4-FFF2-40B4-BE49-F238E27FC236}">
                  <a16:creationId xmlns:a16="http://schemas.microsoft.com/office/drawing/2014/main" id="{C21250A8-DE46-7543-A6C4-58BD0D12C147}"/>
                </a:ext>
              </a:extLst>
            </p:cNvPr>
            <p:cNvSpPr/>
            <p:nvPr/>
          </p:nvSpPr>
          <p:spPr bwMode="auto">
            <a:xfrm>
              <a:off x="567708" y="1874394"/>
              <a:ext cx="579864" cy="2620536"/>
            </a:xfrm>
            <a:prstGeom prst="rect">
              <a:avLst/>
            </a:prstGeom>
            <a:solidFill>
              <a:schemeClr val="bg1">
                <a:lumMod val="75000"/>
              </a:schemeClr>
            </a:solidFill>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nvGrpSpPr>
            <p:cNvPr id="6" name="Group 5">
              <a:extLst>
                <a:ext uri="{FF2B5EF4-FFF2-40B4-BE49-F238E27FC236}">
                  <a16:creationId xmlns:a16="http://schemas.microsoft.com/office/drawing/2014/main" id="{5E13CC4C-912D-0642-BE03-E868082239E3}"/>
                </a:ext>
              </a:extLst>
            </p:cNvPr>
            <p:cNvGrpSpPr/>
            <p:nvPr/>
          </p:nvGrpSpPr>
          <p:grpSpPr>
            <a:xfrm>
              <a:off x="784488" y="2056493"/>
              <a:ext cx="146304" cy="146304"/>
              <a:chOff x="2254201" y="2065680"/>
              <a:chExt cx="146304" cy="146304"/>
            </a:xfrm>
          </p:grpSpPr>
          <p:sp>
            <p:nvSpPr>
              <p:cNvPr id="25" name="Oval 24">
                <a:extLst>
                  <a:ext uri="{FF2B5EF4-FFF2-40B4-BE49-F238E27FC236}">
                    <a16:creationId xmlns:a16="http://schemas.microsoft.com/office/drawing/2014/main" id="{B85F278A-7336-BA47-9902-6FAD6E8AC605}"/>
                  </a:ext>
                </a:extLst>
              </p:cNvPr>
              <p:cNvSpPr/>
              <p:nvPr/>
            </p:nvSpPr>
            <p:spPr bwMode="auto">
              <a:xfrm>
                <a:off x="2254201" y="2065680"/>
                <a:ext cx="146304" cy="146304"/>
              </a:xfrm>
              <a:prstGeom prst="ellipse">
                <a:avLst/>
              </a:prstGeom>
              <a:solidFill>
                <a:schemeClr val="bg2"/>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3" name="Oval 2">
                <a:extLst>
                  <a:ext uri="{FF2B5EF4-FFF2-40B4-BE49-F238E27FC236}">
                    <a16:creationId xmlns:a16="http://schemas.microsoft.com/office/drawing/2014/main" id="{0BD277CC-1171-3C42-9B3E-EFAED3605ECE}"/>
                  </a:ext>
                </a:extLst>
              </p:cNvPr>
              <p:cNvSpPr/>
              <p:nvPr/>
            </p:nvSpPr>
            <p:spPr bwMode="auto">
              <a:xfrm>
                <a:off x="2290777" y="2104542"/>
                <a:ext cx="73152" cy="68580"/>
              </a:xfrm>
              <a:prstGeom prst="ellipse">
                <a:avLst/>
              </a:prstGeom>
              <a:solidFill>
                <a:schemeClr val="bg2"/>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nvGrpSpPr>
            <p:cNvPr id="5" name="Group 4">
              <a:extLst>
                <a:ext uri="{FF2B5EF4-FFF2-40B4-BE49-F238E27FC236}">
                  <a16:creationId xmlns:a16="http://schemas.microsoft.com/office/drawing/2014/main" id="{B455EA3F-FEF4-144F-BAC9-AC2DF6D1574A}"/>
                </a:ext>
              </a:extLst>
            </p:cNvPr>
            <p:cNvGrpSpPr/>
            <p:nvPr/>
          </p:nvGrpSpPr>
          <p:grpSpPr>
            <a:xfrm>
              <a:off x="633612" y="2371708"/>
              <a:ext cx="448056" cy="448056"/>
              <a:chOff x="3244001" y="2586595"/>
              <a:chExt cx="448056" cy="448056"/>
            </a:xfrm>
          </p:grpSpPr>
          <p:sp>
            <p:nvSpPr>
              <p:cNvPr id="4" name="Oval 3">
                <a:extLst>
                  <a:ext uri="{FF2B5EF4-FFF2-40B4-BE49-F238E27FC236}">
                    <a16:creationId xmlns:a16="http://schemas.microsoft.com/office/drawing/2014/main" id="{0245BF3E-57EA-E646-8C51-538370C9BA5D}"/>
                  </a:ext>
                </a:extLst>
              </p:cNvPr>
              <p:cNvSpPr/>
              <p:nvPr/>
            </p:nvSpPr>
            <p:spPr bwMode="auto">
              <a:xfrm>
                <a:off x="3244001" y="2586595"/>
                <a:ext cx="448056" cy="448056"/>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17" name="Oval 16">
                <a:extLst>
                  <a:ext uri="{FF2B5EF4-FFF2-40B4-BE49-F238E27FC236}">
                    <a16:creationId xmlns:a16="http://schemas.microsoft.com/office/drawing/2014/main" id="{25D9D5DF-91E8-A442-8020-73338939A74A}"/>
                  </a:ext>
                </a:extLst>
              </p:cNvPr>
              <p:cNvSpPr/>
              <p:nvPr/>
            </p:nvSpPr>
            <p:spPr bwMode="auto">
              <a:xfrm>
                <a:off x="3386977" y="2730461"/>
                <a:ext cx="162104" cy="160323"/>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nvGrpSpPr>
            <p:cNvPr id="19" name="Group 18">
              <a:extLst>
                <a:ext uri="{FF2B5EF4-FFF2-40B4-BE49-F238E27FC236}">
                  <a16:creationId xmlns:a16="http://schemas.microsoft.com/office/drawing/2014/main" id="{4691E139-046D-5C4D-A470-50DF6A04375C}"/>
                </a:ext>
              </a:extLst>
            </p:cNvPr>
            <p:cNvGrpSpPr/>
            <p:nvPr/>
          </p:nvGrpSpPr>
          <p:grpSpPr>
            <a:xfrm>
              <a:off x="633612" y="3141656"/>
              <a:ext cx="448056" cy="448056"/>
              <a:chOff x="3244001" y="2586595"/>
              <a:chExt cx="448056" cy="448056"/>
            </a:xfrm>
          </p:grpSpPr>
          <p:sp>
            <p:nvSpPr>
              <p:cNvPr id="20" name="Oval 19">
                <a:extLst>
                  <a:ext uri="{FF2B5EF4-FFF2-40B4-BE49-F238E27FC236}">
                    <a16:creationId xmlns:a16="http://schemas.microsoft.com/office/drawing/2014/main" id="{9A9746C5-571B-7641-8F33-AB9BDA0C1124}"/>
                  </a:ext>
                </a:extLst>
              </p:cNvPr>
              <p:cNvSpPr/>
              <p:nvPr/>
            </p:nvSpPr>
            <p:spPr bwMode="auto">
              <a:xfrm>
                <a:off x="3244001" y="2586595"/>
                <a:ext cx="448056" cy="448056"/>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21" name="Oval 20">
                <a:extLst>
                  <a:ext uri="{FF2B5EF4-FFF2-40B4-BE49-F238E27FC236}">
                    <a16:creationId xmlns:a16="http://schemas.microsoft.com/office/drawing/2014/main" id="{F1B7723A-6E56-374B-A578-64C784027C4D}"/>
                  </a:ext>
                </a:extLst>
              </p:cNvPr>
              <p:cNvSpPr/>
              <p:nvPr/>
            </p:nvSpPr>
            <p:spPr bwMode="auto">
              <a:xfrm>
                <a:off x="3386977" y="2730461"/>
                <a:ext cx="162104" cy="160323"/>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nvGrpSpPr>
            <p:cNvPr id="22" name="Group 21">
              <a:extLst>
                <a:ext uri="{FF2B5EF4-FFF2-40B4-BE49-F238E27FC236}">
                  <a16:creationId xmlns:a16="http://schemas.microsoft.com/office/drawing/2014/main" id="{46B00E85-FB0E-F642-8E58-8E806AF71562}"/>
                </a:ext>
              </a:extLst>
            </p:cNvPr>
            <p:cNvGrpSpPr/>
            <p:nvPr/>
          </p:nvGrpSpPr>
          <p:grpSpPr>
            <a:xfrm>
              <a:off x="633612" y="3653618"/>
              <a:ext cx="448056" cy="448056"/>
              <a:chOff x="3244001" y="2586595"/>
              <a:chExt cx="448056" cy="448056"/>
            </a:xfrm>
          </p:grpSpPr>
          <p:sp>
            <p:nvSpPr>
              <p:cNvPr id="23" name="Oval 22">
                <a:extLst>
                  <a:ext uri="{FF2B5EF4-FFF2-40B4-BE49-F238E27FC236}">
                    <a16:creationId xmlns:a16="http://schemas.microsoft.com/office/drawing/2014/main" id="{77179D48-0ECF-E245-A5DA-760C59E80810}"/>
                  </a:ext>
                </a:extLst>
              </p:cNvPr>
              <p:cNvSpPr/>
              <p:nvPr/>
            </p:nvSpPr>
            <p:spPr bwMode="auto">
              <a:xfrm>
                <a:off x="3244001" y="2586595"/>
                <a:ext cx="448056" cy="448056"/>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24" name="Oval 23">
                <a:extLst>
                  <a:ext uri="{FF2B5EF4-FFF2-40B4-BE49-F238E27FC236}">
                    <a16:creationId xmlns:a16="http://schemas.microsoft.com/office/drawing/2014/main" id="{0E70E03C-AF3F-C646-8683-9CCB81082D0C}"/>
                  </a:ext>
                </a:extLst>
              </p:cNvPr>
              <p:cNvSpPr/>
              <p:nvPr/>
            </p:nvSpPr>
            <p:spPr bwMode="auto">
              <a:xfrm>
                <a:off x="3386977" y="2730461"/>
                <a:ext cx="162104" cy="160323"/>
              </a:xfrm>
              <a:prstGeom prst="ellipse">
                <a:avLst/>
              </a:prstGeom>
              <a:gradFill flip="none" rotWithShape="1">
                <a:gsLst>
                  <a:gs pos="0">
                    <a:schemeClr val="accent3">
                      <a:lumMod val="50000"/>
                    </a:schemeClr>
                  </a:gs>
                  <a:gs pos="74000">
                    <a:schemeClr val="bg2">
                      <a:lumMod val="75000"/>
                    </a:schemeClr>
                  </a:gs>
                  <a:gs pos="83000">
                    <a:schemeClr val="tx2">
                      <a:lumMod val="75000"/>
                      <a:lumOff val="25000"/>
                    </a:schemeClr>
                  </a:gs>
                  <a:gs pos="100000">
                    <a:schemeClr val="tx1"/>
                  </a:gs>
                </a:gsLst>
                <a:lin ang="2700000" scaled="1"/>
                <a:tileRect/>
              </a:gra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grpSp>
      </p:grpSp>
      <p:pic>
        <p:nvPicPr>
          <p:cNvPr id="41" name="Picture 40" descr="A picture containing object&#10;&#10;Description generated with high confidence">
            <a:extLst>
              <a:ext uri="{FF2B5EF4-FFF2-40B4-BE49-F238E27FC236}">
                <a16:creationId xmlns:a16="http://schemas.microsoft.com/office/drawing/2014/main" id="{514EAF1B-2CDB-4A34-9CD3-C352A5E9E0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7" name="Rectangle 6">
            <a:extLst>
              <a:ext uri="{FF2B5EF4-FFF2-40B4-BE49-F238E27FC236}">
                <a16:creationId xmlns:a16="http://schemas.microsoft.com/office/drawing/2014/main" id="{6EDD4CAF-F930-4B11-A306-0083803121DF}"/>
              </a:ext>
            </a:extLst>
          </p:cNvPr>
          <p:cNvSpPr/>
          <p:nvPr/>
        </p:nvSpPr>
        <p:spPr bwMode="auto">
          <a:xfrm>
            <a:off x="567708" y="1763525"/>
            <a:ext cx="3092326" cy="1133404"/>
          </a:xfrm>
          <a:prstGeom prst="rect">
            <a:avLst/>
          </a:prstGeom>
          <a:solidFill>
            <a:srgbClr val="FF0000">
              <a:alpha val="30000"/>
            </a:srgb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64" name="TextBox 63">
            <a:extLst>
              <a:ext uri="{FF2B5EF4-FFF2-40B4-BE49-F238E27FC236}">
                <a16:creationId xmlns:a16="http://schemas.microsoft.com/office/drawing/2014/main" id="{FC14E697-028E-4D32-8767-DA73B913D20F}"/>
              </a:ext>
            </a:extLst>
          </p:cNvPr>
          <p:cNvSpPr txBox="1"/>
          <p:nvPr/>
        </p:nvSpPr>
        <p:spPr>
          <a:xfrm>
            <a:off x="3573535" y="2957046"/>
            <a:ext cx="2204357" cy="307777"/>
          </a:xfrm>
          <a:prstGeom prst="rect">
            <a:avLst/>
          </a:prstGeom>
          <a:noFill/>
        </p:spPr>
        <p:txBody>
          <a:bodyPr wrap="square" rtlCol="0">
            <a:spAutoFit/>
          </a:bodyPr>
          <a:lstStyle/>
          <a:p>
            <a:pPr algn="ctr"/>
            <a:r>
              <a:rPr lang="en-US" b="1" dirty="0"/>
              <a:t>Critical Zone: 450hz-20khz</a:t>
            </a:r>
          </a:p>
        </p:txBody>
      </p:sp>
      <p:sp>
        <p:nvSpPr>
          <p:cNvPr id="65" name="TextBox 64">
            <a:extLst>
              <a:ext uri="{FF2B5EF4-FFF2-40B4-BE49-F238E27FC236}">
                <a16:creationId xmlns:a16="http://schemas.microsoft.com/office/drawing/2014/main" id="{D136F277-B8FE-4501-B7B5-4ABB4EA7E180}"/>
              </a:ext>
            </a:extLst>
          </p:cNvPr>
          <p:cNvSpPr txBox="1"/>
          <p:nvPr/>
        </p:nvSpPr>
        <p:spPr>
          <a:xfrm>
            <a:off x="1664223" y="2338471"/>
            <a:ext cx="1535301" cy="523220"/>
          </a:xfrm>
          <a:prstGeom prst="rect">
            <a:avLst/>
          </a:prstGeom>
          <a:noFill/>
        </p:spPr>
        <p:txBody>
          <a:bodyPr wrap="square" rtlCol="0">
            <a:spAutoFit/>
          </a:bodyPr>
          <a:lstStyle/>
          <a:p>
            <a:pPr algn="ctr"/>
            <a:r>
              <a:rPr lang="en-US" dirty="0"/>
              <a:t>Frequency Range: 400khz-2Khz</a:t>
            </a:r>
          </a:p>
        </p:txBody>
      </p:sp>
      <p:sp>
        <p:nvSpPr>
          <p:cNvPr id="67" name="TextBox 66">
            <a:extLst>
              <a:ext uri="{FF2B5EF4-FFF2-40B4-BE49-F238E27FC236}">
                <a16:creationId xmlns:a16="http://schemas.microsoft.com/office/drawing/2014/main" id="{11C39449-D712-4DAC-88B5-6E59691807B6}"/>
              </a:ext>
            </a:extLst>
          </p:cNvPr>
          <p:cNvSpPr txBox="1"/>
          <p:nvPr/>
        </p:nvSpPr>
        <p:spPr>
          <a:xfrm>
            <a:off x="1664224" y="1780013"/>
            <a:ext cx="1535302" cy="523220"/>
          </a:xfrm>
          <a:prstGeom prst="rect">
            <a:avLst/>
          </a:prstGeom>
          <a:noFill/>
        </p:spPr>
        <p:txBody>
          <a:bodyPr wrap="square" rtlCol="0">
            <a:spAutoFit/>
          </a:bodyPr>
          <a:lstStyle/>
          <a:p>
            <a:pPr algn="ctr"/>
            <a:r>
              <a:rPr lang="en-US" dirty="0"/>
              <a:t>Frequency Range: 2khz-20khz</a:t>
            </a:r>
          </a:p>
        </p:txBody>
      </p:sp>
      <p:cxnSp>
        <p:nvCxnSpPr>
          <p:cNvPr id="68" name="Straight Arrow Connector 67">
            <a:extLst>
              <a:ext uri="{FF2B5EF4-FFF2-40B4-BE49-F238E27FC236}">
                <a16:creationId xmlns:a16="http://schemas.microsoft.com/office/drawing/2014/main" id="{25E3E41C-2BA2-4DF7-9B3A-48BE761AF560}"/>
              </a:ext>
            </a:extLst>
          </p:cNvPr>
          <p:cNvCxnSpPr>
            <a:cxnSpLocks/>
            <a:stCxn id="67" idx="1"/>
          </p:cNvCxnSpPr>
          <p:nvPr/>
        </p:nvCxnSpPr>
        <p:spPr bwMode="auto">
          <a:xfrm flipH="1">
            <a:off x="894216" y="2041623"/>
            <a:ext cx="770008" cy="0"/>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Arrow Connector 68">
            <a:extLst>
              <a:ext uri="{FF2B5EF4-FFF2-40B4-BE49-F238E27FC236}">
                <a16:creationId xmlns:a16="http://schemas.microsoft.com/office/drawing/2014/main" id="{D520965F-F321-4105-BEBF-AEB9DC7819E6}"/>
              </a:ext>
            </a:extLst>
          </p:cNvPr>
          <p:cNvCxnSpPr>
            <a:cxnSpLocks/>
            <a:stCxn id="65" idx="1"/>
          </p:cNvCxnSpPr>
          <p:nvPr/>
        </p:nvCxnSpPr>
        <p:spPr bwMode="auto">
          <a:xfrm flipH="1" flipV="1">
            <a:off x="821065" y="2494875"/>
            <a:ext cx="843158" cy="105206"/>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 Box 48">
            <a:extLst>
              <a:ext uri="{FF2B5EF4-FFF2-40B4-BE49-F238E27FC236}">
                <a16:creationId xmlns:a16="http://schemas.microsoft.com/office/drawing/2014/main" id="{2980BDD9-23E9-49C2-A541-B629832D4430}"/>
              </a:ext>
            </a:extLst>
          </p:cNvPr>
          <p:cNvSpPr txBox="1">
            <a:spLocks noChangeArrowheads="1"/>
          </p:cNvSpPr>
          <p:nvPr/>
        </p:nvSpPr>
        <p:spPr bwMode="auto">
          <a:xfrm>
            <a:off x="1538924" y="104111"/>
            <a:ext cx="5449705" cy="802025"/>
          </a:xfrm>
          <a:prstGeom prst="rect">
            <a:avLst/>
          </a:prstGeom>
          <a:extLst/>
        </p:spPr>
        <p:txBody>
          <a:bodyPr vert="horz" lIns="91440" tIns="45720" rIns="91440" bIns="45720" rtlCol="0" anchor="t">
            <a:normAutofit fontScale="92500"/>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u="sng" kern="1200" dirty="0">
                <a:solidFill>
                  <a:schemeClr val="tx1"/>
                </a:solidFill>
                <a:latin typeface="+mj-lt"/>
                <a:ea typeface="+mj-ea"/>
                <a:cs typeface="+mj-cs"/>
              </a:rPr>
              <a:t>Lack</a:t>
            </a:r>
            <a:r>
              <a:rPr lang="en-US" sz="3300" b="1" i="1" kern="1200" dirty="0">
                <a:solidFill>
                  <a:schemeClr val="tx1"/>
                </a:solidFill>
                <a:latin typeface="+mj-lt"/>
                <a:ea typeface="+mj-ea"/>
                <a:cs typeface="+mj-cs"/>
              </a:rPr>
              <a:t> </a:t>
            </a:r>
            <a:r>
              <a:rPr lang="en-US" sz="3300" b="1" i="1" kern="1200" dirty="0">
                <a:solidFill>
                  <a:srgbClr val="FF0000"/>
                </a:solidFill>
                <a:latin typeface="+mj-lt"/>
                <a:ea typeface="+mj-ea"/>
                <a:cs typeface="+mj-cs"/>
              </a:rPr>
              <a:t>of Crossover (Critical Zone)</a:t>
            </a:r>
          </a:p>
        </p:txBody>
      </p:sp>
      <p:sp>
        <p:nvSpPr>
          <p:cNvPr id="31" name="TextBox 30">
            <a:extLst>
              <a:ext uri="{FF2B5EF4-FFF2-40B4-BE49-F238E27FC236}">
                <a16:creationId xmlns:a16="http://schemas.microsoft.com/office/drawing/2014/main" id="{80E26F91-EB78-4C60-9926-C3A30960F8FA}"/>
              </a:ext>
            </a:extLst>
          </p:cNvPr>
          <p:cNvSpPr txBox="1"/>
          <p:nvPr/>
        </p:nvSpPr>
        <p:spPr>
          <a:xfrm>
            <a:off x="5917036" y="3739204"/>
            <a:ext cx="1662921" cy="523220"/>
          </a:xfrm>
          <a:prstGeom prst="rect">
            <a:avLst/>
          </a:prstGeom>
          <a:noFill/>
        </p:spPr>
        <p:txBody>
          <a:bodyPr wrap="square" rtlCol="0">
            <a:spAutoFit/>
          </a:bodyPr>
          <a:lstStyle/>
          <a:p>
            <a:pPr algn="ctr"/>
            <a:r>
              <a:rPr lang="en-US" dirty="0"/>
              <a:t>Frequency Range: 20hz-(250-500)</a:t>
            </a:r>
            <a:r>
              <a:rPr lang="en-US" dirty="0" err="1"/>
              <a:t>hz</a:t>
            </a:r>
            <a:endParaRPr lang="en-US" dirty="0"/>
          </a:p>
        </p:txBody>
      </p:sp>
      <p:pic>
        <p:nvPicPr>
          <p:cNvPr id="32" name="Picture 31" descr="nocrossover.png">
            <a:extLst>
              <a:ext uri="{FF2B5EF4-FFF2-40B4-BE49-F238E27FC236}">
                <a16:creationId xmlns:a16="http://schemas.microsoft.com/office/drawing/2014/main" id="{B06796C8-BE25-414C-9752-9CEB75F58E3C}"/>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 r="88087"/>
          <a:stretch/>
        </p:blipFill>
        <p:spPr>
          <a:xfrm>
            <a:off x="7674984" y="1053831"/>
            <a:ext cx="777240" cy="3474720"/>
          </a:xfrm>
          <a:prstGeom prst="rect">
            <a:avLst/>
          </a:prstGeom>
        </p:spPr>
      </p:pic>
      <p:cxnSp>
        <p:nvCxnSpPr>
          <p:cNvPr id="33" name="Straight Arrow Connector 32">
            <a:extLst>
              <a:ext uri="{FF2B5EF4-FFF2-40B4-BE49-F238E27FC236}">
                <a16:creationId xmlns:a16="http://schemas.microsoft.com/office/drawing/2014/main" id="{274EC02C-0851-47BC-8922-45BBDB03B803}"/>
              </a:ext>
            </a:extLst>
          </p:cNvPr>
          <p:cNvCxnSpPr>
            <a:cxnSpLocks/>
            <a:stCxn id="31" idx="3"/>
          </p:cNvCxnSpPr>
          <p:nvPr/>
        </p:nvCxnSpPr>
        <p:spPr bwMode="auto">
          <a:xfrm>
            <a:off x="7579957" y="4000814"/>
            <a:ext cx="486357" cy="42455"/>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Box 28">
            <a:extLst>
              <a:ext uri="{FF2B5EF4-FFF2-40B4-BE49-F238E27FC236}">
                <a16:creationId xmlns:a16="http://schemas.microsoft.com/office/drawing/2014/main" id="{44858780-BFD3-4197-919C-DB4E37F8A4DF}"/>
              </a:ext>
            </a:extLst>
          </p:cNvPr>
          <p:cNvSpPr txBox="1"/>
          <p:nvPr/>
        </p:nvSpPr>
        <p:spPr>
          <a:xfrm>
            <a:off x="5777892" y="1100231"/>
            <a:ext cx="2632095" cy="2650669"/>
          </a:xfrm>
          <a:prstGeom prst="rect">
            <a:avLst/>
          </a:prstGeom>
          <a:solidFill>
            <a:srgbClr val="00B050">
              <a:alpha val="30000"/>
            </a:srgbClr>
          </a:solidFill>
          <a:ln>
            <a:solidFill>
              <a:schemeClr val="tx1"/>
            </a:solidFill>
          </a:ln>
        </p:spPr>
        <p:txBody>
          <a:bodyPr wrap="square" rtlCol="0">
            <a:spAutoFit/>
          </a:bodyPr>
          <a:lstStyle/>
          <a:p>
            <a:endParaRPr lang="en-US" dirty="0"/>
          </a:p>
        </p:txBody>
      </p:sp>
      <p:sp>
        <p:nvSpPr>
          <p:cNvPr id="30" name="TextBox 29">
            <a:extLst>
              <a:ext uri="{FF2B5EF4-FFF2-40B4-BE49-F238E27FC236}">
                <a16:creationId xmlns:a16="http://schemas.microsoft.com/office/drawing/2014/main" id="{1D10D9BD-558E-48A0-8FEB-B34D7A6D2649}"/>
              </a:ext>
            </a:extLst>
          </p:cNvPr>
          <p:cNvSpPr txBox="1"/>
          <p:nvPr/>
        </p:nvSpPr>
        <p:spPr>
          <a:xfrm>
            <a:off x="6051026" y="1840571"/>
            <a:ext cx="1428750" cy="1169551"/>
          </a:xfrm>
          <a:prstGeom prst="rect">
            <a:avLst/>
          </a:prstGeom>
          <a:noFill/>
        </p:spPr>
        <p:txBody>
          <a:bodyPr wrap="square" rtlCol="0">
            <a:spAutoFit/>
          </a:bodyPr>
          <a:lstStyle/>
          <a:p>
            <a:pPr algn="ctr"/>
            <a:r>
              <a:rPr lang="en-US" dirty="0"/>
              <a:t>All frequencies play uniformly across the entire surface of the ESL panel </a:t>
            </a:r>
          </a:p>
        </p:txBody>
      </p:sp>
      <p:sp>
        <p:nvSpPr>
          <p:cNvPr id="38" name="TextBox 37">
            <a:extLst>
              <a:ext uri="{FF2B5EF4-FFF2-40B4-BE49-F238E27FC236}">
                <a16:creationId xmlns:a16="http://schemas.microsoft.com/office/drawing/2014/main" id="{8DA09607-804A-40D7-86B8-DB64CF0996BE}"/>
              </a:ext>
            </a:extLst>
          </p:cNvPr>
          <p:cNvSpPr txBox="1"/>
          <p:nvPr/>
        </p:nvSpPr>
        <p:spPr>
          <a:xfrm>
            <a:off x="1664223" y="3291148"/>
            <a:ext cx="1701885" cy="523220"/>
          </a:xfrm>
          <a:prstGeom prst="rect">
            <a:avLst/>
          </a:prstGeom>
          <a:noFill/>
        </p:spPr>
        <p:txBody>
          <a:bodyPr wrap="square" rtlCol="0">
            <a:spAutoFit/>
          </a:bodyPr>
          <a:lstStyle/>
          <a:p>
            <a:pPr algn="ctr"/>
            <a:r>
              <a:rPr lang="en-US" dirty="0"/>
              <a:t>Frequency Range: 20hz-400hz</a:t>
            </a:r>
          </a:p>
        </p:txBody>
      </p:sp>
      <p:cxnSp>
        <p:nvCxnSpPr>
          <p:cNvPr id="39" name="Straight Arrow Connector 38">
            <a:extLst>
              <a:ext uri="{FF2B5EF4-FFF2-40B4-BE49-F238E27FC236}">
                <a16:creationId xmlns:a16="http://schemas.microsoft.com/office/drawing/2014/main" id="{6FC3828A-D305-4CAC-98C4-651114F2C88F}"/>
              </a:ext>
            </a:extLst>
          </p:cNvPr>
          <p:cNvCxnSpPr>
            <a:cxnSpLocks/>
            <a:stCxn id="38" idx="1"/>
          </p:cNvCxnSpPr>
          <p:nvPr/>
        </p:nvCxnSpPr>
        <p:spPr bwMode="auto">
          <a:xfrm flipH="1" flipV="1">
            <a:off x="835331" y="3248612"/>
            <a:ext cx="828892" cy="304146"/>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Arrow Connector 41">
            <a:extLst>
              <a:ext uri="{FF2B5EF4-FFF2-40B4-BE49-F238E27FC236}">
                <a16:creationId xmlns:a16="http://schemas.microsoft.com/office/drawing/2014/main" id="{139A2218-E546-4D85-88B8-71C0AD62D090}"/>
              </a:ext>
            </a:extLst>
          </p:cNvPr>
          <p:cNvCxnSpPr>
            <a:cxnSpLocks/>
            <a:stCxn id="38" idx="1"/>
          </p:cNvCxnSpPr>
          <p:nvPr/>
        </p:nvCxnSpPr>
        <p:spPr bwMode="auto">
          <a:xfrm flipH="1">
            <a:off x="849207" y="3552758"/>
            <a:ext cx="815016" cy="234085"/>
          </a:xfrm>
          <a:prstGeom prst="straightConnector1">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6554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48" name="Text Box 5"/>
          <p:cNvSpPr txBox="1">
            <a:spLocks noChangeArrowheads="1"/>
          </p:cNvSpPr>
          <p:nvPr/>
        </p:nvSpPr>
        <p:spPr bwMode="auto">
          <a:xfrm>
            <a:off x="-31774" y="1068384"/>
            <a:ext cx="4435472" cy="381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68580" tIns="34290" rIns="68580" bIns="34290">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algn="ctr">
              <a:defRPr/>
            </a:pPr>
            <a:r>
              <a:rPr lang="en-US" sz="2000" b="1" u="sng" dirty="0"/>
              <a:t>Lightweight</a:t>
            </a:r>
            <a:r>
              <a:rPr lang="en-US" sz="2000" dirty="0"/>
              <a:t> Driver Material	</a:t>
            </a:r>
          </a:p>
        </p:txBody>
      </p:sp>
      <p:sp>
        <p:nvSpPr>
          <p:cNvPr id="69637" name="Text Box 11"/>
          <p:cNvSpPr txBox="1">
            <a:spLocks noChangeArrowheads="1"/>
          </p:cNvSpPr>
          <p:nvPr/>
        </p:nvSpPr>
        <p:spPr bwMode="auto">
          <a:xfrm>
            <a:off x="4655457" y="1045673"/>
            <a:ext cx="3565525" cy="40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8" tIns="45719" rIns="91438" bIns="45719">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algn="ctr">
              <a:defRPr/>
            </a:pPr>
            <a:r>
              <a:rPr lang="en-US" sz="2000" b="1" u="sng" dirty="0"/>
              <a:t>Linear</a:t>
            </a:r>
            <a:r>
              <a:rPr lang="en-US" sz="2000" dirty="0"/>
              <a:t> and Uniform Movement</a:t>
            </a:r>
          </a:p>
        </p:txBody>
      </p:sp>
      <p:grpSp>
        <p:nvGrpSpPr>
          <p:cNvPr id="70666" name="Group 22"/>
          <p:cNvGrpSpPr>
            <a:grpSpLocks noChangeAspect="1"/>
          </p:cNvGrpSpPr>
          <p:nvPr/>
        </p:nvGrpSpPr>
        <p:grpSpPr bwMode="auto">
          <a:xfrm>
            <a:off x="5543547" y="3122195"/>
            <a:ext cx="2319229" cy="1744523"/>
            <a:chOff x="2125" y="2899"/>
            <a:chExt cx="1571" cy="1181"/>
          </a:xfrm>
        </p:grpSpPr>
        <p:grpSp>
          <p:nvGrpSpPr>
            <p:cNvPr id="70668" name="Group 23"/>
            <p:cNvGrpSpPr>
              <a:grpSpLocks/>
            </p:cNvGrpSpPr>
            <p:nvPr/>
          </p:nvGrpSpPr>
          <p:grpSpPr bwMode="auto">
            <a:xfrm>
              <a:off x="2125" y="2899"/>
              <a:ext cx="1571" cy="1181"/>
              <a:chOff x="1232" y="3197"/>
              <a:chExt cx="1786" cy="1343"/>
            </a:xfrm>
          </p:grpSpPr>
          <p:pic>
            <p:nvPicPr>
              <p:cNvPr id="70670" name="Picture 24" descr="XO31"/>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2" y="3197"/>
                <a:ext cx="1786" cy="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1" name="AutoShape 25"/>
              <p:cNvSpPr>
                <a:spLocks noChangeArrowheads="1"/>
              </p:cNvSpPr>
              <p:nvPr/>
            </p:nvSpPr>
            <p:spPr bwMode="auto">
              <a:xfrm>
                <a:off x="1408" y="3533"/>
                <a:ext cx="928" cy="82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6 w 21600"/>
                  <a:gd name="T25" fmla="*/ 3172 h 21600"/>
                  <a:gd name="T26" fmla="*/ 18434 w 21600"/>
                  <a:gd name="T27" fmla="*/ 18428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9645" name="Rectangle 26"/>
            <p:cNvSpPr>
              <a:spLocks noChangeArrowheads="1"/>
            </p:cNvSpPr>
            <p:nvPr/>
          </p:nvSpPr>
          <p:spPr bwMode="auto">
            <a:xfrm>
              <a:off x="2125" y="4008"/>
              <a:ext cx="611" cy="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endParaRPr lang="en-US">
                <a:ea typeface="ＭＳ Ｐゴシック" charset="0"/>
                <a:cs typeface="+mn-cs"/>
              </a:endParaRPr>
            </a:p>
          </p:txBody>
        </p:sp>
      </p:grpSp>
      <p:sp>
        <p:nvSpPr>
          <p:cNvPr id="69643" name="Text Box 27"/>
          <p:cNvSpPr txBox="1">
            <a:spLocks noChangeArrowheads="1"/>
          </p:cNvSpPr>
          <p:nvPr/>
        </p:nvSpPr>
        <p:spPr bwMode="auto">
          <a:xfrm>
            <a:off x="4893666" y="3186131"/>
            <a:ext cx="3622678" cy="3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lIns="68580" tIns="34290" rIns="68580" bIns="34290">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algn="ctr">
              <a:defRPr/>
            </a:pPr>
            <a:r>
              <a:rPr lang="en-US" sz="2000" b="1" u="sng" dirty="0"/>
              <a:t>Lack</a:t>
            </a:r>
            <a:r>
              <a:rPr lang="en-US" sz="2000" dirty="0"/>
              <a:t> of Crossover (Critical Zone)</a:t>
            </a:r>
          </a:p>
        </p:txBody>
      </p:sp>
      <p:sp>
        <p:nvSpPr>
          <p:cNvPr id="69639" name="Text Box 11"/>
          <p:cNvSpPr txBox="1">
            <a:spLocks noChangeArrowheads="1"/>
          </p:cNvSpPr>
          <p:nvPr/>
        </p:nvSpPr>
        <p:spPr bwMode="auto">
          <a:xfrm>
            <a:off x="-90483" y="3163107"/>
            <a:ext cx="36909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8" tIns="45719" rIns="91438" bIns="45719">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algn="ctr">
              <a:defRPr/>
            </a:pPr>
            <a:r>
              <a:rPr lang="en-US" sz="2000" b="1" u="sng" dirty="0"/>
              <a:t>Large</a:t>
            </a:r>
            <a:r>
              <a:rPr lang="en-US" sz="2000" dirty="0"/>
              <a:t> Surface Area</a:t>
            </a:r>
          </a:p>
        </p:txBody>
      </p:sp>
      <p:pic>
        <p:nvPicPr>
          <p:cNvPr id="2" name="ESL Tech Graphic - Switching Polarity">
            <a:hlinkClick r:id="" action="ppaction://media"/>
            <a:extLst>
              <a:ext uri="{FF2B5EF4-FFF2-40B4-BE49-F238E27FC236}">
                <a16:creationId xmlns:a16="http://schemas.microsoft.com/office/drawing/2014/main" id="{FBFD38B3-DF29-4E1B-A76E-F59EA22B1B3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32047" y="1541097"/>
            <a:ext cx="2212343" cy="1244443"/>
          </a:xfrm>
          <a:prstGeom prst="rect">
            <a:avLst/>
          </a:prstGeom>
        </p:spPr>
      </p:pic>
      <p:pic>
        <p:nvPicPr>
          <p:cNvPr id="18" name="Picture 17">
            <a:extLst>
              <a:ext uri="{FF2B5EF4-FFF2-40B4-BE49-F238E27FC236}">
                <a16:creationId xmlns:a16="http://schemas.microsoft.com/office/drawing/2014/main" id="{D3DD3618-D9D7-124C-A878-4AD604CF5C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037" y="1475237"/>
            <a:ext cx="2201865" cy="1376165"/>
          </a:xfrm>
          <a:prstGeom prst="rect">
            <a:avLst/>
          </a:prstGeom>
        </p:spPr>
      </p:pic>
      <p:pic>
        <p:nvPicPr>
          <p:cNvPr id="19" name="Picture 18">
            <a:extLst>
              <a:ext uri="{FF2B5EF4-FFF2-40B4-BE49-F238E27FC236}">
                <a16:creationId xmlns:a16="http://schemas.microsoft.com/office/drawing/2014/main" id="{69703E7A-6881-EC43-A56A-B52249F6ADC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9992" t="14917" r="13008" b="39986"/>
          <a:stretch/>
        </p:blipFill>
        <p:spPr>
          <a:xfrm>
            <a:off x="627656" y="3662032"/>
            <a:ext cx="2396509" cy="1073064"/>
          </a:xfrm>
          <a:prstGeom prst="rect">
            <a:avLst/>
          </a:prstGeom>
        </p:spPr>
      </p:pic>
      <p:pic>
        <p:nvPicPr>
          <p:cNvPr id="15" name="Picture 14" descr="A picture containing object&#10;&#10;Description generated with high confidence">
            <a:extLst>
              <a:ext uri="{FF2B5EF4-FFF2-40B4-BE49-F238E27FC236}">
                <a16:creationId xmlns:a16="http://schemas.microsoft.com/office/drawing/2014/main" id="{2BE501C9-AE5B-406B-A643-7715095E43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16" name="Text Box 48">
            <a:extLst>
              <a:ext uri="{FF2B5EF4-FFF2-40B4-BE49-F238E27FC236}">
                <a16:creationId xmlns:a16="http://schemas.microsoft.com/office/drawing/2014/main" id="{BD0DC4A4-5344-4086-A536-A186CC60C272}"/>
              </a:ext>
            </a:extLst>
          </p:cNvPr>
          <p:cNvSpPr txBox="1">
            <a:spLocks noChangeArrowheads="1"/>
          </p:cNvSpPr>
          <p:nvPr/>
        </p:nvSpPr>
        <p:spPr bwMode="auto">
          <a:xfrm>
            <a:off x="1538924" y="104111"/>
            <a:ext cx="5449705"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Key Benefits of </a:t>
            </a:r>
            <a:r>
              <a:rPr lang="en-US" sz="3300" b="1" i="1" kern="1200" dirty="0">
                <a:solidFill>
                  <a:srgbClr val="FF0000"/>
                </a:solidFill>
                <a:latin typeface="+mj-lt"/>
                <a:ea typeface="+mj-ea"/>
                <a:cs typeface="+mj-cs"/>
              </a:rPr>
              <a:t>ESL</a:t>
            </a:r>
          </a:p>
        </p:txBody>
      </p:sp>
    </p:spTree>
    <p:extLst>
      <p:ext uri="{BB962C8B-B14F-4D97-AF65-F5344CB8AC3E}">
        <p14:creationId xmlns:p14="http://schemas.microsoft.com/office/powerpoint/2010/main" val="64256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9496182594_6f57cf7feb_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1694448"/>
            <a:ext cx="1828800" cy="2743200"/>
          </a:xfrm>
          <a:prstGeom prst="rect">
            <a:avLst/>
          </a:prstGeom>
        </p:spPr>
      </p:pic>
      <p:sp>
        <p:nvSpPr>
          <p:cNvPr id="12" name="Text Box 11"/>
          <p:cNvSpPr txBox="1">
            <a:spLocks noChangeArrowheads="1"/>
          </p:cNvSpPr>
          <p:nvPr/>
        </p:nvSpPr>
        <p:spPr bwMode="auto">
          <a:xfrm>
            <a:off x="3880191" y="1208175"/>
            <a:ext cx="1383631" cy="40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lIns="91438" tIns="45719" rIns="91438" bIns="45719">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algn="ctr">
              <a:defRPr/>
            </a:pPr>
            <a:r>
              <a:rPr lang="en-US" sz="2000" b="1" dirty="0"/>
              <a:t>Cabinet</a:t>
            </a:r>
          </a:p>
        </p:txBody>
      </p:sp>
      <p:sp>
        <p:nvSpPr>
          <p:cNvPr id="7" name="Text Box 15"/>
          <p:cNvSpPr txBox="1">
            <a:spLocks noChangeArrowheads="1"/>
          </p:cNvSpPr>
          <p:nvPr/>
        </p:nvSpPr>
        <p:spPr bwMode="auto">
          <a:xfrm>
            <a:off x="381000" y="759892"/>
            <a:ext cx="6553200" cy="36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8" tIns="45719" rIns="91438" bIns="45719">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a:defRPr sz="2000">
                <a:solidFill>
                  <a:schemeClr val="tx1"/>
                </a:solidFill>
                <a:latin typeface="Calibri" charset="0"/>
                <a:ea typeface="MS PGothic" charset="0"/>
                <a:cs typeface="MS PGothic" charset="0"/>
              </a:defRPr>
            </a:lvl6pPr>
            <a:lvl7pPr>
              <a:defRPr sz="2000">
                <a:solidFill>
                  <a:schemeClr val="tx1"/>
                </a:solidFill>
                <a:latin typeface="Calibri" charset="0"/>
                <a:ea typeface="MS PGothic" charset="0"/>
                <a:cs typeface="MS PGothic" charset="0"/>
              </a:defRPr>
            </a:lvl7pPr>
            <a:lvl8pPr>
              <a:defRPr sz="2000">
                <a:solidFill>
                  <a:schemeClr val="tx1"/>
                </a:solidFill>
                <a:latin typeface="Calibri" charset="0"/>
                <a:ea typeface="MS PGothic" charset="0"/>
                <a:cs typeface="MS PGothic" charset="0"/>
              </a:defRPr>
            </a:lvl8pPr>
            <a:lvl9pPr>
              <a:defRPr sz="2000">
                <a:solidFill>
                  <a:schemeClr val="tx1"/>
                </a:solidFill>
                <a:latin typeface="Calibri" charset="0"/>
                <a:ea typeface="MS PGothic" charset="0"/>
                <a:cs typeface="MS PGothic" charset="0"/>
              </a:defRPr>
            </a:lvl9pPr>
          </a:lstStyle>
          <a:p>
            <a:pPr eaLnBrk="1" hangingPunct="1">
              <a:spcBef>
                <a:spcPct val="50000"/>
              </a:spcBef>
            </a:pPr>
            <a:r>
              <a:rPr lang="en-US" sz="1800" i="1" dirty="0"/>
              <a:t>3 main speaker components</a:t>
            </a:r>
          </a:p>
        </p:txBody>
      </p:sp>
      <p:pic>
        <p:nvPicPr>
          <p:cNvPr id="8" name="Picture 7" descr="A picture containing object&#10;&#10;Description generated with high confidence">
            <a:extLst>
              <a:ext uri="{FF2B5EF4-FFF2-40B4-BE49-F238E27FC236}">
                <a16:creationId xmlns:a16="http://schemas.microsoft.com/office/drawing/2014/main" id="{5D74CE33-07C4-4F6E-A7D8-0575385CD4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9" name="Text Box 48">
            <a:extLst>
              <a:ext uri="{FF2B5EF4-FFF2-40B4-BE49-F238E27FC236}">
                <a16:creationId xmlns:a16="http://schemas.microsoft.com/office/drawing/2014/main" id="{67F03C1E-BDA6-44B0-953C-C80ECAA42211}"/>
              </a:ext>
            </a:extLst>
          </p:cNvPr>
          <p:cNvSpPr txBox="1">
            <a:spLocks noChangeArrowheads="1"/>
          </p:cNvSpPr>
          <p:nvPr/>
        </p:nvSpPr>
        <p:spPr bwMode="auto">
          <a:xfrm>
            <a:off x="1538924" y="104111"/>
            <a:ext cx="4788397" cy="802025"/>
          </a:xfrm>
          <a:prstGeom prst="rect">
            <a:avLst/>
          </a:prstGeom>
          <a:extLst/>
        </p:spPr>
        <p:txBody>
          <a:bodyPr vert="horz" lIns="91440" tIns="45720" rIns="91440" bIns="45720" rtlCol="0" anchor="t">
            <a:normAutofit fontScale="92500"/>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Achieving </a:t>
            </a:r>
            <a:r>
              <a:rPr lang="en-US" sz="3300" b="1" i="1" kern="1200" dirty="0">
                <a:solidFill>
                  <a:srgbClr val="FF0000"/>
                </a:solidFill>
                <a:latin typeface="+mj-lt"/>
                <a:ea typeface="+mj-ea"/>
                <a:cs typeface="+mj-cs"/>
              </a:rPr>
              <a:t>”Truth In Sound”</a:t>
            </a:r>
          </a:p>
        </p:txBody>
      </p:sp>
    </p:spTree>
    <p:extLst>
      <p:ext uri="{BB962C8B-B14F-4D97-AF65-F5344CB8AC3E}">
        <p14:creationId xmlns:p14="http://schemas.microsoft.com/office/powerpoint/2010/main" val="43504692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9496182594_6f57cf7feb_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1693926"/>
            <a:ext cx="1828800" cy="2743200"/>
          </a:xfrm>
          <a:prstGeom prst="rect">
            <a:avLst/>
          </a:prstGeom>
        </p:spPr>
      </p:pic>
      <p:sp>
        <p:nvSpPr>
          <p:cNvPr id="7" name="Text Box 15"/>
          <p:cNvSpPr txBox="1">
            <a:spLocks noChangeArrowheads="1"/>
          </p:cNvSpPr>
          <p:nvPr/>
        </p:nvSpPr>
        <p:spPr bwMode="auto">
          <a:xfrm>
            <a:off x="381000" y="759892"/>
            <a:ext cx="6553200" cy="36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8" tIns="45719" rIns="91438" bIns="45719">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a:defRPr sz="2000">
                <a:solidFill>
                  <a:schemeClr val="tx1"/>
                </a:solidFill>
                <a:latin typeface="Calibri" charset="0"/>
                <a:ea typeface="MS PGothic" charset="0"/>
                <a:cs typeface="MS PGothic" charset="0"/>
              </a:defRPr>
            </a:lvl6pPr>
            <a:lvl7pPr>
              <a:defRPr sz="2000">
                <a:solidFill>
                  <a:schemeClr val="tx1"/>
                </a:solidFill>
                <a:latin typeface="Calibri" charset="0"/>
                <a:ea typeface="MS PGothic" charset="0"/>
                <a:cs typeface="MS PGothic" charset="0"/>
              </a:defRPr>
            </a:lvl7pPr>
            <a:lvl8pPr>
              <a:defRPr sz="2000">
                <a:solidFill>
                  <a:schemeClr val="tx1"/>
                </a:solidFill>
                <a:latin typeface="Calibri" charset="0"/>
                <a:ea typeface="MS PGothic" charset="0"/>
                <a:cs typeface="MS PGothic" charset="0"/>
              </a:defRPr>
            </a:lvl8pPr>
            <a:lvl9pPr>
              <a:defRPr sz="2000">
                <a:solidFill>
                  <a:schemeClr val="tx1"/>
                </a:solidFill>
                <a:latin typeface="Calibri" charset="0"/>
                <a:ea typeface="MS PGothic" charset="0"/>
                <a:cs typeface="MS PGothic" charset="0"/>
              </a:defRPr>
            </a:lvl9pPr>
          </a:lstStyle>
          <a:p>
            <a:pPr eaLnBrk="1" hangingPunct="1">
              <a:spcBef>
                <a:spcPct val="50000"/>
              </a:spcBef>
            </a:pPr>
            <a:r>
              <a:rPr lang="en-US" sz="1800" i="1" dirty="0"/>
              <a:t>Cabinet</a:t>
            </a:r>
          </a:p>
        </p:txBody>
      </p:sp>
      <p:sp>
        <p:nvSpPr>
          <p:cNvPr id="8" name="TextBox 7"/>
          <p:cNvSpPr txBox="1"/>
          <p:nvPr/>
        </p:nvSpPr>
        <p:spPr>
          <a:xfrm>
            <a:off x="381001" y="1749818"/>
            <a:ext cx="2672255" cy="2285241"/>
          </a:xfrm>
          <a:prstGeom prst="rect">
            <a:avLst/>
          </a:prstGeom>
          <a:noFill/>
        </p:spPr>
        <p:txBody>
          <a:bodyPr wrap="square" lIns="68580" tIns="34290" rIns="68580" bIns="34290" rtlCol="0">
            <a:spAutoFit/>
          </a:bodyPr>
          <a:lstStyle/>
          <a:p>
            <a:pPr algn="ctr"/>
            <a:r>
              <a:rPr lang="en-US" sz="1800" dirty="0"/>
              <a:t>The best cabinets have no sound of their own and do not vibrate or resonate.</a:t>
            </a:r>
          </a:p>
          <a:p>
            <a:pPr algn="ctr"/>
            <a:endParaRPr lang="en-US" sz="1800" dirty="0"/>
          </a:p>
          <a:p>
            <a:pPr algn="ctr"/>
            <a:r>
              <a:rPr lang="en-US" sz="1800" dirty="0"/>
              <a:t>Cabinet resonance and vibrations can also be transferred into the drivers themselves.</a:t>
            </a:r>
          </a:p>
        </p:txBody>
      </p:sp>
      <p:sp>
        <p:nvSpPr>
          <p:cNvPr id="9" name="TextBox 8">
            <a:extLst>
              <a:ext uri="{FF2B5EF4-FFF2-40B4-BE49-F238E27FC236}">
                <a16:creationId xmlns:a16="http://schemas.microsoft.com/office/drawing/2014/main" id="{66E97FFA-0612-4E3E-A2F7-9BACE7AD45B5}"/>
              </a:ext>
            </a:extLst>
          </p:cNvPr>
          <p:cNvSpPr txBox="1"/>
          <p:nvPr/>
        </p:nvSpPr>
        <p:spPr>
          <a:xfrm>
            <a:off x="5951047" y="2165316"/>
            <a:ext cx="2672255" cy="1454244"/>
          </a:xfrm>
          <a:prstGeom prst="rect">
            <a:avLst/>
          </a:prstGeom>
          <a:noFill/>
        </p:spPr>
        <p:txBody>
          <a:bodyPr wrap="square" lIns="68580" tIns="34290" rIns="68580" bIns="34290" rtlCol="0">
            <a:spAutoFit/>
          </a:bodyPr>
          <a:lstStyle/>
          <a:p>
            <a:pPr algn="ctr"/>
            <a:r>
              <a:rPr lang="en-US" sz="1800" dirty="0"/>
              <a:t>Guess what else has no sound of its own and prevents resonance and vibration from distorting the driver?</a:t>
            </a:r>
          </a:p>
        </p:txBody>
      </p:sp>
      <p:pic>
        <p:nvPicPr>
          <p:cNvPr id="10" name="Picture 9" descr="A picture containing object&#10;&#10;Description generated with high confidence">
            <a:extLst>
              <a:ext uri="{FF2B5EF4-FFF2-40B4-BE49-F238E27FC236}">
                <a16:creationId xmlns:a16="http://schemas.microsoft.com/office/drawing/2014/main" id="{C8C31A43-B52A-47F3-9315-25C66AC57A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11" name="Text Box 48">
            <a:extLst>
              <a:ext uri="{FF2B5EF4-FFF2-40B4-BE49-F238E27FC236}">
                <a16:creationId xmlns:a16="http://schemas.microsoft.com/office/drawing/2014/main" id="{696F52FA-4EE2-4024-B55F-41C6DCB25C9E}"/>
              </a:ext>
            </a:extLst>
          </p:cNvPr>
          <p:cNvSpPr txBox="1">
            <a:spLocks noChangeArrowheads="1"/>
          </p:cNvSpPr>
          <p:nvPr/>
        </p:nvSpPr>
        <p:spPr bwMode="auto">
          <a:xfrm>
            <a:off x="1538924" y="104111"/>
            <a:ext cx="4788397" cy="802025"/>
          </a:xfrm>
          <a:prstGeom prst="rect">
            <a:avLst/>
          </a:prstGeom>
          <a:extLst/>
        </p:spPr>
        <p:txBody>
          <a:bodyPr vert="horz" lIns="91440" tIns="45720" rIns="91440" bIns="45720" rtlCol="0" anchor="t">
            <a:normAutofit fontScale="92500"/>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Achieving </a:t>
            </a:r>
            <a:r>
              <a:rPr lang="en-US" sz="3300" b="1" i="1" kern="1200" dirty="0">
                <a:solidFill>
                  <a:srgbClr val="FF0000"/>
                </a:solidFill>
                <a:latin typeface="+mj-lt"/>
                <a:ea typeface="+mj-ea"/>
                <a:cs typeface="+mj-cs"/>
              </a:rPr>
              <a:t>”Truth In Sound”</a:t>
            </a:r>
          </a:p>
        </p:txBody>
      </p:sp>
    </p:spTree>
    <p:extLst>
      <p:ext uri="{BB962C8B-B14F-4D97-AF65-F5344CB8AC3E}">
        <p14:creationId xmlns:p14="http://schemas.microsoft.com/office/powerpoint/2010/main" val="1692022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otion-20-pair.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64926" y="2656973"/>
            <a:ext cx="1083506" cy="1961147"/>
          </a:xfrm>
          <a:prstGeom prst="rect">
            <a:avLst/>
          </a:prstGeom>
        </p:spPr>
      </p:pic>
      <p:pic>
        <p:nvPicPr>
          <p:cNvPr id="4" name="Picture 3" descr="neolith-red-black.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1620" y="1051613"/>
            <a:ext cx="1950119" cy="1404086"/>
          </a:xfrm>
          <a:prstGeom prst="rect">
            <a:avLst/>
          </a:prstGeom>
        </p:spPr>
      </p:pic>
      <p:sp>
        <p:nvSpPr>
          <p:cNvPr id="9" name="Text Box 15"/>
          <p:cNvSpPr txBox="1">
            <a:spLocks noChangeArrowheads="1"/>
          </p:cNvSpPr>
          <p:nvPr/>
        </p:nvSpPr>
        <p:spPr bwMode="auto">
          <a:xfrm>
            <a:off x="381000" y="738726"/>
            <a:ext cx="6553200" cy="36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8" tIns="45719" rIns="91438" bIns="45719">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a:defRPr sz="2000">
                <a:solidFill>
                  <a:schemeClr val="tx1"/>
                </a:solidFill>
                <a:latin typeface="Calibri" charset="0"/>
                <a:ea typeface="MS PGothic" charset="0"/>
                <a:cs typeface="MS PGothic" charset="0"/>
              </a:defRPr>
            </a:lvl6pPr>
            <a:lvl7pPr>
              <a:defRPr sz="2000">
                <a:solidFill>
                  <a:schemeClr val="tx1"/>
                </a:solidFill>
                <a:latin typeface="Calibri" charset="0"/>
                <a:ea typeface="MS PGothic" charset="0"/>
                <a:cs typeface="MS PGothic" charset="0"/>
              </a:defRPr>
            </a:lvl7pPr>
            <a:lvl8pPr>
              <a:defRPr sz="2000">
                <a:solidFill>
                  <a:schemeClr val="tx1"/>
                </a:solidFill>
                <a:latin typeface="Calibri" charset="0"/>
                <a:ea typeface="MS PGothic" charset="0"/>
                <a:cs typeface="MS PGothic" charset="0"/>
              </a:defRPr>
            </a:lvl8pPr>
            <a:lvl9pPr>
              <a:defRPr sz="2000">
                <a:solidFill>
                  <a:schemeClr val="tx1"/>
                </a:solidFill>
                <a:latin typeface="Calibri" charset="0"/>
                <a:ea typeface="MS PGothic" charset="0"/>
                <a:cs typeface="MS PGothic" charset="0"/>
              </a:defRPr>
            </a:lvl9pPr>
          </a:lstStyle>
          <a:p>
            <a:pPr eaLnBrk="1" hangingPunct="1">
              <a:spcBef>
                <a:spcPct val="50000"/>
              </a:spcBef>
            </a:pPr>
            <a:r>
              <a:rPr lang="en-US" sz="1800" i="1" dirty="0"/>
              <a:t>Cabinet</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5873" y="1410151"/>
            <a:ext cx="3566507" cy="356650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1612129"/>
            <a:ext cx="2369897" cy="2369897"/>
          </a:xfrm>
          <a:prstGeom prst="rect">
            <a:avLst/>
          </a:prstGeom>
        </p:spPr>
      </p:pic>
      <p:sp>
        <p:nvSpPr>
          <p:cNvPr id="13" name="Rectangle 12"/>
          <p:cNvSpPr/>
          <p:nvPr/>
        </p:nvSpPr>
        <p:spPr>
          <a:xfrm>
            <a:off x="2578307" y="2110087"/>
            <a:ext cx="3987386" cy="923327"/>
          </a:xfrm>
          <a:prstGeom prst="rect">
            <a:avLst/>
          </a:prstGeom>
          <a:noFill/>
        </p:spPr>
        <p:txBody>
          <a:bodyPr wrap="none" lIns="91438" tIns="45719" rIns="91438" bIns="45719">
            <a:spAutoFit/>
          </a:bodyPr>
          <a:lstStyle/>
          <a:p>
            <a:pPr>
              <a:defRPr/>
            </a:pPr>
            <a:r>
              <a:rPr lang="en-US" sz="5400" b="1" dirty="0">
                <a:ln w="12700">
                  <a:solidFill>
                    <a:schemeClr val="tx2">
                      <a:satMod val="155000"/>
                    </a:schemeClr>
                  </a:solidFill>
                  <a:prstDash val="solid"/>
                </a:ln>
                <a:effectLst>
                  <a:outerShdw blurRad="41275" dist="20320" dir="1800000" algn="tl" rotWithShape="0">
                    <a:srgbClr val="000000">
                      <a:alpha val="40000"/>
                    </a:srgbClr>
                  </a:outerShdw>
                </a:effectLst>
              </a:rPr>
              <a:t>NO CABINET!</a:t>
            </a:r>
          </a:p>
        </p:txBody>
      </p:sp>
      <p:pic>
        <p:nvPicPr>
          <p:cNvPr id="11" name="Picture 10" descr="A picture containing object&#10;&#10;Description generated with high confidence">
            <a:extLst>
              <a:ext uri="{FF2B5EF4-FFF2-40B4-BE49-F238E27FC236}">
                <a16:creationId xmlns:a16="http://schemas.microsoft.com/office/drawing/2014/main" id="{A25EEFBE-F8A9-4698-B21A-27D6959A06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12" name="Text Box 48">
            <a:extLst>
              <a:ext uri="{FF2B5EF4-FFF2-40B4-BE49-F238E27FC236}">
                <a16:creationId xmlns:a16="http://schemas.microsoft.com/office/drawing/2014/main" id="{4BE665E2-3484-4F6D-BEF1-8605186094D5}"/>
              </a:ext>
            </a:extLst>
          </p:cNvPr>
          <p:cNvSpPr txBox="1">
            <a:spLocks noChangeArrowheads="1"/>
          </p:cNvSpPr>
          <p:nvPr/>
        </p:nvSpPr>
        <p:spPr bwMode="auto">
          <a:xfrm>
            <a:off x="1538924" y="104111"/>
            <a:ext cx="4788397" cy="802025"/>
          </a:xfrm>
          <a:prstGeom prst="rect">
            <a:avLst/>
          </a:prstGeom>
          <a:extLst/>
        </p:spPr>
        <p:txBody>
          <a:bodyPr vert="horz" lIns="91440" tIns="45720" rIns="91440" bIns="45720" rtlCol="0" anchor="t">
            <a:normAutofit fontScale="92500"/>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Achieving </a:t>
            </a:r>
            <a:r>
              <a:rPr lang="en-US" sz="3300" b="1" i="1" kern="1200" dirty="0">
                <a:solidFill>
                  <a:srgbClr val="FF0000"/>
                </a:solidFill>
                <a:latin typeface="+mj-lt"/>
                <a:ea typeface="+mj-ea"/>
                <a:cs typeface="+mj-cs"/>
              </a:rPr>
              <a:t>”Truth In Sound”</a:t>
            </a:r>
          </a:p>
        </p:txBody>
      </p:sp>
    </p:spTree>
    <p:extLst>
      <p:ext uri="{BB962C8B-B14F-4D97-AF65-F5344CB8AC3E}">
        <p14:creationId xmlns:p14="http://schemas.microsoft.com/office/powerpoint/2010/main" val="1394740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style.rotation</p:attrName>
                                        </p:attrNameLst>
                                      </p:cBhvr>
                                      <p:tavLst>
                                        <p:tav tm="0">
                                          <p:val>
                                            <p:fltVal val="720"/>
                                          </p:val>
                                        </p:tav>
                                        <p:tav tm="100000">
                                          <p:val>
                                            <p:fltVal val="0"/>
                                          </p:val>
                                        </p:tav>
                                      </p:tavLst>
                                    </p:anim>
                                    <p:anim calcmode="lin" valueType="num">
                                      <p:cBhvr>
                                        <p:cTn id="9" dur="2000" fill="hold"/>
                                        <p:tgtEl>
                                          <p:spTgt spid="13"/>
                                        </p:tgtEl>
                                        <p:attrNameLst>
                                          <p:attrName>ppt_h</p:attrName>
                                        </p:attrNameLst>
                                      </p:cBhvr>
                                      <p:tavLst>
                                        <p:tav tm="0">
                                          <p:val>
                                            <p:fltVal val="0"/>
                                          </p:val>
                                        </p:tav>
                                        <p:tav tm="100000">
                                          <p:val>
                                            <p:strVal val="#ppt_h"/>
                                          </p:val>
                                        </p:tav>
                                      </p:tavLst>
                                    </p:anim>
                                    <p:anim calcmode="lin" valueType="num">
                                      <p:cBhvr>
                                        <p:cTn id="10" dur="2000" fill="hold"/>
                                        <p:tgtEl>
                                          <p:spTgt spid="1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otion-20-pair.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64926" y="2656973"/>
            <a:ext cx="1083506" cy="1961147"/>
          </a:xfrm>
          <a:prstGeom prst="rect">
            <a:avLst/>
          </a:prstGeom>
        </p:spPr>
      </p:pic>
      <p:pic>
        <p:nvPicPr>
          <p:cNvPr id="4" name="Picture 3" descr="neolith-red-black.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1620" y="1051613"/>
            <a:ext cx="1950119" cy="1404086"/>
          </a:xfrm>
          <a:prstGeom prst="rect">
            <a:avLst/>
          </a:prstGeom>
        </p:spPr>
      </p:pic>
      <p:sp>
        <p:nvSpPr>
          <p:cNvPr id="9" name="Text Box 15"/>
          <p:cNvSpPr txBox="1">
            <a:spLocks noChangeArrowheads="1"/>
          </p:cNvSpPr>
          <p:nvPr/>
        </p:nvSpPr>
        <p:spPr bwMode="auto">
          <a:xfrm>
            <a:off x="381000" y="738726"/>
            <a:ext cx="6553200" cy="36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8" tIns="45719" rIns="91438" bIns="45719">
            <a:spAutoFit/>
          </a:bodyPr>
          <a:lstStyle>
            <a:lvl1pPr>
              <a:defRPr sz="3200">
                <a:solidFill>
                  <a:schemeClr val="tx1"/>
                </a:solidFill>
                <a:latin typeface="Calibri" charset="0"/>
                <a:ea typeface="MS PGothic" charset="0"/>
                <a:cs typeface="MS PGothic" charset="0"/>
              </a:defRPr>
            </a:lvl1pPr>
            <a:lvl2pPr>
              <a:defRPr sz="2800">
                <a:solidFill>
                  <a:schemeClr val="tx1"/>
                </a:solidFill>
                <a:latin typeface="Calibri" charset="0"/>
                <a:ea typeface="MS PGothic" charset="0"/>
                <a:cs typeface="MS PGothic" charset="0"/>
              </a:defRPr>
            </a:lvl2pPr>
            <a:lvl3pPr>
              <a:defRPr sz="2400">
                <a:solidFill>
                  <a:schemeClr val="tx1"/>
                </a:solidFill>
                <a:latin typeface="Calibri" charset="0"/>
                <a:ea typeface="MS PGothic" charset="0"/>
                <a:cs typeface="MS PGothic" charset="0"/>
              </a:defRPr>
            </a:lvl3pPr>
            <a:lvl4pPr>
              <a:defRPr sz="2000">
                <a:solidFill>
                  <a:schemeClr val="tx1"/>
                </a:solidFill>
                <a:latin typeface="Calibri" charset="0"/>
                <a:ea typeface="MS PGothic" charset="0"/>
                <a:cs typeface="MS PGothic" charset="0"/>
              </a:defRPr>
            </a:lvl4pPr>
            <a:lvl5pPr>
              <a:defRPr sz="2000">
                <a:solidFill>
                  <a:schemeClr val="tx1"/>
                </a:solidFill>
                <a:latin typeface="Calibri" charset="0"/>
                <a:ea typeface="MS PGothic" charset="0"/>
                <a:cs typeface="MS PGothic" charset="0"/>
              </a:defRPr>
            </a:lvl5pPr>
            <a:lvl6pPr>
              <a:defRPr sz="2000">
                <a:solidFill>
                  <a:schemeClr val="tx1"/>
                </a:solidFill>
                <a:latin typeface="Calibri" charset="0"/>
                <a:ea typeface="MS PGothic" charset="0"/>
                <a:cs typeface="MS PGothic" charset="0"/>
              </a:defRPr>
            </a:lvl6pPr>
            <a:lvl7pPr>
              <a:defRPr sz="2000">
                <a:solidFill>
                  <a:schemeClr val="tx1"/>
                </a:solidFill>
                <a:latin typeface="Calibri" charset="0"/>
                <a:ea typeface="MS PGothic" charset="0"/>
                <a:cs typeface="MS PGothic" charset="0"/>
              </a:defRPr>
            </a:lvl7pPr>
            <a:lvl8pPr>
              <a:defRPr sz="2000">
                <a:solidFill>
                  <a:schemeClr val="tx1"/>
                </a:solidFill>
                <a:latin typeface="Calibri" charset="0"/>
                <a:ea typeface="MS PGothic" charset="0"/>
                <a:cs typeface="MS PGothic" charset="0"/>
              </a:defRPr>
            </a:lvl8pPr>
            <a:lvl9pPr>
              <a:defRPr sz="2000">
                <a:solidFill>
                  <a:schemeClr val="tx1"/>
                </a:solidFill>
                <a:latin typeface="Calibri" charset="0"/>
                <a:ea typeface="MS PGothic" charset="0"/>
                <a:cs typeface="MS PGothic" charset="0"/>
              </a:defRPr>
            </a:lvl9pPr>
          </a:lstStyle>
          <a:p>
            <a:pPr eaLnBrk="1" hangingPunct="1">
              <a:spcBef>
                <a:spcPct val="50000"/>
              </a:spcBef>
            </a:pPr>
            <a:r>
              <a:rPr lang="en-US" sz="1800" i="1" dirty="0"/>
              <a:t>Cabinet</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5873" y="1410151"/>
            <a:ext cx="3566507" cy="356650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1612129"/>
            <a:ext cx="2369897" cy="2369897"/>
          </a:xfrm>
          <a:prstGeom prst="rect">
            <a:avLst/>
          </a:prstGeom>
        </p:spPr>
      </p:pic>
      <p:pic>
        <p:nvPicPr>
          <p:cNvPr id="8" name="Picture 7" descr="A picture containing object&#10;&#10;Description generated with high confidence">
            <a:extLst>
              <a:ext uri="{FF2B5EF4-FFF2-40B4-BE49-F238E27FC236}">
                <a16:creationId xmlns:a16="http://schemas.microsoft.com/office/drawing/2014/main" id="{65CDC4BB-CC51-489F-BA0E-47B4EA9260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11" name="Text Box 48">
            <a:extLst>
              <a:ext uri="{FF2B5EF4-FFF2-40B4-BE49-F238E27FC236}">
                <a16:creationId xmlns:a16="http://schemas.microsoft.com/office/drawing/2014/main" id="{FEF54308-B669-4231-A695-249CC626B0C2}"/>
              </a:ext>
            </a:extLst>
          </p:cNvPr>
          <p:cNvSpPr txBox="1">
            <a:spLocks noChangeArrowheads="1"/>
          </p:cNvSpPr>
          <p:nvPr/>
        </p:nvSpPr>
        <p:spPr bwMode="auto">
          <a:xfrm>
            <a:off x="1538924" y="104111"/>
            <a:ext cx="4788397" cy="802025"/>
          </a:xfrm>
          <a:prstGeom prst="rect">
            <a:avLst/>
          </a:prstGeom>
          <a:extLst/>
        </p:spPr>
        <p:txBody>
          <a:bodyPr vert="horz" lIns="91440" tIns="45720" rIns="91440" bIns="45720" rtlCol="0" anchor="t">
            <a:normAutofit fontScale="92500"/>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Achieving </a:t>
            </a:r>
            <a:r>
              <a:rPr lang="en-US" sz="3300" b="1" i="1" kern="1200" dirty="0">
                <a:solidFill>
                  <a:srgbClr val="FF0000"/>
                </a:solidFill>
                <a:latin typeface="+mj-lt"/>
                <a:ea typeface="+mj-ea"/>
                <a:cs typeface="+mj-cs"/>
              </a:rPr>
              <a:t>”Truth In Sound”</a:t>
            </a:r>
          </a:p>
        </p:txBody>
      </p:sp>
    </p:spTree>
    <p:extLst>
      <p:ext uri="{BB962C8B-B14F-4D97-AF65-F5344CB8AC3E}">
        <p14:creationId xmlns:p14="http://schemas.microsoft.com/office/powerpoint/2010/main" val="182397564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6050" name="Text Box 34">
            <a:extLst>
              <a:ext uri="{FF2B5EF4-FFF2-40B4-BE49-F238E27FC236}">
                <a16:creationId xmlns:a16="http://schemas.microsoft.com/office/drawing/2014/main" id="{B215DCFB-5C5A-584D-A1A6-EF71F4619CEB}"/>
              </a:ext>
            </a:extLst>
          </p:cNvPr>
          <p:cNvSpPr txBox="1">
            <a:spLocks noChangeArrowheads="1"/>
          </p:cNvSpPr>
          <p:nvPr/>
        </p:nvSpPr>
        <p:spPr bwMode="auto">
          <a:xfrm>
            <a:off x="659731" y="1234745"/>
            <a:ext cx="4400550" cy="2123658"/>
          </a:xfrm>
          <a:prstGeom prst="rect">
            <a:avLst/>
          </a:prstGeom>
          <a:noFill/>
          <a:ln>
            <a:noFill/>
          </a:ln>
          <a:effectLst/>
          <a:extLst>
            <a:ext uri="{909E8E84-426E-40DD-AFC4-6F175D3DCCD1}">
              <a14:hiddenFill xmlns:a14="http://schemas.microsoft.com/office/drawing/2010/main">
                <a:solidFill>
                  <a:schemeClr val="bg1">
                    <a:alpha val="54901"/>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eaLnBrk="1" hangingPunct="1">
              <a:spcBef>
                <a:spcPct val="50000"/>
              </a:spcBef>
              <a:buFontTx/>
              <a:buChar char="•"/>
              <a:defRPr/>
            </a:pPr>
            <a:r>
              <a:rPr lang="en-US" altLang="en-US" sz="1500" dirty="0"/>
              <a:t>  …you could design a driver that shares</a:t>
            </a:r>
            <a:br>
              <a:rPr lang="en-US" altLang="en-US" sz="1500" dirty="0"/>
            </a:br>
            <a:r>
              <a:rPr lang="en-US" altLang="en-US" sz="1500" dirty="0"/>
              <a:t>    many of the same benefits of an ESL?</a:t>
            </a:r>
          </a:p>
          <a:p>
            <a:pPr eaLnBrk="1" hangingPunct="1">
              <a:spcBef>
                <a:spcPct val="50000"/>
              </a:spcBef>
              <a:buFontTx/>
              <a:buChar char="•"/>
              <a:defRPr/>
            </a:pPr>
            <a:r>
              <a:rPr lang="en-US" altLang="en-US" sz="1500" dirty="0"/>
              <a:t>  …that driver could be engineered</a:t>
            </a:r>
            <a:br>
              <a:rPr lang="en-US" altLang="en-US" sz="1500" dirty="0"/>
            </a:br>
            <a:r>
              <a:rPr lang="en-US" altLang="en-US" sz="1500" dirty="0"/>
              <a:t>    considerably smaller than an ESL?</a:t>
            </a:r>
          </a:p>
          <a:p>
            <a:pPr eaLnBrk="1" hangingPunct="1">
              <a:spcBef>
                <a:spcPct val="50000"/>
              </a:spcBef>
              <a:buFontTx/>
              <a:buChar char="•"/>
              <a:defRPr/>
            </a:pPr>
            <a:r>
              <a:rPr lang="en-US" altLang="en-US" sz="1500" dirty="0"/>
              <a:t>  …that driver could be utilized in almost any application?</a:t>
            </a:r>
          </a:p>
          <a:p>
            <a:pPr eaLnBrk="1" hangingPunct="1">
              <a:spcBef>
                <a:spcPct val="50000"/>
              </a:spcBef>
              <a:defRPr/>
            </a:pPr>
            <a:r>
              <a:rPr lang="en-US" altLang="en-US" sz="1800" dirty="0"/>
              <a:t>  Turns out, it exists! </a:t>
            </a:r>
            <a:r>
              <a:rPr lang="en-US" altLang="en-US" sz="1800" i="1" dirty="0"/>
              <a:t>We call it…</a:t>
            </a:r>
          </a:p>
        </p:txBody>
      </p:sp>
      <p:grpSp>
        <p:nvGrpSpPr>
          <p:cNvPr id="4" name="Group 3">
            <a:extLst>
              <a:ext uri="{FF2B5EF4-FFF2-40B4-BE49-F238E27FC236}">
                <a16:creationId xmlns:a16="http://schemas.microsoft.com/office/drawing/2014/main" id="{1B582FD3-C846-4D00-A7A5-8AF2C7ED4A41}"/>
              </a:ext>
            </a:extLst>
          </p:cNvPr>
          <p:cNvGrpSpPr/>
          <p:nvPr/>
        </p:nvGrpSpPr>
        <p:grpSpPr>
          <a:xfrm>
            <a:off x="1768514" y="951716"/>
            <a:ext cx="6521056" cy="3711705"/>
            <a:chOff x="1768514" y="951716"/>
            <a:chExt cx="6521056" cy="3711705"/>
          </a:xfrm>
        </p:grpSpPr>
        <p:pic>
          <p:nvPicPr>
            <p:cNvPr id="3" name="Picture 2">
              <a:extLst>
                <a:ext uri="{FF2B5EF4-FFF2-40B4-BE49-F238E27FC236}">
                  <a16:creationId xmlns:a16="http://schemas.microsoft.com/office/drawing/2014/main" id="{ABECF74D-2460-BA4B-A1EC-7C97856065E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73802" y="951716"/>
              <a:ext cx="4015768" cy="3553707"/>
            </a:xfrm>
            <a:prstGeom prst="rect">
              <a:avLst/>
            </a:prstGeom>
          </p:spPr>
        </p:pic>
        <p:pic>
          <p:nvPicPr>
            <p:cNvPr id="7" name="Picture 6">
              <a:extLst>
                <a:ext uri="{FF2B5EF4-FFF2-40B4-BE49-F238E27FC236}">
                  <a16:creationId xmlns:a16="http://schemas.microsoft.com/office/drawing/2014/main" id="{46BAB01C-16DB-4E69-96A3-74EE42EF0EC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21158" y="3410777"/>
              <a:ext cx="1252644" cy="1252644"/>
            </a:xfrm>
            <a:prstGeom prst="rect">
              <a:avLst/>
            </a:prstGeom>
          </p:spPr>
        </p:pic>
        <p:pic>
          <p:nvPicPr>
            <p:cNvPr id="9" name="Picture 8">
              <a:extLst>
                <a:ext uri="{FF2B5EF4-FFF2-40B4-BE49-F238E27FC236}">
                  <a16:creationId xmlns:a16="http://schemas.microsoft.com/office/drawing/2014/main" id="{D431421A-7098-41CF-828C-510F82B273A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8514" y="3410777"/>
              <a:ext cx="1252644" cy="1252644"/>
            </a:xfrm>
            <a:prstGeom prst="rect">
              <a:avLst/>
            </a:prstGeom>
          </p:spPr>
        </p:pic>
      </p:grpSp>
      <p:pic>
        <p:nvPicPr>
          <p:cNvPr id="10" name="Picture 9" descr="A picture containing object&#10;&#10;Description generated with high confidence">
            <a:extLst>
              <a:ext uri="{FF2B5EF4-FFF2-40B4-BE49-F238E27FC236}">
                <a16:creationId xmlns:a16="http://schemas.microsoft.com/office/drawing/2014/main" id="{9146F386-18CA-442C-81C7-18CF36CA59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11" name="Text Box 48">
            <a:extLst>
              <a:ext uri="{FF2B5EF4-FFF2-40B4-BE49-F238E27FC236}">
                <a16:creationId xmlns:a16="http://schemas.microsoft.com/office/drawing/2014/main" id="{E341C724-E0B2-4068-BD43-36344D28D2AF}"/>
              </a:ext>
            </a:extLst>
          </p:cNvPr>
          <p:cNvSpPr txBox="1">
            <a:spLocks noChangeArrowheads="1"/>
          </p:cNvSpPr>
          <p:nvPr/>
        </p:nvSpPr>
        <p:spPr bwMode="auto">
          <a:xfrm>
            <a:off x="1538924" y="104111"/>
            <a:ext cx="4788397"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What if…</a:t>
            </a:r>
            <a:endParaRPr lang="en-US" sz="3300" b="1" i="1" kern="1200" dirty="0">
              <a:solidFill>
                <a:srgbClr val="FF0000"/>
              </a:solidFill>
              <a:latin typeface="+mj-lt"/>
              <a:ea typeface="+mj-ea"/>
              <a:cs typeface="+mj-cs"/>
            </a:endParaRPr>
          </a:p>
        </p:txBody>
      </p:sp>
    </p:spTree>
    <p:extLst>
      <p:ext uri="{BB962C8B-B14F-4D97-AF65-F5344CB8AC3E}">
        <p14:creationId xmlns:p14="http://schemas.microsoft.com/office/powerpoint/2010/main" val="253600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66050">
                                            <p:txEl>
                                              <p:pRg st="0" end="0"/>
                                            </p:txEl>
                                          </p:spTgt>
                                        </p:tgtEl>
                                        <p:attrNameLst>
                                          <p:attrName>style.visibility</p:attrName>
                                        </p:attrNameLst>
                                      </p:cBhvr>
                                      <p:to>
                                        <p:strVal val="visible"/>
                                      </p:to>
                                    </p:set>
                                    <p:animEffect transition="in" filter="wipe(left)">
                                      <p:cBhvr>
                                        <p:cTn id="7" dur="1000"/>
                                        <p:tgtEl>
                                          <p:spTgt spid="13660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66050">
                                            <p:txEl>
                                              <p:pRg st="1" end="1"/>
                                            </p:txEl>
                                          </p:spTgt>
                                        </p:tgtEl>
                                        <p:attrNameLst>
                                          <p:attrName>style.visibility</p:attrName>
                                        </p:attrNameLst>
                                      </p:cBhvr>
                                      <p:to>
                                        <p:strVal val="visible"/>
                                      </p:to>
                                    </p:set>
                                    <p:animEffect transition="in" filter="wipe(left)">
                                      <p:cBhvr>
                                        <p:cTn id="12" dur="1000"/>
                                        <p:tgtEl>
                                          <p:spTgt spid="13660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66050">
                                            <p:txEl>
                                              <p:pRg st="2" end="2"/>
                                            </p:txEl>
                                          </p:spTgt>
                                        </p:tgtEl>
                                        <p:attrNameLst>
                                          <p:attrName>style.visibility</p:attrName>
                                        </p:attrNameLst>
                                      </p:cBhvr>
                                      <p:to>
                                        <p:strVal val="visible"/>
                                      </p:to>
                                    </p:set>
                                    <p:animEffect transition="in" filter="wipe(left)">
                                      <p:cBhvr>
                                        <p:cTn id="17" dur="1000"/>
                                        <p:tgtEl>
                                          <p:spTgt spid="13660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66050">
                                            <p:txEl>
                                              <p:pRg st="3" end="3"/>
                                            </p:txEl>
                                          </p:spTgt>
                                        </p:tgtEl>
                                        <p:attrNameLst>
                                          <p:attrName>style.visibility</p:attrName>
                                        </p:attrNameLst>
                                      </p:cBhvr>
                                      <p:to>
                                        <p:strVal val="visible"/>
                                      </p:to>
                                    </p:set>
                                    <p:animEffect transition="in" filter="wipe(left)">
                                      <p:cBhvr>
                                        <p:cTn id="22" dur="1000"/>
                                        <p:tgtEl>
                                          <p:spTgt spid="13660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50"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17" descr="Folded-Mo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4111" y="1092520"/>
            <a:ext cx="3429000" cy="309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90573" y="793718"/>
            <a:ext cx="5418968" cy="3393237"/>
          </a:xfrm>
          <a:prstGeom prst="rect">
            <a:avLst/>
          </a:prstGeom>
          <a:noFill/>
        </p:spPr>
        <p:txBody>
          <a:bodyPr wrap="square" lIns="68580" tIns="34290" rIns="68580" bIns="34290" rtlCol="0">
            <a:spAutoFit/>
          </a:bodyPr>
          <a:lstStyle/>
          <a:p>
            <a:endParaRPr lang="en-US" sz="1800" b="1" dirty="0"/>
          </a:p>
          <a:p>
            <a:pPr marL="285750" indent="-285750">
              <a:buFont typeface="Arial" panose="020B0604020202020204" pitchFamily="34" charset="0"/>
              <a:buChar char="•"/>
            </a:pPr>
            <a:r>
              <a:rPr lang="en-US" sz="1800" dirty="0"/>
              <a:t>Extremely lightweight material with at least 7x more surface area than a 1-inch dome tweeter</a:t>
            </a:r>
          </a:p>
          <a:p>
            <a:endParaRPr lang="en-US" sz="1800" dirty="0"/>
          </a:p>
          <a:p>
            <a:pPr marL="285750" indent="-285750">
              <a:buFont typeface="Arial" panose="020B0604020202020204" pitchFamily="34" charset="0"/>
              <a:buChar char="•"/>
            </a:pPr>
            <a:r>
              <a:rPr lang="en-US" sz="1800" dirty="0"/>
              <a:t>FMT "squeezes" air instead of pushing air</a:t>
            </a:r>
          </a:p>
          <a:p>
            <a:endParaRPr lang="en-US" sz="1800" dirty="0"/>
          </a:p>
          <a:p>
            <a:pPr marL="285750" indent="-285750">
              <a:buFont typeface="Arial" panose="020B0604020202020204" pitchFamily="34" charset="0"/>
              <a:buChar char="•"/>
            </a:pPr>
            <a:r>
              <a:rPr lang="en-US" sz="1800" dirty="0"/>
              <a:t>Lightning fast response time, requiring 90% less excursion than a 1-inch dome tweeter, drastically minimizing distortion</a:t>
            </a:r>
          </a:p>
          <a:p>
            <a:r>
              <a:rPr lang="en-US" sz="1800" dirty="0"/>
              <a:t> </a:t>
            </a:r>
          </a:p>
          <a:p>
            <a:pPr marL="285750" indent="-285750">
              <a:buFont typeface="Arial" panose="020B0604020202020204" pitchFamily="34" charset="0"/>
              <a:buChar char="•"/>
            </a:pPr>
            <a:r>
              <a:rPr lang="en-US" sz="1800" dirty="0"/>
              <a:t>Wide and controlled sound dispersion to create a realistic and precise soundstage</a:t>
            </a:r>
          </a:p>
        </p:txBody>
      </p:sp>
      <p:pic>
        <p:nvPicPr>
          <p:cNvPr id="5" name="Picture 4" descr="A picture containing object&#10;&#10;Description generated with high confidence">
            <a:extLst>
              <a:ext uri="{FF2B5EF4-FFF2-40B4-BE49-F238E27FC236}">
                <a16:creationId xmlns:a16="http://schemas.microsoft.com/office/drawing/2014/main" id="{3CCB92F2-E24D-4AB8-97F2-083649638B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6" name="Text Box 48">
            <a:extLst>
              <a:ext uri="{FF2B5EF4-FFF2-40B4-BE49-F238E27FC236}">
                <a16:creationId xmlns:a16="http://schemas.microsoft.com/office/drawing/2014/main" id="{B8CA7B06-056D-4B2D-B386-D32225F2E936}"/>
              </a:ext>
            </a:extLst>
          </p:cNvPr>
          <p:cNvSpPr txBox="1">
            <a:spLocks noChangeArrowheads="1"/>
          </p:cNvSpPr>
          <p:nvPr/>
        </p:nvSpPr>
        <p:spPr bwMode="auto">
          <a:xfrm>
            <a:off x="1538924" y="104111"/>
            <a:ext cx="5212940" cy="802025"/>
          </a:xfrm>
          <a:prstGeom prst="rect">
            <a:avLst/>
          </a:prstGeom>
          <a:extLst/>
        </p:spPr>
        <p:txBody>
          <a:bodyPr vert="horz" lIns="91440" tIns="45720" rIns="91440" bIns="45720" rtlCol="0" anchor="t">
            <a:normAutofit fontScale="92500"/>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Folded Motion Tweeter </a:t>
            </a:r>
            <a:r>
              <a:rPr lang="en-US" sz="3300" b="1" i="1" kern="1200" dirty="0">
                <a:solidFill>
                  <a:srgbClr val="FF0000"/>
                </a:solidFill>
                <a:latin typeface="+mj-lt"/>
                <a:ea typeface="+mj-ea"/>
                <a:cs typeface="+mj-cs"/>
              </a:rPr>
              <a:t>(FMT)</a:t>
            </a:r>
          </a:p>
        </p:txBody>
      </p:sp>
    </p:spTree>
    <p:extLst>
      <p:ext uri="{BB962C8B-B14F-4D97-AF65-F5344CB8AC3E}">
        <p14:creationId xmlns:p14="http://schemas.microsoft.com/office/powerpoint/2010/main" val="28460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 calcmode="lin" valueType="num">
                                      <p:cBhvr additive="base">
                                        <p:cTn id="7"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 calcmode="lin" valueType="num">
                                      <p:cBhvr additive="base">
                                        <p:cTn id="13" dur="50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anim calcmode="lin" valueType="num">
                                      <p:cBhvr additive="base">
                                        <p:cTn id="19" dur="500" fill="hold"/>
                                        <p:tgtEl>
                                          <p:spTgt spid="11">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anim calcmode="lin" valueType="num">
                                      <p:cBhvr additive="base">
                                        <p:cTn id="25" dur="500" fill="hold"/>
                                        <p:tgtEl>
                                          <p:spTgt spid="11">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
                                            <p:txEl>
                                              <p:pRg st="6" end="6"/>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1">
                                            <p:txEl>
                                              <p:pRg st="7" end="7"/>
                                            </p:txEl>
                                          </p:spTgt>
                                        </p:tgtEl>
                                        <p:attrNameLst>
                                          <p:attrName>style.visibility</p:attrName>
                                        </p:attrNameLst>
                                      </p:cBhvr>
                                      <p:to>
                                        <p:strVal val="visible"/>
                                      </p:to>
                                    </p:set>
                                    <p:anim calcmode="lin" valueType="num">
                                      <p:cBhvr additive="base">
                                        <p:cTn id="29" dur="500" fill="hold"/>
                                        <p:tgtEl>
                                          <p:spTgt spid="11">
                                            <p:txEl>
                                              <p:pRg st="7" end="7"/>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A4963D1-EC47-2B4D-9E13-329153E72762}"/>
              </a:ext>
            </a:extLst>
          </p:cNvPr>
          <p:cNvPicPr>
            <a:picLocks noChangeAspect="1"/>
          </p:cNvPicPr>
          <p:nvPr/>
        </p:nvPicPr>
        <p:blipFill rotWithShape="1">
          <a:blip r:embed="rId3">
            <a:extLst>
              <a:ext uri="{28A0092B-C50C-407E-A947-70E740481C1C}">
                <a14:useLocalDpi xmlns:a14="http://schemas.microsoft.com/office/drawing/2010/main" val="0"/>
              </a:ext>
            </a:extLst>
          </a:blip>
          <a:srcRect l="33613" r="9495"/>
          <a:stretch/>
        </p:blipFill>
        <p:spPr>
          <a:xfrm>
            <a:off x="4754880" y="0"/>
            <a:ext cx="4389120" cy="5143500"/>
          </a:xfrm>
          <a:prstGeom prst="rect">
            <a:avLst/>
          </a:prstGeom>
          <a:effectLst>
            <a:glow rad="127000">
              <a:schemeClr val="bg1">
                <a:alpha val="68000"/>
              </a:schemeClr>
            </a:glow>
            <a:softEdge rad="0"/>
          </a:effectLst>
        </p:spPr>
      </p:pic>
      <p:pic>
        <p:nvPicPr>
          <p:cNvPr id="5" name="Picture 4">
            <a:extLst>
              <a:ext uri="{FF2B5EF4-FFF2-40B4-BE49-F238E27FC236}">
                <a16:creationId xmlns:a16="http://schemas.microsoft.com/office/drawing/2014/main" id="{D926B341-F2D5-934B-9C22-9FB25DEE36C1}"/>
              </a:ext>
            </a:extLst>
          </p:cNvPr>
          <p:cNvPicPr>
            <a:picLocks noChangeAspect="1"/>
          </p:cNvPicPr>
          <p:nvPr/>
        </p:nvPicPr>
        <p:blipFill rotWithShape="1">
          <a:blip r:embed="rId4">
            <a:extLst>
              <a:ext uri="{28A0092B-C50C-407E-A947-70E740481C1C}">
                <a14:useLocalDpi xmlns:a14="http://schemas.microsoft.com/office/drawing/2010/main" val="0"/>
              </a:ext>
            </a:extLst>
          </a:blip>
          <a:srcRect l="10726" r="27914"/>
          <a:stretch/>
        </p:blipFill>
        <p:spPr>
          <a:xfrm>
            <a:off x="-1" y="0"/>
            <a:ext cx="4754879" cy="5166021"/>
          </a:xfrm>
          <a:prstGeom prst="rect">
            <a:avLst/>
          </a:prstGeom>
        </p:spPr>
      </p:pic>
      <p:sp>
        <p:nvSpPr>
          <p:cNvPr id="6" name="Text Box 48"/>
          <p:cNvSpPr txBox="1">
            <a:spLocks noChangeArrowheads="1"/>
          </p:cNvSpPr>
          <p:nvPr/>
        </p:nvSpPr>
        <p:spPr bwMode="auto">
          <a:xfrm>
            <a:off x="234951" y="219145"/>
            <a:ext cx="5218198" cy="526256"/>
          </a:xfrm>
          <a:prstGeom prst="rect">
            <a:avLst/>
          </a:prstGeom>
          <a:solidFill>
            <a:schemeClr val="tx1">
              <a:alpha val="23000"/>
            </a:schemeClr>
          </a:solidFill>
          <a:ln>
            <a:noFill/>
          </a:ln>
          <a:effectLst/>
          <a:extLst/>
        </p:spPr>
        <p:txBody>
          <a:bodyPr wrap="square" lIns="68580" tIns="34290" rIns="68580" bIns="34290">
            <a:sp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a:defRPr/>
            </a:pPr>
            <a:r>
              <a:rPr lang="en-US" sz="3000" b="1" i="1" dirty="0">
                <a:solidFill>
                  <a:schemeClr val="bg1"/>
                </a:solidFill>
              </a:rPr>
              <a:t>Folded Motion Tweeter</a:t>
            </a:r>
            <a:endParaRPr lang="en-US" sz="2100" b="1" i="1" dirty="0">
              <a:solidFill>
                <a:schemeClr val="bg1"/>
              </a:solidFill>
            </a:endParaRPr>
          </a:p>
        </p:txBody>
      </p:sp>
      <p:sp>
        <p:nvSpPr>
          <p:cNvPr id="7" name="Text Box 48">
            <a:extLst>
              <a:ext uri="{FF2B5EF4-FFF2-40B4-BE49-F238E27FC236}">
                <a16:creationId xmlns:a16="http://schemas.microsoft.com/office/drawing/2014/main" id="{6E2545E6-C1E1-4ED8-82E4-702171F765BC}"/>
              </a:ext>
            </a:extLst>
          </p:cNvPr>
          <p:cNvSpPr txBox="1">
            <a:spLocks noChangeArrowheads="1"/>
          </p:cNvSpPr>
          <p:nvPr/>
        </p:nvSpPr>
        <p:spPr bwMode="auto">
          <a:xfrm>
            <a:off x="3925802" y="4393440"/>
            <a:ext cx="5218198" cy="530915"/>
          </a:xfrm>
          <a:prstGeom prst="rect">
            <a:avLst/>
          </a:prstGeom>
          <a:solidFill>
            <a:schemeClr val="tx1">
              <a:alpha val="23000"/>
            </a:schemeClr>
          </a:solidFill>
          <a:ln>
            <a:noFill/>
          </a:ln>
          <a:effectLst/>
          <a:extLst/>
        </p:spPr>
        <p:txBody>
          <a:bodyPr wrap="square" lIns="68580" tIns="34290" rIns="68580" bIns="34290">
            <a:sp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algn="ctr">
              <a:defRPr/>
            </a:pPr>
            <a:r>
              <a:rPr lang="en-US" sz="3000" b="1" i="1" dirty="0">
                <a:solidFill>
                  <a:schemeClr val="bg1"/>
                </a:solidFill>
              </a:rPr>
              <a:t>Electrostatic Technology</a:t>
            </a:r>
            <a:endParaRPr lang="en-US" sz="2100" b="1" i="1" dirty="0">
              <a:solidFill>
                <a:schemeClr val="bg1"/>
              </a:solidFill>
            </a:endParaRPr>
          </a:p>
        </p:txBody>
      </p:sp>
    </p:spTree>
    <p:extLst>
      <p:ext uri="{BB962C8B-B14F-4D97-AF65-F5344CB8AC3E}">
        <p14:creationId xmlns:p14="http://schemas.microsoft.com/office/powerpoint/2010/main" val="194021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indoor, sitting, table, keyboard&#10;&#10;Description automatically generated">
            <a:extLst>
              <a:ext uri="{FF2B5EF4-FFF2-40B4-BE49-F238E27FC236}">
                <a16:creationId xmlns:a16="http://schemas.microsoft.com/office/drawing/2014/main" id="{D4918843-3CD6-4C0D-92F5-7BA6A8A2F9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819" r="3" b="21090"/>
          <a:stretch/>
        </p:blipFill>
        <p:spPr>
          <a:xfrm>
            <a:off x="20" y="10"/>
            <a:ext cx="4571980" cy="5143490"/>
          </a:xfrm>
          <a:prstGeom prst="rect">
            <a:avLst/>
          </a:prstGeom>
        </p:spPr>
      </p:pic>
      <p:pic>
        <p:nvPicPr>
          <p:cNvPr id="2" name="Picture 1">
            <a:extLst>
              <a:ext uri="{FF2B5EF4-FFF2-40B4-BE49-F238E27FC236}">
                <a16:creationId xmlns:a16="http://schemas.microsoft.com/office/drawing/2014/main" id="{C97EFDF8-F12F-4434-8DE7-45B5E7FBFB6B}"/>
              </a:ext>
            </a:extLst>
          </p:cNvPr>
          <p:cNvPicPr>
            <a:picLocks noChangeAspect="1"/>
          </p:cNvPicPr>
          <p:nvPr/>
        </p:nvPicPr>
        <p:blipFill rotWithShape="1">
          <a:blip r:embed="rId3">
            <a:extLst>
              <a:ext uri="{28A0092B-C50C-407E-A947-70E740481C1C}">
                <a14:useLocalDpi xmlns:a14="http://schemas.microsoft.com/office/drawing/2010/main" val="0"/>
              </a:ext>
            </a:extLst>
          </a:blip>
          <a:srcRect r="12668" b="2"/>
          <a:stretch/>
        </p:blipFill>
        <p:spPr>
          <a:xfrm>
            <a:off x="4572000" y="10"/>
            <a:ext cx="4572000" cy="5143490"/>
          </a:xfrm>
          <a:prstGeom prst="rect">
            <a:avLst/>
          </a:prstGeom>
        </p:spPr>
      </p:pic>
      <p:sp>
        <p:nvSpPr>
          <p:cNvPr id="10" name="TextBox 9">
            <a:extLst>
              <a:ext uri="{FF2B5EF4-FFF2-40B4-BE49-F238E27FC236}">
                <a16:creationId xmlns:a16="http://schemas.microsoft.com/office/drawing/2014/main" id="{2298EC4B-E0AA-40C8-AC13-A3F127228002}"/>
              </a:ext>
            </a:extLst>
          </p:cNvPr>
          <p:cNvSpPr txBox="1"/>
          <p:nvPr/>
        </p:nvSpPr>
        <p:spPr>
          <a:xfrm>
            <a:off x="4445622" y="577340"/>
            <a:ext cx="2724034" cy="1815882"/>
          </a:xfrm>
          <a:prstGeom prst="rect">
            <a:avLst/>
          </a:prstGeom>
          <a:noFill/>
          <a:ln w="28575">
            <a:noFill/>
          </a:ln>
        </p:spPr>
        <p:txBody>
          <a:bodyPr wrap="square" rtlCol="0">
            <a:spAutoFit/>
          </a:bodyPr>
          <a:lstStyle/>
          <a:p>
            <a:pPr algn="ctr"/>
            <a:r>
              <a:rPr lang="en-US" sz="1600" b="1" i="1" dirty="0">
                <a:solidFill>
                  <a:srgbClr val="FF0000"/>
                </a:solidFill>
              </a:rPr>
              <a:t>The FMT is the heart of the Motion series. An extremely lightweight driver, sharing many of the benefits of ESL, mated with high performance woofers inside high quality, premium cabinets.</a:t>
            </a:r>
          </a:p>
        </p:txBody>
      </p:sp>
      <p:sp>
        <p:nvSpPr>
          <p:cNvPr id="11" name="Text Box 9">
            <a:extLst>
              <a:ext uri="{FF2B5EF4-FFF2-40B4-BE49-F238E27FC236}">
                <a16:creationId xmlns:a16="http://schemas.microsoft.com/office/drawing/2014/main" id="{08239C73-D6D1-4D50-A09C-0A944A80058F}"/>
              </a:ext>
            </a:extLst>
          </p:cNvPr>
          <p:cNvSpPr txBox="1">
            <a:spLocks noChangeArrowheads="1"/>
          </p:cNvSpPr>
          <p:nvPr/>
        </p:nvSpPr>
        <p:spPr bwMode="auto">
          <a:xfrm>
            <a:off x="381000" y="781059"/>
            <a:ext cx="6553200" cy="46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8" tIns="45719" rIns="91438" bIns="45719">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eaLnBrk="1" hangingPunct="1">
              <a:spcBef>
                <a:spcPct val="50000"/>
              </a:spcBef>
              <a:defRPr/>
            </a:pPr>
            <a:r>
              <a:rPr lang="en-US" sz="2400" i="1" dirty="0">
                <a:solidFill>
                  <a:srgbClr val="FF0000"/>
                </a:solidFill>
              </a:rPr>
              <a:t>Folded Motion Tweeter</a:t>
            </a:r>
          </a:p>
        </p:txBody>
      </p:sp>
      <p:pic>
        <p:nvPicPr>
          <p:cNvPr id="7" name="Picture 6" descr="A picture containing object&#10;&#10;Description generated with high confidence">
            <a:extLst>
              <a:ext uri="{FF2B5EF4-FFF2-40B4-BE49-F238E27FC236}">
                <a16:creationId xmlns:a16="http://schemas.microsoft.com/office/drawing/2014/main" id="{AA78E4DD-97BB-4B9F-B4C8-C3305ADB34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9" name="Text Box 48">
            <a:extLst>
              <a:ext uri="{FF2B5EF4-FFF2-40B4-BE49-F238E27FC236}">
                <a16:creationId xmlns:a16="http://schemas.microsoft.com/office/drawing/2014/main" id="{635283EC-781B-4F59-BE0C-411C78CDD166}"/>
              </a:ext>
            </a:extLst>
          </p:cNvPr>
          <p:cNvSpPr txBox="1">
            <a:spLocks noChangeArrowheads="1"/>
          </p:cNvSpPr>
          <p:nvPr/>
        </p:nvSpPr>
        <p:spPr bwMode="auto">
          <a:xfrm>
            <a:off x="1538924" y="104111"/>
            <a:ext cx="5212940"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rgbClr val="FF0000"/>
                </a:solidFill>
                <a:latin typeface="+mj-lt"/>
                <a:ea typeface="+mj-ea"/>
                <a:cs typeface="+mj-cs"/>
              </a:rPr>
              <a:t>The Magic of Motion</a:t>
            </a:r>
          </a:p>
        </p:txBody>
      </p:sp>
    </p:spTree>
    <p:extLst>
      <p:ext uri="{BB962C8B-B14F-4D97-AF65-F5344CB8AC3E}">
        <p14:creationId xmlns:p14="http://schemas.microsoft.com/office/powerpoint/2010/main" val="898526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50" y="896480"/>
            <a:ext cx="3959714" cy="3959714"/>
          </a:xfrm>
          <a:prstGeom prst="rect">
            <a:avLst/>
          </a:prstGeom>
        </p:spPr>
      </p:pic>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5470" y="1050855"/>
            <a:ext cx="2273060" cy="1057731"/>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5470" y="3932764"/>
            <a:ext cx="2273060" cy="733430"/>
          </a:xfrm>
          <a:prstGeom prst="rect">
            <a:avLst/>
          </a:prstGeom>
        </p:spPr>
      </p:pic>
      <p:pic>
        <p:nvPicPr>
          <p:cNvPr id="7" name="Pictur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5470" y="2685778"/>
            <a:ext cx="2273060" cy="669795"/>
          </a:xfrm>
          <a:prstGeom prst="rect">
            <a:avLst/>
          </a:prstGeom>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5946" t="3897" r="35872" b="2379"/>
          <a:stretch/>
        </p:blipFill>
        <p:spPr>
          <a:xfrm flipH="1">
            <a:off x="439385" y="1050854"/>
            <a:ext cx="2303813" cy="3711151"/>
          </a:xfrm>
          <a:prstGeom prst="rect">
            <a:avLst/>
          </a:prstGeom>
        </p:spPr>
      </p:pic>
      <p:pic>
        <p:nvPicPr>
          <p:cNvPr id="10" name="Picture 9"/>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17805" y="1123349"/>
            <a:ext cx="2378183" cy="3566160"/>
          </a:xfrm>
          <a:prstGeom prst="rect">
            <a:avLst/>
          </a:prstGeom>
        </p:spPr>
      </p:pic>
      <p:pic>
        <p:nvPicPr>
          <p:cNvPr id="9" name="Picture 8" descr="A picture containing object&#10;&#10;Description generated with high confidence">
            <a:extLst>
              <a:ext uri="{FF2B5EF4-FFF2-40B4-BE49-F238E27FC236}">
                <a16:creationId xmlns:a16="http://schemas.microsoft.com/office/drawing/2014/main" id="{E392C14A-B251-4181-B47F-9A051E7534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11" name="Text Box 48">
            <a:extLst>
              <a:ext uri="{FF2B5EF4-FFF2-40B4-BE49-F238E27FC236}">
                <a16:creationId xmlns:a16="http://schemas.microsoft.com/office/drawing/2014/main" id="{0E4370BD-DA62-4912-9CE7-BF3EE85AC5D3}"/>
              </a:ext>
            </a:extLst>
          </p:cNvPr>
          <p:cNvSpPr txBox="1">
            <a:spLocks noChangeArrowheads="1"/>
          </p:cNvSpPr>
          <p:nvPr/>
        </p:nvSpPr>
        <p:spPr bwMode="auto">
          <a:xfrm>
            <a:off x="1538924" y="104111"/>
            <a:ext cx="7357064"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Ingredients for a </a:t>
            </a:r>
            <a:r>
              <a:rPr lang="en-US" sz="3300" b="1" i="1" kern="1200" dirty="0">
                <a:solidFill>
                  <a:srgbClr val="FF0000"/>
                </a:solidFill>
                <a:latin typeface="+mj-lt"/>
                <a:ea typeface="+mj-ea"/>
                <a:cs typeface="+mj-cs"/>
              </a:rPr>
              <a:t>great sound system</a:t>
            </a:r>
          </a:p>
        </p:txBody>
      </p:sp>
    </p:spTree>
    <p:extLst>
      <p:ext uri="{BB962C8B-B14F-4D97-AF65-F5344CB8AC3E}">
        <p14:creationId xmlns:p14="http://schemas.microsoft.com/office/powerpoint/2010/main" val="379572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48"/>
          <p:cNvSpPr txBox="1">
            <a:spLocks noChangeArrowheads="1"/>
          </p:cNvSpPr>
          <p:nvPr/>
        </p:nvSpPr>
        <p:spPr bwMode="auto">
          <a:xfrm>
            <a:off x="176220" y="239327"/>
            <a:ext cx="6291263"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9" rIns="68577" bIns="34289">
            <a:sp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a:defRPr/>
            </a:pPr>
            <a:r>
              <a:rPr lang="en-US" sz="3000" b="1" dirty="0"/>
              <a:t>Overall experience</a:t>
            </a:r>
            <a:endParaRPr lang="en-US" sz="2100" b="1" dirty="0"/>
          </a:p>
        </p:txBody>
      </p:sp>
      <p:sp>
        <p:nvSpPr>
          <p:cNvPr id="3" name="Text Box 47"/>
          <p:cNvSpPr txBox="1">
            <a:spLocks noChangeArrowheads="1"/>
          </p:cNvSpPr>
          <p:nvPr/>
        </p:nvSpPr>
        <p:spPr bwMode="auto">
          <a:xfrm>
            <a:off x="285750" y="685800"/>
            <a:ext cx="49149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9" rIns="68577" bIns="34289">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eaLnBrk="1" hangingPunct="1">
              <a:spcBef>
                <a:spcPct val="50000"/>
              </a:spcBef>
              <a:defRPr/>
            </a:pPr>
            <a:r>
              <a:rPr lang="en-US" altLang="en-US" sz="1800" i="1" dirty="0"/>
              <a:t>What factors into this?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5506"/>
            <a:ext cx="9144000" cy="6094512"/>
          </a:xfrm>
          <a:prstGeom prst="rect">
            <a:avLst/>
          </a:prstGeom>
        </p:spPr>
      </p:pic>
    </p:spTree>
    <p:extLst>
      <p:ext uri="{BB962C8B-B14F-4D97-AF65-F5344CB8AC3E}">
        <p14:creationId xmlns:p14="http://schemas.microsoft.com/office/powerpoint/2010/main" val="151626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48"/>
          <p:cNvSpPr txBox="1">
            <a:spLocks noChangeArrowheads="1"/>
          </p:cNvSpPr>
          <p:nvPr/>
        </p:nvSpPr>
        <p:spPr bwMode="auto">
          <a:xfrm>
            <a:off x="176220" y="239327"/>
            <a:ext cx="6291263"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9" rIns="68577" bIns="34289">
            <a:sp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a:defRPr/>
            </a:pPr>
            <a:r>
              <a:rPr lang="en-US" sz="3000" b="1" dirty="0"/>
              <a:t>Overall experience</a:t>
            </a:r>
            <a:endParaRPr lang="en-US" sz="2100" b="1" dirty="0"/>
          </a:p>
        </p:txBody>
      </p:sp>
      <p:sp>
        <p:nvSpPr>
          <p:cNvPr id="3" name="Text Box 47"/>
          <p:cNvSpPr txBox="1">
            <a:spLocks noChangeArrowheads="1"/>
          </p:cNvSpPr>
          <p:nvPr/>
        </p:nvSpPr>
        <p:spPr bwMode="auto">
          <a:xfrm>
            <a:off x="285750" y="685800"/>
            <a:ext cx="49149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9" rIns="68577" bIns="34289">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eaLnBrk="1" hangingPunct="1">
              <a:spcBef>
                <a:spcPct val="50000"/>
              </a:spcBef>
              <a:defRPr/>
            </a:pPr>
            <a:r>
              <a:rPr lang="en-US" altLang="en-US" sz="1800" i="1" dirty="0"/>
              <a:t>What factors into this?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5506"/>
            <a:ext cx="9144000" cy="6094512"/>
          </a:xfrm>
          <a:prstGeom prst="rect">
            <a:avLst/>
          </a:prstGeom>
        </p:spPr>
      </p:pic>
      <p:sp>
        <p:nvSpPr>
          <p:cNvPr id="5" name="Text Box 15">
            <a:extLst>
              <a:ext uri="{FF2B5EF4-FFF2-40B4-BE49-F238E27FC236}">
                <a16:creationId xmlns:a16="http://schemas.microsoft.com/office/drawing/2014/main" id="{6146C8E2-131B-1E41-844D-9A653B14A1BB}"/>
              </a:ext>
            </a:extLst>
          </p:cNvPr>
          <p:cNvSpPr txBox="1">
            <a:spLocks noChangeArrowheads="1"/>
          </p:cNvSpPr>
          <p:nvPr/>
        </p:nvSpPr>
        <p:spPr bwMode="auto">
          <a:xfrm>
            <a:off x="914399" y="770242"/>
            <a:ext cx="7315201" cy="1300354"/>
          </a:xfrm>
          <a:prstGeom prst="rect">
            <a:avLst/>
          </a:prstGeom>
          <a:solidFill>
            <a:schemeClr val="tx1">
              <a:alpha val="43000"/>
            </a:schemeClr>
          </a:solidFill>
          <a:ln>
            <a:noFill/>
          </a:ln>
          <a:effectLst/>
          <a:extLst/>
        </p:spPr>
        <p:txBody>
          <a:bodyPr wrap="square" lIns="68577" tIns="34289" rIns="68577" bIns="34289">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algn="ctr">
              <a:defRPr/>
            </a:pPr>
            <a:r>
              <a:rPr lang="en-US" sz="4000" i="1" dirty="0">
                <a:solidFill>
                  <a:schemeClr val="bg1"/>
                </a:solidFill>
              </a:rPr>
              <a:t>“Take bad room acoustics out of the equation!”</a:t>
            </a:r>
          </a:p>
        </p:txBody>
      </p:sp>
    </p:spTree>
    <p:extLst>
      <p:ext uri="{BB962C8B-B14F-4D97-AF65-F5344CB8AC3E}">
        <p14:creationId xmlns:p14="http://schemas.microsoft.com/office/powerpoint/2010/main" val="141968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Box 15">
            <a:extLst>
              <a:ext uri="{FF2B5EF4-FFF2-40B4-BE49-F238E27FC236}">
                <a16:creationId xmlns:a16="http://schemas.microsoft.com/office/drawing/2014/main" id="{E5D21856-990F-4847-AFF8-B543EAD36582}"/>
              </a:ext>
            </a:extLst>
          </p:cNvPr>
          <p:cNvSpPr txBox="1">
            <a:spLocks noChangeArrowheads="1"/>
          </p:cNvSpPr>
          <p:nvPr/>
        </p:nvSpPr>
        <p:spPr bwMode="auto">
          <a:xfrm>
            <a:off x="4572000" y="35859"/>
            <a:ext cx="4338917" cy="530913"/>
          </a:xfrm>
          <a:prstGeom prst="rect">
            <a:avLst/>
          </a:prstGeom>
          <a:solidFill>
            <a:schemeClr val="bg1">
              <a:alpha val="49000"/>
            </a:schemeClr>
          </a:solidFill>
          <a:ln>
            <a:noFill/>
          </a:ln>
          <a:effectLst/>
          <a:extLst/>
        </p:spPr>
        <p:txBody>
          <a:bodyPr wrap="square" lIns="68577" tIns="34289" rIns="68577" bIns="34289">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algn="ctr">
              <a:defRPr/>
            </a:pPr>
            <a:r>
              <a:rPr lang="en-US" sz="3000" b="1" i="1" u="sng" dirty="0">
                <a:solidFill>
                  <a:srgbClr val="000000"/>
                </a:solidFill>
              </a:rPr>
              <a:t>Controlled</a:t>
            </a:r>
            <a:r>
              <a:rPr lang="en-US" sz="3000" b="1" i="1" dirty="0">
                <a:solidFill>
                  <a:srgbClr val="000000"/>
                </a:solidFill>
              </a:rPr>
              <a:t> Dispersion</a:t>
            </a:r>
          </a:p>
        </p:txBody>
      </p:sp>
      <p:pic>
        <p:nvPicPr>
          <p:cNvPr id="3" name="Picture 2" descr="A flat screen tv sitting in a living room&#10;&#10;Description automatically generated">
            <a:extLst>
              <a:ext uri="{FF2B5EF4-FFF2-40B4-BE49-F238E27FC236}">
                <a16:creationId xmlns:a16="http://schemas.microsoft.com/office/drawing/2014/main" id="{2EE25B90-BEDF-47D2-8E7E-7F992F10F3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762"/>
            <a:ext cx="9144000" cy="5197262"/>
          </a:xfrm>
          <a:prstGeom prst="rect">
            <a:avLst/>
          </a:prstGeom>
        </p:spPr>
      </p:pic>
      <p:sp>
        <p:nvSpPr>
          <p:cNvPr id="6" name="Text Box 48">
            <a:extLst>
              <a:ext uri="{FF2B5EF4-FFF2-40B4-BE49-F238E27FC236}">
                <a16:creationId xmlns:a16="http://schemas.microsoft.com/office/drawing/2014/main" id="{523F7D89-D6E3-4402-AF91-EB1CE044179D}"/>
              </a:ext>
            </a:extLst>
          </p:cNvPr>
          <p:cNvSpPr txBox="1">
            <a:spLocks noChangeArrowheads="1"/>
          </p:cNvSpPr>
          <p:nvPr/>
        </p:nvSpPr>
        <p:spPr bwMode="auto">
          <a:xfrm>
            <a:off x="176220" y="239326"/>
            <a:ext cx="7513053" cy="53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68577" tIns="34289" rIns="68577" bIns="34289">
            <a:sp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marL="342884" indent="-342884">
              <a:defRPr/>
            </a:pPr>
            <a:r>
              <a:rPr lang="en-US" sz="3000" b="1" dirty="0">
                <a:solidFill>
                  <a:srgbClr val="000000"/>
                </a:solidFill>
              </a:rPr>
              <a:t>Controlled Dispersion</a:t>
            </a:r>
            <a:endParaRPr lang="en-US" sz="2100" b="1" dirty="0">
              <a:solidFill>
                <a:srgbClr val="000000"/>
              </a:solidFill>
            </a:endParaRPr>
          </a:p>
        </p:txBody>
      </p:sp>
    </p:spTree>
    <p:extLst>
      <p:ext uri="{BB962C8B-B14F-4D97-AF65-F5344CB8AC3E}">
        <p14:creationId xmlns:p14="http://schemas.microsoft.com/office/powerpoint/2010/main" val="140892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47"/>
          <p:cNvSpPr txBox="1">
            <a:spLocks noChangeArrowheads="1"/>
          </p:cNvSpPr>
          <p:nvPr/>
        </p:nvSpPr>
        <p:spPr bwMode="auto">
          <a:xfrm>
            <a:off x="285750" y="668739"/>
            <a:ext cx="49149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9" rIns="68577" bIns="34289">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a:spcBef>
                <a:spcPct val="50000"/>
              </a:spcBef>
              <a:defRPr/>
            </a:pPr>
            <a:r>
              <a:rPr lang="en-US" altLang="en-US" sz="1800" i="1" dirty="0">
                <a:solidFill>
                  <a:srgbClr val="000000"/>
                </a:solidFill>
              </a:rPr>
              <a:t>Wide-Dispersion (180</a:t>
            </a:r>
            <a:r>
              <a:rPr lang="en-US" altLang="en-US" sz="1800" i="1" baseline="30000" dirty="0">
                <a:solidFill>
                  <a:srgbClr val="000000"/>
                </a:solidFill>
              </a:rPr>
              <a:t>o  </a:t>
            </a:r>
            <a:r>
              <a:rPr lang="en-US" altLang="en-US" sz="1800" i="1" dirty="0">
                <a:solidFill>
                  <a:srgbClr val="000000"/>
                </a:solidFill>
              </a:rPr>
              <a:t>x 180</a:t>
            </a:r>
            <a:r>
              <a:rPr lang="en-US" altLang="en-US" sz="1800" i="1" baseline="30000" dirty="0">
                <a:solidFill>
                  <a:srgbClr val="000000"/>
                </a:solidFill>
              </a:rPr>
              <a:t>o </a:t>
            </a:r>
            <a:r>
              <a:rPr lang="en-US" altLang="en-US" sz="1800" i="1" dirty="0">
                <a:solidFill>
                  <a:srgbClr val="000000"/>
                </a:solidFill>
              </a:rPr>
              <a:t>)</a:t>
            </a:r>
          </a:p>
        </p:txBody>
      </p:sp>
      <p:pic>
        <p:nvPicPr>
          <p:cNvPr id="2" name="ESL Tech Graphic - Reflections">
            <a:hlinkClick r:id="" action="ppaction://media"/>
            <a:extLst>
              <a:ext uri="{FF2B5EF4-FFF2-40B4-BE49-F238E27FC236}">
                <a16:creationId xmlns:a16="http://schemas.microsoft.com/office/drawing/2014/main" id="{A0400F1E-D90C-4E48-89E8-5B0F1EBBA1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75840" y="1149234"/>
            <a:ext cx="5057832" cy="2845031"/>
          </a:xfrm>
          <a:prstGeom prst="rect">
            <a:avLst/>
          </a:prstGeom>
        </p:spPr>
      </p:pic>
      <p:sp>
        <p:nvSpPr>
          <p:cNvPr id="6" name="TextBox 5">
            <a:extLst>
              <a:ext uri="{FF2B5EF4-FFF2-40B4-BE49-F238E27FC236}">
                <a16:creationId xmlns:a16="http://schemas.microsoft.com/office/drawing/2014/main" id="{96974B3B-FC41-E54F-9E07-E8AC324003EF}"/>
              </a:ext>
            </a:extLst>
          </p:cNvPr>
          <p:cNvSpPr txBox="1"/>
          <p:nvPr/>
        </p:nvSpPr>
        <p:spPr>
          <a:xfrm>
            <a:off x="285750" y="1550317"/>
            <a:ext cx="2105696" cy="2685348"/>
          </a:xfrm>
          <a:prstGeom prst="rect">
            <a:avLst/>
          </a:prstGeom>
          <a:noFill/>
        </p:spPr>
        <p:txBody>
          <a:bodyPr wrap="square" lIns="68577" tIns="34289" rIns="68577" bIns="34289" rtlCol="0">
            <a:spAutoFit/>
          </a:bodyPr>
          <a:lstStyle/>
          <a:p>
            <a:pPr algn="ctr">
              <a:defRPr/>
            </a:pPr>
            <a:r>
              <a:rPr lang="en-US" sz="1600" b="1" dirty="0">
                <a:solidFill>
                  <a:srgbClr val="000000"/>
                </a:solidFill>
                <a:latin typeface="Calibri"/>
              </a:rPr>
              <a:t>Acoustic issues:</a:t>
            </a:r>
          </a:p>
          <a:p>
            <a:pPr algn="ctr">
              <a:defRPr/>
            </a:pPr>
            <a:endParaRPr lang="en-US" dirty="0">
              <a:solidFill>
                <a:srgbClr val="000000"/>
              </a:solidFill>
              <a:latin typeface="Calibri"/>
            </a:endParaRPr>
          </a:p>
          <a:p>
            <a:pPr algn="ctr">
              <a:defRPr/>
            </a:pPr>
            <a:r>
              <a:rPr lang="en-US" dirty="0">
                <a:solidFill>
                  <a:srgbClr val="000000"/>
                </a:solidFill>
                <a:latin typeface="Calibri"/>
              </a:rPr>
              <a:t>Less direct sound and  more reflected sound</a:t>
            </a:r>
          </a:p>
          <a:p>
            <a:pPr algn="ctr">
              <a:defRPr/>
            </a:pPr>
            <a:endParaRPr lang="en-US" dirty="0">
              <a:solidFill>
                <a:srgbClr val="000000"/>
              </a:solidFill>
              <a:latin typeface="Calibri"/>
            </a:endParaRPr>
          </a:p>
          <a:p>
            <a:pPr algn="ctr">
              <a:defRPr/>
            </a:pPr>
            <a:r>
              <a:rPr lang="en-US" dirty="0">
                <a:solidFill>
                  <a:srgbClr val="000000"/>
                </a:solidFill>
                <a:latin typeface="Calibri"/>
              </a:rPr>
              <a:t>Blurry imaging and soundstage</a:t>
            </a:r>
          </a:p>
          <a:p>
            <a:pPr algn="ctr">
              <a:defRPr/>
            </a:pPr>
            <a:endParaRPr lang="en-US" dirty="0">
              <a:solidFill>
                <a:srgbClr val="000000"/>
              </a:solidFill>
              <a:latin typeface="Calibri"/>
            </a:endParaRPr>
          </a:p>
          <a:p>
            <a:pPr algn="ctr">
              <a:defRPr/>
            </a:pPr>
            <a:r>
              <a:rPr lang="en-US" dirty="0">
                <a:solidFill>
                  <a:srgbClr val="000000"/>
                </a:solidFill>
                <a:latin typeface="Calibri"/>
              </a:rPr>
              <a:t>Muddy midrange sound and bloated or anemic bass</a:t>
            </a:r>
          </a:p>
          <a:p>
            <a:pPr>
              <a:defRPr/>
            </a:pPr>
            <a:endParaRPr lang="en-US" dirty="0">
              <a:solidFill>
                <a:srgbClr val="000000"/>
              </a:solidFill>
              <a:latin typeface="Calibri"/>
            </a:endParaRPr>
          </a:p>
        </p:txBody>
      </p:sp>
      <p:sp>
        <p:nvSpPr>
          <p:cNvPr id="7" name="TextBox 6">
            <a:extLst>
              <a:ext uri="{FF2B5EF4-FFF2-40B4-BE49-F238E27FC236}">
                <a16:creationId xmlns:a16="http://schemas.microsoft.com/office/drawing/2014/main" id="{88528B69-2ABD-8B41-BCD2-98A1668BC4B9}"/>
              </a:ext>
            </a:extLst>
          </p:cNvPr>
          <p:cNvSpPr txBox="1"/>
          <p:nvPr/>
        </p:nvSpPr>
        <p:spPr>
          <a:xfrm>
            <a:off x="3711775" y="4235665"/>
            <a:ext cx="3524634" cy="500137"/>
          </a:xfrm>
          <a:prstGeom prst="rect">
            <a:avLst/>
          </a:prstGeom>
          <a:noFill/>
        </p:spPr>
        <p:txBody>
          <a:bodyPr wrap="square" lIns="68580" tIns="34290" rIns="68580" bIns="34290" rtlCol="0">
            <a:spAutoFit/>
          </a:bodyPr>
          <a:lstStyle/>
          <a:p>
            <a:pPr algn="ctr">
              <a:defRPr/>
            </a:pPr>
            <a:r>
              <a:rPr lang="en-US" dirty="0">
                <a:solidFill>
                  <a:srgbClr val="000000"/>
                </a:solidFill>
                <a:latin typeface="Calibri"/>
              </a:rPr>
              <a:t>Sound radiates nearly 180 degrees </a:t>
            </a:r>
            <a:r>
              <a:rPr lang="en-US" b="1" dirty="0">
                <a:solidFill>
                  <a:srgbClr val="000000"/>
                </a:solidFill>
                <a:latin typeface="Calibri"/>
              </a:rPr>
              <a:t>horizontally</a:t>
            </a:r>
            <a:r>
              <a:rPr lang="en-US" dirty="0">
                <a:solidFill>
                  <a:srgbClr val="000000"/>
                </a:solidFill>
                <a:latin typeface="Calibri"/>
              </a:rPr>
              <a:t> out from the front of the speaker</a:t>
            </a:r>
          </a:p>
        </p:txBody>
      </p:sp>
      <p:pic>
        <p:nvPicPr>
          <p:cNvPr id="8" name="Picture 7" descr="A picture containing object&#10;&#10;Description generated with high confidence">
            <a:extLst>
              <a:ext uri="{FF2B5EF4-FFF2-40B4-BE49-F238E27FC236}">
                <a16:creationId xmlns:a16="http://schemas.microsoft.com/office/drawing/2014/main" id="{2B099EE4-CFD0-4C6F-B33A-F4FA643AA7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9" name="Text Box 48">
            <a:extLst>
              <a:ext uri="{FF2B5EF4-FFF2-40B4-BE49-F238E27FC236}">
                <a16:creationId xmlns:a16="http://schemas.microsoft.com/office/drawing/2014/main" id="{7ACBAF2A-1278-42C6-A1BF-83E45525DB13}"/>
              </a:ext>
            </a:extLst>
          </p:cNvPr>
          <p:cNvSpPr txBox="1">
            <a:spLocks noChangeArrowheads="1"/>
          </p:cNvSpPr>
          <p:nvPr/>
        </p:nvSpPr>
        <p:spPr bwMode="auto">
          <a:xfrm>
            <a:off x="1538924" y="104111"/>
            <a:ext cx="7357064"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Conventional Speakers</a:t>
            </a:r>
            <a:r>
              <a:rPr lang="en-US" sz="3300" b="1" i="1" dirty="0">
                <a:solidFill>
                  <a:srgbClr val="FF0000"/>
                </a:solidFill>
                <a:latin typeface="+mj-lt"/>
                <a:ea typeface="+mj-ea"/>
                <a:cs typeface="+mj-cs"/>
              </a:rPr>
              <a:t> (</a:t>
            </a:r>
            <a:r>
              <a:rPr lang="en-US" sz="3300" b="1" i="1" kern="1200" dirty="0">
                <a:solidFill>
                  <a:srgbClr val="FF0000"/>
                </a:solidFill>
                <a:latin typeface="+mj-lt"/>
                <a:ea typeface="+mj-ea"/>
                <a:cs typeface="+mj-cs"/>
              </a:rPr>
              <a:t>Cone/Dome)</a:t>
            </a:r>
          </a:p>
        </p:txBody>
      </p:sp>
    </p:spTree>
    <p:extLst>
      <p:ext uri="{BB962C8B-B14F-4D97-AF65-F5344CB8AC3E}">
        <p14:creationId xmlns:p14="http://schemas.microsoft.com/office/powerpoint/2010/main" val="373231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47"/>
          <p:cNvSpPr txBox="1">
            <a:spLocks noChangeArrowheads="1"/>
          </p:cNvSpPr>
          <p:nvPr/>
        </p:nvSpPr>
        <p:spPr bwMode="auto">
          <a:xfrm>
            <a:off x="285750" y="685800"/>
            <a:ext cx="49149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9" rIns="68577" bIns="34289">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a:spcBef>
                <a:spcPct val="50000"/>
              </a:spcBef>
              <a:defRPr/>
            </a:pPr>
            <a:r>
              <a:rPr lang="en-US" altLang="en-US" sz="1800" i="1" dirty="0">
                <a:solidFill>
                  <a:srgbClr val="000000"/>
                </a:solidFill>
              </a:rPr>
              <a:t>Wide-Dispersion (180</a:t>
            </a:r>
            <a:r>
              <a:rPr lang="en-US" altLang="en-US" sz="1800" i="1" baseline="30000" dirty="0">
                <a:solidFill>
                  <a:srgbClr val="000000"/>
                </a:solidFill>
              </a:rPr>
              <a:t>o  </a:t>
            </a:r>
            <a:r>
              <a:rPr lang="en-US" altLang="en-US" sz="1800" i="1" dirty="0">
                <a:solidFill>
                  <a:srgbClr val="000000"/>
                </a:solidFill>
              </a:rPr>
              <a:t>x 180</a:t>
            </a:r>
            <a:r>
              <a:rPr lang="en-US" altLang="en-US" sz="1800" i="1" baseline="30000" dirty="0">
                <a:solidFill>
                  <a:srgbClr val="000000"/>
                </a:solidFill>
              </a:rPr>
              <a:t>o </a:t>
            </a:r>
            <a:r>
              <a:rPr lang="en-US" altLang="en-US" sz="1800" i="1" dirty="0">
                <a:solidFill>
                  <a:srgbClr val="000000"/>
                </a:solidFill>
              </a:rPr>
              <a:t>)</a:t>
            </a:r>
          </a:p>
        </p:txBody>
      </p:sp>
      <p:sp>
        <p:nvSpPr>
          <p:cNvPr id="6" name="TextBox 5">
            <a:extLst>
              <a:ext uri="{FF2B5EF4-FFF2-40B4-BE49-F238E27FC236}">
                <a16:creationId xmlns:a16="http://schemas.microsoft.com/office/drawing/2014/main" id="{96974B3B-FC41-E54F-9E07-E8AC324003EF}"/>
              </a:ext>
            </a:extLst>
          </p:cNvPr>
          <p:cNvSpPr txBox="1"/>
          <p:nvPr/>
        </p:nvSpPr>
        <p:spPr>
          <a:xfrm>
            <a:off x="285750" y="1550317"/>
            <a:ext cx="2105696" cy="2039018"/>
          </a:xfrm>
          <a:prstGeom prst="rect">
            <a:avLst/>
          </a:prstGeom>
          <a:noFill/>
        </p:spPr>
        <p:txBody>
          <a:bodyPr wrap="square" lIns="68577" tIns="34289" rIns="68577" bIns="34289" rtlCol="0">
            <a:spAutoFit/>
          </a:bodyPr>
          <a:lstStyle/>
          <a:p>
            <a:pPr algn="ctr">
              <a:defRPr/>
            </a:pPr>
            <a:r>
              <a:rPr lang="en-US" sz="1600" b="1" dirty="0">
                <a:solidFill>
                  <a:srgbClr val="000000"/>
                </a:solidFill>
                <a:latin typeface="Calibri"/>
              </a:rPr>
              <a:t>Acoustic issues:</a:t>
            </a:r>
          </a:p>
          <a:p>
            <a:pPr algn="ctr">
              <a:defRPr/>
            </a:pPr>
            <a:endParaRPr lang="en-US" dirty="0">
              <a:solidFill>
                <a:srgbClr val="000000"/>
              </a:solidFill>
              <a:latin typeface="Calibri"/>
            </a:endParaRPr>
          </a:p>
          <a:p>
            <a:pPr algn="ctr">
              <a:defRPr/>
            </a:pPr>
            <a:r>
              <a:rPr lang="en-US" dirty="0">
                <a:solidFill>
                  <a:srgbClr val="000000"/>
                </a:solidFill>
                <a:latin typeface="Calibri"/>
              </a:rPr>
              <a:t>Floor Bounce</a:t>
            </a:r>
          </a:p>
          <a:p>
            <a:pPr algn="ctr">
              <a:defRPr/>
            </a:pPr>
            <a:endParaRPr lang="en-US" dirty="0">
              <a:solidFill>
                <a:srgbClr val="000000"/>
              </a:solidFill>
              <a:latin typeface="Calibri"/>
            </a:endParaRPr>
          </a:p>
          <a:p>
            <a:pPr algn="ctr">
              <a:defRPr/>
            </a:pPr>
            <a:r>
              <a:rPr lang="en-US" dirty="0">
                <a:solidFill>
                  <a:srgbClr val="000000"/>
                </a:solidFill>
                <a:latin typeface="Calibri"/>
              </a:rPr>
              <a:t>Ceiling Bounce</a:t>
            </a:r>
          </a:p>
          <a:p>
            <a:pPr algn="ctr">
              <a:defRPr/>
            </a:pPr>
            <a:endParaRPr lang="en-US" dirty="0">
              <a:solidFill>
                <a:srgbClr val="000000"/>
              </a:solidFill>
              <a:latin typeface="Calibri"/>
            </a:endParaRPr>
          </a:p>
          <a:p>
            <a:pPr algn="ctr">
              <a:defRPr/>
            </a:pPr>
            <a:r>
              <a:rPr lang="en-US" dirty="0">
                <a:solidFill>
                  <a:srgbClr val="000000"/>
                </a:solidFill>
                <a:latin typeface="Calibri"/>
              </a:rPr>
              <a:t>Negative impact on vocal intelligibility</a:t>
            </a:r>
          </a:p>
          <a:p>
            <a:pPr>
              <a:defRPr/>
            </a:pPr>
            <a:endParaRPr lang="en-US" dirty="0">
              <a:solidFill>
                <a:srgbClr val="000000"/>
              </a:solidFill>
              <a:latin typeface="Calibri"/>
            </a:endParaRPr>
          </a:p>
        </p:txBody>
      </p:sp>
      <p:grpSp>
        <p:nvGrpSpPr>
          <p:cNvPr id="2" name="Group 1">
            <a:extLst>
              <a:ext uri="{FF2B5EF4-FFF2-40B4-BE49-F238E27FC236}">
                <a16:creationId xmlns:a16="http://schemas.microsoft.com/office/drawing/2014/main" id="{C937B569-3BF3-4CC0-B2C4-7897A6B09D8F}"/>
              </a:ext>
            </a:extLst>
          </p:cNvPr>
          <p:cNvGrpSpPr/>
          <p:nvPr/>
        </p:nvGrpSpPr>
        <p:grpSpPr>
          <a:xfrm>
            <a:off x="3336580" y="1156721"/>
            <a:ext cx="4592450" cy="3268322"/>
            <a:chOff x="3411981" y="1110266"/>
            <a:chExt cx="4592450" cy="3268322"/>
          </a:xfrm>
        </p:grpSpPr>
        <p:pic>
          <p:nvPicPr>
            <p:cNvPr id="7" name="Picture 6">
              <a:extLst>
                <a:ext uri="{FF2B5EF4-FFF2-40B4-BE49-F238E27FC236}">
                  <a16:creationId xmlns:a16="http://schemas.microsoft.com/office/drawing/2014/main" id="{AECA05BD-77F7-AF49-857F-A4390CD978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1981" y="1110266"/>
              <a:ext cx="4592450" cy="2479069"/>
            </a:xfrm>
            <a:prstGeom prst="rect">
              <a:avLst/>
            </a:prstGeom>
          </p:spPr>
        </p:pic>
        <p:pic>
          <p:nvPicPr>
            <p:cNvPr id="8" name="Picture 7">
              <a:extLst>
                <a:ext uri="{FF2B5EF4-FFF2-40B4-BE49-F238E27FC236}">
                  <a16:creationId xmlns:a16="http://schemas.microsoft.com/office/drawing/2014/main" id="{9F943E94-0BAA-7049-B978-F87F39879B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62" t="17306" r="83883" b="4661"/>
            <a:stretch/>
          </p:blipFill>
          <p:spPr>
            <a:xfrm>
              <a:off x="3626575" y="2126295"/>
              <a:ext cx="274320" cy="1463040"/>
            </a:xfrm>
            <a:prstGeom prst="rect">
              <a:avLst/>
            </a:prstGeom>
          </p:spPr>
        </p:pic>
        <p:sp>
          <p:nvSpPr>
            <p:cNvPr id="9" name="TextBox 8">
              <a:extLst>
                <a:ext uri="{FF2B5EF4-FFF2-40B4-BE49-F238E27FC236}">
                  <a16:creationId xmlns:a16="http://schemas.microsoft.com/office/drawing/2014/main" id="{26EA006C-C38D-DA45-9CB5-2CCB2CEA6DDE}"/>
                </a:ext>
              </a:extLst>
            </p:cNvPr>
            <p:cNvSpPr txBox="1"/>
            <p:nvPr/>
          </p:nvSpPr>
          <p:spPr>
            <a:xfrm>
              <a:off x="3907718" y="3870757"/>
              <a:ext cx="3369633" cy="507831"/>
            </a:xfrm>
            <a:prstGeom prst="rect">
              <a:avLst/>
            </a:prstGeom>
            <a:noFill/>
          </p:spPr>
          <p:txBody>
            <a:bodyPr wrap="square" lIns="68580" tIns="34290" rIns="68580" bIns="34290" rtlCol="0">
              <a:spAutoFit/>
            </a:bodyPr>
            <a:lstStyle/>
            <a:p>
              <a:pPr algn="ctr">
                <a:defRPr/>
              </a:pPr>
              <a:r>
                <a:rPr lang="en-US" dirty="0">
                  <a:solidFill>
                    <a:srgbClr val="000000"/>
                  </a:solidFill>
                  <a:latin typeface="Calibri"/>
                </a:rPr>
                <a:t>Sound radiates nearly 180 degrees </a:t>
              </a:r>
              <a:r>
                <a:rPr lang="en-US" b="1" dirty="0">
                  <a:solidFill>
                    <a:srgbClr val="000000"/>
                  </a:solidFill>
                  <a:latin typeface="Calibri"/>
                </a:rPr>
                <a:t>vertically</a:t>
              </a:r>
              <a:r>
                <a:rPr lang="en-US" dirty="0">
                  <a:solidFill>
                    <a:srgbClr val="000000"/>
                  </a:solidFill>
                  <a:latin typeface="Calibri"/>
                </a:rPr>
                <a:t> out from the front of the speaker</a:t>
              </a:r>
            </a:p>
          </p:txBody>
        </p:sp>
      </p:grpSp>
      <p:pic>
        <p:nvPicPr>
          <p:cNvPr id="10" name="Picture 9" descr="A picture containing object&#10;&#10;Description generated with high confidence">
            <a:extLst>
              <a:ext uri="{FF2B5EF4-FFF2-40B4-BE49-F238E27FC236}">
                <a16:creationId xmlns:a16="http://schemas.microsoft.com/office/drawing/2014/main" id="{2A656942-5C52-47AF-BC1C-8A825670D2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11" name="Text Box 48">
            <a:extLst>
              <a:ext uri="{FF2B5EF4-FFF2-40B4-BE49-F238E27FC236}">
                <a16:creationId xmlns:a16="http://schemas.microsoft.com/office/drawing/2014/main" id="{584E25C1-E041-4CE6-9776-C62118E46D17}"/>
              </a:ext>
            </a:extLst>
          </p:cNvPr>
          <p:cNvSpPr txBox="1">
            <a:spLocks noChangeArrowheads="1"/>
          </p:cNvSpPr>
          <p:nvPr/>
        </p:nvSpPr>
        <p:spPr bwMode="auto">
          <a:xfrm>
            <a:off x="1538924" y="104111"/>
            <a:ext cx="7357064"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Conventional Speakers</a:t>
            </a:r>
            <a:r>
              <a:rPr lang="en-US" sz="3300" b="1" i="1" dirty="0">
                <a:solidFill>
                  <a:srgbClr val="FF0000"/>
                </a:solidFill>
                <a:latin typeface="+mj-lt"/>
                <a:ea typeface="+mj-ea"/>
                <a:cs typeface="+mj-cs"/>
              </a:rPr>
              <a:t> (</a:t>
            </a:r>
            <a:r>
              <a:rPr lang="en-US" sz="3300" b="1" i="1" kern="1200" dirty="0">
                <a:solidFill>
                  <a:srgbClr val="FF0000"/>
                </a:solidFill>
                <a:latin typeface="+mj-lt"/>
                <a:ea typeface="+mj-ea"/>
                <a:cs typeface="+mj-cs"/>
              </a:rPr>
              <a:t>Cone/Dome)</a:t>
            </a:r>
          </a:p>
        </p:txBody>
      </p:sp>
    </p:spTree>
    <p:extLst>
      <p:ext uri="{BB962C8B-B14F-4D97-AF65-F5344CB8AC3E}">
        <p14:creationId xmlns:p14="http://schemas.microsoft.com/office/powerpoint/2010/main" val="16296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ESL Tech Graphic - No Reflections">
            <a:hlinkClick r:id="" action="ppaction://media"/>
            <a:extLst>
              <a:ext uri="{FF2B5EF4-FFF2-40B4-BE49-F238E27FC236}">
                <a16:creationId xmlns:a16="http://schemas.microsoft.com/office/drawing/2014/main" id="{82A15C9C-8263-4559-BBA6-DD459B0743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1991" y="1160134"/>
            <a:ext cx="5657706" cy="3182460"/>
          </a:xfrm>
          <a:prstGeom prst="rect">
            <a:avLst/>
          </a:prstGeom>
        </p:spPr>
      </p:pic>
      <p:sp>
        <p:nvSpPr>
          <p:cNvPr id="4" name="Text Box 47"/>
          <p:cNvSpPr txBox="1">
            <a:spLocks noChangeArrowheads="1"/>
          </p:cNvSpPr>
          <p:nvPr/>
        </p:nvSpPr>
        <p:spPr bwMode="auto">
          <a:xfrm>
            <a:off x="285750" y="685800"/>
            <a:ext cx="49149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9" rIns="68577" bIns="34289">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a:spcBef>
                <a:spcPct val="50000"/>
              </a:spcBef>
              <a:defRPr/>
            </a:pPr>
            <a:r>
              <a:rPr lang="en-US" altLang="en-US" sz="1800" i="1" dirty="0">
                <a:solidFill>
                  <a:srgbClr val="000000"/>
                </a:solidFill>
              </a:rPr>
              <a:t>Electrostatic and Folded Motion Technology</a:t>
            </a:r>
          </a:p>
        </p:txBody>
      </p:sp>
      <p:sp>
        <p:nvSpPr>
          <p:cNvPr id="12" name="TextBox 11">
            <a:extLst>
              <a:ext uri="{FF2B5EF4-FFF2-40B4-BE49-F238E27FC236}">
                <a16:creationId xmlns:a16="http://schemas.microsoft.com/office/drawing/2014/main" id="{0BFAB137-2A00-4E10-824E-18BAD9981DC7}"/>
              </a:ext>
            </a:extLst>
          </p:cNvPr>
          <p:cNvSpPr txBox="1"/>
          <p:nvPr/>
        </p:nvSpPr>
        <p:spPr>
          <a:xfrm>
            <a:off x="176295" y="1916521"/>
            <a:ext cx="2105696" cy="1669686"/>
          </a:xfrm>
          <a:prstGeom prst="rect">
            <a:avLst/>
          </a:prstGeom>
          <a:noFill/>
        </p:spPr>
        <p:txBody>
          <a:bodyPr wrap="square" lIns="68577" tIns="34289" rIns="68577" bIns="34289" rtlCol="0">
            <a:spAutoFit/>
          </a:bodyPr>
          <a:lstStyle/>
          <a:p>
            <a:pPr algn="ctr">
              <a:defRPr/>
            </a:pPr>
            <a:r>
              <a:rPr lang="en-US" sz="1800" dirty="0">
                <a:solidFill>
                  <a:srgbClr val="000000"/>
                </a:solidFill>
                <a:latin typeface="Calibri"/>
              </a:rPr>
              <a:t>Focused and controlled sound to the listeners ears before any room reflections occur.</a:t>
            </a:r>
          </a:p>
          <a:p>
            <a:pPr>
              <a:defRPr/>
            </a:pPr>
            <a:endParaRPr lang="en-US" dirty="0">
              <a:solidFill>
                <a:srgbClr val="000000"/>
              </a:solidFill>
              <a:latin typeface="Calibri"/>
            </a:endParaRPr>
          </a:p>
        </p:txBody>
      </p:sp>
      <p:pic>
        <p:nvPicPr>
          <p:cNvPr id="6" name="Picture 5" descr="A picture containing object&#10;&#10;Description generated with high confidence">
            <a:extLst>
              <a:ext uri="{FF2B5EF4-FFF2-40B4-BE49-F238E27FC236}">
                <a16:creationId xmlns:a16="http://schemas.microsoft.com/office/drawing/2014/main" id="{87F53583-F3D7-44E2-A9A9-3AD0CEE249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7" name="Text Box 48">
            <a:extLst>
              <a:ext uri="{FF2B5EF4-FFF2-40B4-BE49-F238E27FC236}">
                <a16:creationId xmlns:a16="http://schemas.microsoft.com/office/drawing/2014/main" id="{E3D2981E-5352-4454-8CAD-8CD9C415A2A4}"/>
              </a:ext>
            </a:extLst>
          </p:cNvPr>
          <p:cNvSpPr txBox="1">
            <a:spLocks noChangeArrowheads="1"/>
          </p:cNvSpPr>
          <p:nvPr/>
        </p:nvSpPr>
        <p:spPr bwMode="auto">
          <a:xfrm>
            <a:off x="1538924" y="104111"/>
            <a:ext cx="7357064"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MartinLogan </a:t>
            </a:r>
            <a:r>
              <a:rPr lang="en-US" sz="3300" b="1" i="1" kern="1200" dirty="0">
                <a:solidFill>
                  <a:srgbClr val="FF0000"/>
                </a:solidFill>
                <a:latin typeface="+mj-lt"/>
                <a:ea typeface="+mj-ea"/>
                <a:cs typeface="+mj-cs"/>
              </a:rPr>
              <a:t>Controlled Dispersion</a:t>
            </a:r>
          </a:p>
        </p:txBody>
      </p:sp>
    </p:spTree>
    <p:extLst>
      <p:ext uri="{BB962C8B-B14F-4D97-AF65-F5344CB8AC3E}">
        <p14:creationId xmlns:p14="http://schemas.microsoft.com/office/powerpoint/2010/main" val="118416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6" descr="TweeterDetail"/>
          <p:cNvPicPr>
            <a:picLocks noChangeAspect="1" noChangeArrowheads="1"/>
          </p:cNvPicPr>
          <p:nvPr/>
        </p:nvPicPr>
        <p:blipFill>
          <a:blip r:embed="rId2" cstate="print">
            <a:extLst>
              <a:ext uri="{28A0092B-C50C-407E-A947-70E740481C1C}">
                <a14:useLocalDpi xmlns:a14="http://schemas.microsoft.com/office/drawing/2010/main" val="0"/>
              </a:ext>
            </a:extLst>
          </a:blip>
          <a:srcRect l="9608" t="9673" r="9608" b="9673"/>
          <a:stretch>
            <a:fillRect/>
          </a:stretch>
        </p:blipFill>
        <p:spPr bwMode="auto">
          <a:xfrm>
            <a:off x="285750" y="1206977"/>
            <a:ext cx="1120378" cy="140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p:cNvSpPr txBox="1">
            <a:spLocks noChangeArrowheads="1"/>
          </p:cNvSpPr>
          <p:nvPr/>
        </p:nvSpPr>
        <p:spPr bwMode="auto">
          <a:xfrm>
            <a:off x="1583531" y="1586786"/>
            <a:ext cx="5257800" cy="646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a:defRPr/>
            </a:pPr>
            <a:r>
              <a:rPr lang="en-US" altLang="en-US" sz="1800" b="1" dirty="0">
                <a:latin typeface="+mn-lt"/>
              </a:rPr>
              <a:t>Folded Motion Tweeter </a:t>
            </a:r>
            <a:r>
              <a:rPr lang="en-US" altLang="en-US" sz="1800" b="1" i="1" dirty="0">
                <a:latin typeface="+mn-lt"/>
              </a:rPr>
              <a:t>(80</a:t>
            </a:r>
            <a:r>
              <a:rPr lang="en-US" altLang="en-US" sz="1800" b="1" i="1" baseline="30000" dirty="0">
                <a:latin typeface="+mn-lt"/>
              </a:rPr>
              <a:t>o</a:t>
            </a:r>
            <a:r>
              <a:rPr lang="en-US" altLang="en-US" sz="1800" dirty="0">
                <a:latin typeface="+mn-lt"/>
              </a:rPr>
              <a:t> </a:t>
            </a:r>
            <a:r>
              <a:rPr lang="en-US" altLang="en-US" sz="1800" b="1" i="1" dirty="0">
                <a:latin typeface="+mn-lt"/>
              </a:rPr>
              <a:t>x 80</a:t>
            </a:r>
            <a:r>
              <a:rPr lang="en-US" altLang="en-US" sz="1800" b="1" i="1" baseline="30000" dirty="0">
                <a:latin typeface="+mn-lt"/>
              </a:rPr>
              <a:t>o</a:t>
            </a:r>
            <a:r>
              <a:rPr lang="en-US" altLang="en-US" sz="1800" b="1" i="1" dirty="0">
                <a:latin typeface="+mn-lt"/>
              </a:rPr>
              <a:t>)</a:t>
            </a:r>
            <a:br>
              <a:rPr lang="en-US" altLang="en-US" sz="1800" b="1" dirty="0">
                <a:latin typeface="+mn-lt"/>
              </a:rPr>
            </a:br>
            <a:r>
              <a:rPr lang="en-US" altLang="en-US" sz="1800" b="1" dirty="0">
                <a:latin typeface="+mn-lt"/>
              </a:rPr>
              <a:t>  </a:t>
            </a:r>
            <a:r>
              <a:rPr lang="en-US" altLang="en-US" sz="1800" i="1" dirty="0">
                <a:latin typeface="+mn-lt"/>
              </a:rPr>
              <a:t>Controlled, wide sweet spot.</a:t>
            </a:r>
            <a:endParaRPr lang="en-US" altLang="en-US" sz="1800" i="1" baseline="-25000" dirty="0">
              <a:latin typeface="+mn-lt"/>
            </a:endParaRPr>
          </a:p>
        </p:txBody>
      </p:sp>
      <p:sp>
        <p:nvSpPr>
          <p:cNvPr id="13" name="Text Box 47"/>
          <p:cNvSpPr txBox="1">
            <a:spLocks noChangeArrowheads="1"/>
          </p:cNvSpPr>
          <p:nvPr/>
        </p:nvSpPr>
        <p:spPr bwMode="auto">
          <a:xfrm>
            <a:off x="285750" y="685800"/>
            <a:ext cx="49149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9" rIns="68577" bIns="34289">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eaLnBrk="1" hangingPunct="1">
              <a:spcBef>
                <a:spcPct val="50000"/>
              </a:spcBef>
              <a:defRPr/>
            </a:pPr>
            <a:r>
              <a:rPr lang="en-US" altLang="en-US" sz="1800" i="1" dirty="0"/>
              <a:t>By the numbers…</a:t>
            </a:r>
          </a:p>
        </p:txBody>
      </p:sp>
      <p:pic>
        <p:nvPicPr>
          <p:cNvPr id="15" name="Picture 14" descr="A screenshot of a cell phone&#10;&#10;Description generated with very high confidence">
            <a:extLst>
              <a:ext uri="{FF2B5EF4-FFF2-40B4-BE49-F238E27FC236}">
                <a16:creationId xmlns:a16="http://schemas.microsoft.com/office/drawing/2014/main" id="{CFE370CB-DAE0-0E42-A891-7A583F8D00C0}"/>
              </a:ext>
            </a:extLst>
          </p:cNvPr>
          <p:cNvPicPr>
            <a:picLocks noChangeAspect="1"/>
          </p:cNvPicPr>
          <p:nvPr/>
        </p:nvPicPr>
        <p:blipFill rotWithShape="1">
          <a:blip r:embed="rId3">
            <a:extLst>
              <a:ext uri="{28A0092B-C50C-407E-A947-70E740481C1C}">
                <a14:useLocalDpi xmlns:a14="http://schemas.microsoft.com/office/drawing/2010/main" val="0"/>
              </a:ext>
            </a:extLst>
          </a:blip>
          <a:srcRect t="57937" r="68943"/>
          <a:stretch/>
        </p:blipFill>
        <p:spPr>
          <a:xfrm>
            <a:off x="5200650" y="2780382"/>
            <a:ext cx="2763651" cy="1871490"/>
          </a:xfrm>
          <a:prstGeom prst="rect">
            <a:avLst/>
          </a:prstGeom>
        </p:spPr>
      </p:pic>
      <p:pic>
        <p:nvPicPr>
          <p:cNvPr id="14" name="Picture 13" descr="A screenshot of a cell phone&#10;&#10;Description generated with very high confidence">
            <a:extLst>
              <a:ext uri="{FF2B5EF4-FFF2-40B4-BE49-F238E27FC236}">
                <a16:creationId xmlns:a16="http://schemas.microsoft.com/office/drawing/2014/main" id="{61B79DE9-507E-6840-8511-AC831255DEDE}"/>
              </a:ext>
            </a:extLst>
          </p:cNvPr>
          <p:cNvPicPr>
            <a:picLocks noChangeAspect="1"/>
          </p:cNvPicPr>
          <p:nvPr/>
        </p:nvPicPr>
        <p:blipFill rotWithShape="1">
          <a:blip r:embed="rId3">
            <a:extLst>
              <a:ext uri="{28A0092B-C50C-407E-A947-70E740481C1C}">
                <a14:useLocalDpi xmlns:a14="http://schemas.microsoft.com/office/drawing/2010/main" val="0"/>
              </a:ext>
            </a:extLst>
          </a:blip>
          <a:srcRect l="372" r="68694" b="57663"/>
          <a:stretch/>
        </p:blipFill>
        <p:spPr>
          <a:xfrm>
            <a:off x="2448015" y="2768191"/>
            <a:ext cx="2752635" cy="1883681"/>
          </a:xfrm>
          <a:prstGeom prst="rect">
            <a:avLst/>
          </a:prstGeom>
        </p:spPr>
      </p:pic>
      <p:pic>
        <p:nvPicPr>
          <p:cNvPr id="8" name="Picture 7" descr="A picture containing object&#10;&#10;Description generated with high confidence">
            <a:extLst>
              <a:ext uri="{FF2B5EF4-FFF2-40B4-BE49-F238E27FC236}">
                <a16:creationId xmlns:a16="http://schemas.microsoft.com/office/drawing/2014/main" id="{C9D2ED8C-702B-4B6D-888E-575A1A2509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9" name="Text Box 48">
            <a:extLst>
              <a:ext uri="{FF2B5EF4-FFF2-40B4-BE49-F238E27FC236}">
                <a16:creationId xmlns:a16="http://schemas.microsoft.com/office/drawing/2014/main" id="{4F887C12-C16B-48F9-9341-657651B9B538}"/>
              </a:ext>
            </a:extLst>
          </p:cNvPr>
          <p:cNvSpPr txBox="1">
            <a:spLocks noChangeArrowheads="1"/>
          </p:cNvSpPr>
          <p:nvPr/>
        </p:nvSpPr>
        <p:spPr bwMode="auto">
          <a:xfrm>
            <a:off x="1538924" y="104111"/>
            <a:ext cx="7357064"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Controlled Dispersion </a:t>
            </a:r>
            <a:r>
              <a:rPr lang="en-US" sz="3300" b="1" i="1" kern="1200" dirty="0">
                <a:solidFill>
                  <a:srgbClr val="FF0000"/>
                </a:solidFill>
                <a:latin typeface="+mj-lt"/>
                <a:ea typeface="+mj-ea"/>
                <a:cs typeface="+mj-cs"/>
              </a:rPr>
              <a:t>Comparison</a:t>
            </a:r>
          </a:p>
        </p:txBody>
      </p:sp>
    </p:spTree>
    <p:extLst>
      <p:ext uri="{BB962C8B-B14F-4D97-AF65-F5344CB8AC3E}">
        <p14:creationId xmlns:p14="http://schemas.microsoft.com/office/powerpoint/2010/main" val="277370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descr="A screenshot of a cell phone&#10;&#10;Description generated with very high confidence">
            <a:extLst>
              <a:ext uri="{FF2B5EF4-FFF2-40B4-BE49-F238E27FC236}">
                <a16:creationId xmlns:a16="http://schemas.microsoft.com/office/drawing/2014/main" id="{B7FACD2D-3B79-A34A-891D-966C6797F4EB}"/>
              </a:ext>
            </a:extLst>
          </p:cNvPr>
          <p:cNvPicPr>
            <a:picLocks noChangeAspect="1"/>
          </p:cNvPicPr>
          <p:nvPr/>
        </p:nvPicPr>
        <p:blipFill rotWithShape="1">
          <a:blip r:embed="rId2">
            <a:extLst>
              <a:ext uri="{28A0092B-C50C-407E-A947-70E740481C1C}">
                <a14:useLocalDpi xmlns:a14="http://schemas.microsoft.com/office/drawing/2010/main" val="0"/>
              </a:ext>
            </a:extLst>
          </a:blip>
          <a:srcRect l="372" r="68694" b="57663"/>
          <a:stretch/>
        </p:blipFill>
        <p:spPr>
          <a:xfrm>
            <a:off x="2448015" y="2772273"/>
            <a:ext cx="2752635" cy="1883681"/>
          </a:xfrm>
          <a:prstGeom prst="rect">
            <a:avLst/>
          </a:prstGeom>
        </p:spPr>
      </p:pic>
      <p:sp>
        <p:nvSpPr>
          <p:cNvPr id="7" name="Text Box 14"/>
          <p:cNvSpPr txBox="1">
            <a:spLocks noChangeArrowheads="1"/>
          </p:cNvSpPr>
          <p:nvPr/>
        </p:nvSpPr>
        <p:spPr bwMode="auto">
          <a:xfrm>
            <a:off x="1810941" y="1475184"/>
            <a:ext cx="3022997"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a:defRPr/>
            </a:pPr>
            <a:r>
              <a:rPr lang="en-US" altLang="en-US" sz="1800" b="1" dirty="0">
                <a:latin typeface="+mn-lt"/>
              </a:rPr>
              <a:t>Folded Motion XT </a:t>
            </a:r>
            <a:r>
              <a:rPr lang="en-US" altLang="en-US" sz="1800" b="1" i="1" dirty="0">
                <a:latin typeface="+mn-lt"/>
              </a:rPr>
              <a:t>(80</a:t>
            </a:r>
            <a:r>
              <a:rPr lang="en-US" altLang="en-US" sz="1800" b="1" i="1" baseline="30000" dirty="0">
                <a:latin typeface="+mn-lt"/>
              </a:rPr>
              <a:t>o</a:t>
            </a:r>
            <a:r>
              <a:rPr lang="en-US" altLang="en-US" sz="1800" b="1" i="1" dirty="0">
                <a:latin typeface="+mn-lt"/>
              </a:rPr>
              <a:t> x 30</a:t>
            </a:r>
            <a:r>
              <a:rPr lang="en-US" altLang="en-US" sz="1800" b="1" i="1" baseline="30000" dirty="0">
                <a:latin typeface="+mn-lt"/>
              </a:rPr>
              <a:t>o</a:t>
            </a:r>
            <a:r>
              <a:rPr lang="en-US" altLang="en-US" sz="1800" b="1" i="1" dirty="0">
                <a:latin typeface="+mn-lt"/>
              </a:rPr>
              <a:t>)</a:t>
            </a:r>
            <a:br>
              <a:rPr lang="en-US" altLang="en-US" sz="1800" b="1" dirty="0">
                <a:latin typeface="+mn-lt"/>
              </a:rPr>
            </a:br>
            <a:r>
              <a:rPr lang="en-US" altLang="en-US" sz="1800" dirty="0">
                <a:latin typeface="+mn-lt"/>
              </a:rPr>
              <a:t>  Controlled, wide sweet spot                with better vertical control.</a:t>
            </a:r>
            <a:endParaRPr lang="en-US" altLang="en-US" sz="1800" i="1" dirty="0">
              <a:latin typeface="+mn-lt"/>
            </a:endParaRPr>
          </a:p>
        </p:txBody>
      </p:sp>
      <p:pic>
        <p:nvPicPr>
          <p:cNvPr id="8"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l="11073" r="16956" b="5293"/>
          <a:stretch>
            <a:fillRect/>
          </a:stretch>
        </p:blipFill>
        <p:spPr bwMode="auto">
          <a:xfrm>
            <a:off x="285750" y="1212056"/>
            <a:ext cx="937022"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7"/>
          <p:cNvSpPr txBox="1">
            <a:spLocks noChangeArrowheads="1"/>
          </p:cNvSpPr>
          <p:nvPr/>
        </p:nvSpPr>
        <p:spPr bwMode="auto">
          <a:xfrm>
            <a:off x="285750" y="685800"/>
            <a:ext cx="49149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9" rIns="68577" bIns="34289">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eaLnBrk="1" hangingPunct="1">
              <a:spcBef>
                <a:spcPct val="50000"/>
              </a:spcBef>
              <a:defRPr/>
            </a:pPr>
            <a:r>
              <a:rPr lang="en-US" altLang="en-US" sz="1800" i="1" dirty="0"/>
              <a:t>By the numbers…</a:t>
            </a:r>
          </a:p>
        </p:txBody>
      </p:sp>
      <p:pic>
        <p:nvPicPr>
          <p:cNvPr id="15" name="Picture 14" descr="A screenshot of a cell phone&#10;&#10;Description generated with very high confidence">
            <a:extLst>
              <a:ext uri="{FF2B5EF4-FFF2-40B4-BE49-F238E27FC236}">
                <a16:creationId xmlns:a16="http://schemas.microsoft.com/office/drawing/2014/main" id="{AD5F5D21-8E14-B24A-BFBE-7AD07567FBC8}"/>
              </a:ext>
            </a:extLst>
          </p:cNvPr>
          <p:cNvPicPr>
            <a:picLocks noChangeAspect="1"/>
          </p:cNvPicPr>
          <p:nvPr/>
        </p:nvPicPr>
        <p:blipFill rotWithShape="1">
          <a:blip r:embed="rId2">
            <a:extLst>
              <a:ext uri="{28A0092B-C50C-407E-A947-70E740481C1C}">
                <a14:useLocalDpi xmlns:a14="http://schemas.microsoft.com/office/drawing/2010/main" val="0"/>
              </a:ext>
            </a:extLst>
          </a:blip>
          <a:srcRect t="57937" r="68943"/>
          <a:stretch/>
        </p:blipFill>
        <p:spPr>
          <a:xfrm>
            <a:off x="5200650" y="2780437"/>
            <a:ext cx="2763651" cy="1871490"/>
          </a:xfrm>
          <a:prstGeom prst="rect">
            <a:avLst/>
          </a:prstGeom>
        </p:spPr>
      </p:pic>
      <p:sp>
        <p:nvSpPr>
          <p:cNvPr id="2" name="Rectangle 1">
            <a:extLst>
              <a:ext uri="{FF2B5EF4-FFF2-40B4-BE49-F238E27FC236}">
                <a16:creationId xmlns:a16="http://schemas.microsoft.com/office/drawing/2014/main" id="{0375524E-CBEA-4372-AC4F-29DAF3965700}"/>
              </a:ext>
            </a:extLst>
          </p:cNvPr>
          <p:cNvSpPr/>
          <p:nvPr/>
        </p:nvSpPr>
        <p:spPr bwMode="auto">
          <a:xfrm>
            <a:off x="5393936" y="2850780"/>
            <a:ext cx="1979453" cy="390291"/>
          </a:xfrm>
          <a:prstGeom prst="rect">
            <a:avLst/>
          </a:prstGeom>
          <a:solidFill>
            <a:srgbClr val="E5E6E7"/>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9" name="Rectangle 8">
            <a:extLst>
              <a:ext uri="{FF2B5EF4-FFF2-40B4-BE49-F238E27FC236}">
                <a16:creationId xmlns:a16="http://schemas.microsoft.com/office/drawing/2014/main" id="{EA0776FF-2FED-4686-9438-92B3D3F3152E}"/>
              </a:ext>
            </a:extLst>
          </p:cNvPr>
          <p:cNvSpPr/>
          <p:nvPr/>
        </p:nvSpPr>
        <p:spPr bwMode="auto">
          <a:xfrm rot="1335158">
            <a:off x="6324624" y="3085484"/>
            <a:ext cx="1130847" cy="390291"/>
          </a:xfrm>
          <a:prstGeom prst="rect">
            <a:avLst/>
          </a:prstGeom>
          <a:solidFill>
            <a:srgbClr val="E5E6E7"/>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10" name="Rectangle 9">
            <a:extLst>
              <a:ext uri="{FF2B5EF4-FFF2-40B4-BE49-F238E27FC236}">
                <a16:creationId xmlns:a16="http://schemas.microsoft.com/office/drawing/2014/main" id="{07EB444B-16A8-4980-9B5E-594A8991FB17}"/>
              </a:ext>
            </a:extLst>
          </p:cNvPr>
          <p:cNvSpPr/>
          <p:nvPr/>
        </p:nvSpPr>
        <p:spPr bwMode="auto">
          <a:xfrm rot="20193855">
            <a:off x="6384737" y="4030026"/>
            <a:ext cx="993176" cy="225058"/>
          </a:xfrm>
          <a:prstGeom prst="rect">
            <a:avLst/>
          </a:prstGeom>
          <a:solidFill>
            <a:srgbClr val="E5E6E7"/>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11" name="Rectangle 10">
            <a:extLst>
              <a:ext uri="{FF2B5EF4-FFF2-40B4-BE49-F238E27FC236}">
                <a16:creationId xmlns:a16="http://schemas.microsoft.com/office/drawing/2014/main" id="{0F4B1E51-07AC-4E9F-8638-5D18BD2BF7C7}"/>
              </a:ext>
            </a:extLst>
          </p:cNvPr>
          <p:cNvSpPr/>
          <p:nvPr/>
        </p:nvSpPr>
        <p:spPr bwMode="auto">
          <a:xfrm>
            <a:off x="6467483" y="4108892"/>
            <a:ext cx="248416" cy="390291"/>
          </a:xfrm>
          <a:prstGeom prst="rect">
            <a:avLst/>
          </a:prstGeom>
          <a:solidFill>
            <a:srgbClr val="E5E6E7"/>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16" name="Rectangle 15">
            <a:extLst>
              <a:ext uri="{FF2B5EF4-FFF2-40B4-BE49-F238E27FC236}">
                <a16:creationId xmlns:a16="http://schemas.microsoft.com/office/drawing/2014/main" id="{B77983C6-8DC9-44B1-91D4-7AD24FB23BEC}"/>
              </a:ext>
            </a:extLst>
          </p:cNvPr>
          <p:cNvSpPr/>
          <p:nvPr/>
        </p:nvSpPr>
        <p:spPr bwMode="auto">
          <a:xfrm rot="5400000">
            <a:off x="5344446" y="2888477"/>
            <a:ext cx="324662" cy="390291"/>
          </a:xfrm>
          <a:prstGeom prst="rect">
            <a:avLst/>
          </a:prstGeom>
          <a:solidFill>
            <a:srgbClr val="E5E6E7"/>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17" name="Rectangle 16">
            <a:extLst>
              <a:ext uri="{FF2B5EF4-FFF2-40B4-BE49-F238E27FC236}">
                <a16:creationId xmlns:a16="http://schemas.microsoft.com/office/drawing/2014/main" id="{42DDAF52-5107-44D8-BF36-4B7FABDBA706}"/>
              </a:ext>
            </a:extLst>
          </p:cNvPr>
          <p:cNvSpPr/>
          <p:nvPr/>
        </p:nvSpPr>
        <p:spPr bwMode="auto">
          <a:xfrm rot="5400000">
            <a:off x="5276839" y="3109542"/>
            <a:ext cx="324662" cy="203777"/>
          </a:xfrm>
          <a:prstGeom prst="rect">
            <a:avLst/>
          </a:prstGeom>
          <a:solidFill>
            <a:srgbClr val="E5E6E7"/>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18" name="Rectangle 17">
            <a:extLst>
              <a:ext uri="{FF2B5EF4-FFF2-40B4-BE49-F238E27FC236}">
                <a16:creationId xmlns:a16="http://schemas.microsoft.com/office/drawing/2014/main" id="{C285504D-B5E5-4F14-B8A6-A6F34D2EBE33}"/>
              </a:ext>
            </a:extLst>
          </p:cNvPr>
          <p:cNvSpPr/>
          <p:nvPr/>
        </p:nvSpPr>
        <p:spPr bwMode="auto">
          <a:xfrm rot="5400000">
            <a:off x="4844954" y="3807095"/>
            <a:ext cx="1237054" cy="147123"/>
          </a:xfrm>
          <a:prstGeom prst="rect">
            <a:avLst/>
          </a:prstGeom>
          <a:solidFill>
            <a:srgbClr val="E5E6E7"/>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19" name="Rectangle 18">
            <a:extLst>
              <a:ext uri="{FF2B5EF4-FFF2-40B4-BE49-F238E27FC236}">
                <a16:creationId xmlns:a16="http://schemas.microsoft.com/office/drawing/2014/main" id="{B3DE35E0-9771-4083-B5A7-EB333EE6C036}"/>
              </a:ext>
            </a:extLst>
          </p:cNvPr>
          <p:cNvSpPr/>
          <p:nvPr/>
        </p:nvSpPr>
        <p:spPr bwMode="auto">
          <a:xfrm rot="5400000">
            <a:off x="5319717" y="4197388"/>
            <a:ext cx="324662" cy="195145"/>
          </a:xfrm>
          <a:prstGeom prst="rect">
            <a:avLst/>
          </a:prstGeom>
          <a:solidFill>
            <a:srgbClr val="E5E6E7"/>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pic>
        <p:nvPicPr>
          <p:cNvPr id="20" name="Picture 19" descr="A picture containing object&#10;&#10;Description generated with high confidence">
            <a:extLst>
              <a:ext uri="{FF2B5EF4-FFF2-40B4-BE49-F238E27FC236}">
                <a16:creationId xmlns:a16="http://schemas.microsoft.com/office/drawing/2014/main" id="{22E0E8AA-8EB5-4B20-8DDF-134CCE4475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21" name="Text Box 48">
            <a:extLst>
              <a:ext uri="{FF2B5EF4-FFF2-40B4-BE49-F238E27FC236}">
                <a16:creationId xmlns:a16="http://schemas.microsoft.com/office/drawing/2014/main" id="{7880BA67-4DDC-4C12-9DE0-696445D9E99E}"/>
              </a:ext>
            </a:extLst>
          </p:cNvPr>
          <p:cNvSpPr txBox="1">
            <a:spLocks noChangeArrowheads="1"/>
          </p:cNvSpPr>
          <p:nvPr/>
        </p:nvSpPr>
        <p:spPr bwMode="auto">
          <a:xfrm>
            <a:off x="1538924" y="104111"/>
            <a:ext cx="7357064"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Controlled Dispersion </a:t>
            </a:r>
            <a:r>
              <a:rPr lang="en-US" sz="3300" b="1" i="1" kern="1200" dirty="0">
                <a:solidFill>
                  <a:srgbClr val="FF0000"/>
                </a:solidFill>
                <a:latin typeface="+mj-lt"/>
                <a:ea typeface="+mj-ea"/>
                <a:cs typeface="+mj-cs"/>
              </a:rPr>
              <a:t>Comparison</a:t>
            </a:r>
          </a:p>
        </p:txBody>
      </p:sp>
    </p:spTree>
    <p:extLst>
      <p:ext uri="{BB962C8B-B14F-4D97-AF65-F5344CB8AC3E}">
        <p14:creationId xmlns:p14="http://schemas.microsoft.com/office/powerpoint/2010/main" val="105031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Pictu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80112" y="1232939"/>
            <a:ext cx="4783776" cy="3587832"/>
          </a:xfrm>
          <a:prstGeom prst="rect">
            <a:avLst/>
          </a:prstGeom>
          <a:noFill/>
          <a:extLst>
            <a:ext uri="{909E8E84-426E-40DD-AFC4-6F175D3DCCD1}">
              <a14:hiddenFill xmlns:a14="http://schemas.microsoft.com/office/drawing/2010/main">
                <a:solidFill>
                  <a:srgbClr val="FFFFFF"/>
                </a:solidFill>
              </a14:hiddenFill>
            </a:ext>
          </a:extLst>
        </p:spPr>
      </p:pic>
      <p:sp>
        <p:nvSpPr>
          <p:cNvPr id="1048587" name="Text Box 11"/>
          <p:cNvSpPr txBox="1">
            <a:spLocks noChangeArrowheads="1"/>
          </p:cNvSpPr>
          <p:nvPr/>
        </p:nvSpPr>
        <p:spPr bwMode="auto">
          <a:xfrm>
            <a:off x="381000" y="756737"/>
            <a:ext cx="6553200" cy="369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36" tIns="45718" rIns="91436" bIns="45718">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eaLnBrk="1" hangingPunct="1">
              <a:spcBef>
                <a:spcPct val="50000"/>
              </a:spcBef>
              <a:defRPr/>
            </a:pPr>
            <a:r>
              <a:rPr lang="en-US" sz="1800" i="1" dirty="0"/>
              <a:t>  “Cone” and “Dome” Drivers</a:t>
            </a:r>
          </a:p>
        </p:txBody>
      </p:sp>
      <p:sp>
        <p:nvSpPr>
          <p:cNvPr id="2" name="Rectangle 1"/>
          <p:cNvSpPr/>
          <p:nvPr/>
        </p:nvSpPr>
        <p:spPr bwMode="auto">
          <a:xfrm>
            <a:off x="2175781" y="1232939"/>
            <a:ext cx="2100944" cy="370230"/>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9" name="Rectangle 8"/>
          <p:cNvSpPr/>
          <p:nvPr/>
        </p:nvSpPr>
        <p:spPr bwMode="auto">
          <a:xfrm>
            <a:off x="4813953" y="4635656"/>
            <a:ext cx="2100944" cy="185115"/>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alibri" pitchFamily="34" charset="0"/>
            </a:endParaRPr>
          </a:p>
        </p:txBody>
      </p:sp>
      <p:sp>
        <p:nvSpPr>
          <p:cNvPr id="3" name="TextBox 2"/>
          <p:cNvSpPr txBox="1"/>
          <p:nvPr/>
        </p:nvSpPr>
        <p:spPr>
          <a:xfrm>
            <a:off x="3325091" y="4892728"/>
            <a:ext cx="2493818" cy="246221"/>
          </a:xfrm>
          <a:prstGeom prst="rect">
            <a:avLst/>
          </a:prstGeom>
          <a:noFill/>
        </p:spPr>
        <p:txBody>
          <a:bodyPr wrap="square" rtlCol="0">
            <a:spAutoFit/>
          </a:bodyPr>
          <a:lstStyle/>
          <a:p>
            <a:r>
              <a:rPr lang="en-US" sz="1000" dirty="0"/>
              <a:t>Animation courtesy of “How Stuff Works.”</a:t>
            </a:r>
          </a:p>
        </p:txBody>
      </p:sp>
      <p:pic>
        <p:nvPicPr>
          <p:cNvPr id="8" name="Picture 7" descr="A picture containing object&#10;&#10;Description generated with high confidence">
            <a:extLst>
              <a:ext uri="{FF2B5EF4-FFF2-40B4-BE49-F238E27FC236}">
                <a16:creationId xmlns:a16="http://schemas.microsoft.com/office/drawing/2014/main" id="{53A6A158-F68F-4C41-9B22-84B13F0A68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10" name="Text Box 48">
            <a:extLst>
              <a:ext uri="{FF2B5EF4-FFF2-40B4-BE49-F238E27FC236}">
                <a16:creationId xmlns:a16="http://schemas.microsoft.com/office/drawing/2014/main" id="{3D110711-F9D6-43FD-A2F0-BE4398C870B8}"/>
              </a:ext>
            </a:extLst>
          </p:cNvPr>
          <p:cNvSpPr txBox="1">
            <a:spLocks noChangeArrowheads="1"/>
          </p:cNvSpPr>
          <p:nvPr/>
        </p:nvSpPr>
        <p:spPr bwMode="auto">
          <a:xfrm>
            <a:off x="1538924" y="104111"/>
            <a:ext cx="5395276" cy="802025"/>
          </a:xfrm>
          <a:prstGeom prst="rect">
            <a:avLst/>
          </a:prstGeom>
          <a:extLst/>
        </p:spPr>
        <p:txBody>
          <a:bodyPr vert="horz" lIns="91440" tIns="45720" rIns="91440" bIns="45720" rtlCol="0" anchor="t">
            <a:normAutofit fontScale="92500"/>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How </a:t>
            </a:r>
            <a:r>
              <a:rPr lang="en-US" sz="3300" b="1" i="1" kern="1200" dirty="0">
                <a:solidFill>
                  <a:srgbClr val="FF0000"/>
                </a:solidFill>
                <a:latin typeface="+mj-lt"/>
                <a:ea typeface="+mj-ea"/>
                <a:cs typeface="+mj-cs"/>
              </a:rPr>
              <a:t>Conventional Drivers Work</a:t>
            </a:r>
          </a:p>
        </p:txBody>
      </p:sp>
    </p:spTree>
    <p:extLst>
      <p:ext uri="{BB962C8B-B14F-4D97-AF65-F5344CB8AC3E}">
        <p14:creationId xmlns:p14="http://schemas.microsoft.com/office/powerpoint/2010/main" val="6622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Box 10"/>
          <p:cNvSpPr txBox="1">
            <a:spLocks noChangeArrowheads="1"/>
          </p:cNvSpPr>
          <p:nvPr/>
        </p:nvSpPr>
        <p:spPr bwMode="auto">
          <a:xfrm>
            <a:off x="1636221" y="1475185"/>
            <a:ext cx="4592251"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lvl="1">
              <a:defRPr/>
            </a:pPr>
            <a:r>
              <a:rPr lang="en-US" altLang="en-US" sz="1800" b="1" dirty="0">
                <a:latin typeface="+mn-lt"/>
              </a:rPr>
              <a:t>Electrostatic </a:t>
            </a:r>
            <a:r>
              <a:rPr lang="en-US" altLang="en-US" sz="1800" b="1" i="1" dirty="0">
                <a:latin typeface="+mn-lt"/>
              </a:rPr>
              <a:t>(30</a:t>
            </a:r>
            <a:r>
              <a:rPr lang="en-US" altLang="en-US" sz="1800" b="1" i="1" baseline="30000" dirty="0">
                <a:latin typeface="+mn-lt"/>
              </a:rPr>
              <a:t>o</a:t>
            </a:r>
            <a:r>
              <a:rPr lang="en-US" altLang="en-US" sz="1800" b="1" i="1" dirty="0">
                <a:latin typeface="+mn-lt"/>
              </a:rPr>
              <a:t> x Panel Height &amp; Angle)</a:t>
            </a:r>
            <a:br>
              <a:rPr lang="en-US" altLang="en-US" sz="1800" b="1" dirty="0">
                <a:latin typeface="+mn-lt"/>
              </a:rPr>
            </a:br>
            <a:r>
              <a:rPr lang="en-US" altLang="en-US" sz="1800" b="1" dirty="0">
                <a:latin typeface="+mn-lt"/>
              </a:rPr>
              <a:t>  </a:t>
            </a:r>
            <a:r>
              <a:rPr lang="en-US" altLang="en-US" sz="1800" i="1" dirty="0">
                <a:latin typeface="+mn-lt"/>
              </a:rPr>
              <a:t>Most focused, least room interaction. Allows very flexible and forgiving placement in any room!</a:t>
            </a:r>
            <a:endParaRPr lang="en-US" altLang="en-US" sz="1800" i="1" baseline="-25000" dirty="0">
              <a:latin typeface="+mn-lt"/>
            </a:endParaRPr>
          </a:p>
        </p:txBody>
      </p:sp>
      <p:pic>
        <p:nvPicPr>
          <p:cNvPr id="11" name="Picture 2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210"/>
          <a:stretch/>
        </p:blipFill>
        <p:spPr bwMode="auto">
          <a:xfrm>
            <a:off x="236765" y="1212057"/>
            <a:ext cx="1200452"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7"/>
          <p:cNvSpPr txBox="1">
            <a:spLocks noChangeArrowheads="1"/>
          </p:cNvSpPr>
          <p:nvPr/>
        </p:nvSpPr>
        <p:spPr bwMode="auto">
          <a:xfrm>
            <a:off x="285750" y="685800"/>
            <a:ext cx="49149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9" rIns="68577" bIns="34289">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eaLnBrk="1" hangingPunct="1">
              <a:spcBef>
                <a:spcPct val="50000"/>
              </a:spcBef>
              <a:defRPr/>
            </a:pPr>
            <a:r>
              <a:rPr lang="en-US" altLang="en-US" sz="1800" i="1" dirty="0"/>
              <a:t>By the numbers…</a:t>
            </a:r>
          </a:p>
        </p:txBody>
      </p:sp>
      <p:pic>
        <p:nvPicPr>
          <p:cNvPr id="14" name="Picture 13" descr="A screenshot of a cell phone&#10;&#10;Description generated with very high confidence">
            <a:extLst>
              <a:ext uri="{FF2B5EF4-FFF2-40B4-BE49-F238E27FC236}">
                <a16:creationId xmlns:a16="http://schemas.microsoft.com/office/drawing/2014/main" id="{E16AAC1E-A0DB-3240-8AEF-E076B19F1A41}"/>
              </a:ext>
            </a:extLst>
          </p:cNvPr>
          <p:cNvPicPr>
            <a:picLocks noChangeAspect="1"/>
          </p:cNvPicPr>
          <p:nvPr/>
        </p:nvPicPr>
        <p:blipFill rotWithShape="1">
          <a:blip r:embed="rId4">
            <a:extLst>
              <a:ext uri="{28A0092B-C50C-407E-A947-70E740481C1C}">
                <a14:useLocalDpi xmlns:a14="http://schemas.microsoft.com/office/drawing/2010/main" val="0"/>
              </a:ext>
            </a:extLst>
          </a:blip>
          <a:srcRect l="34029" t="1603" r="35391" b="57910"/>
          <a:stretch/>
        </p:blipFill>
        <p:spPr>
          <a:xfrm>
            <a:off x="2402366" y="2834154"/>
            <a:ext cx="2721166" cy="1801348"/>
          </a:xfrm>
          <a:prstGeom prst="rect">
            <a:avLst/>
          </a:prstGeom>
        </p:spPr>
      </p:pic>
      <p:pic>
        <p:nvPicPr>
          <p:cNvPr id="15" name="Picture 14" descr="A screenshot of a cell phone&#10;&#10;Description generated with very high confidence">
            <a:extLst>
              <a:ext uri="{FF2B5EF4-FFF2-40B4-BE49-F238E27FC236}">
                <a16:creationId xmlns:a16="http://schemas.microsoft.com/office/drawing/2014/main" id="{14DE3141-6B1F-A748-AE37-D38EC2AA2797}"/>
              </a:ext>
            </a:extLst>
          </p:cNvPr>
          <p:cNvPicPr>
            <a:picLocks noChangeAspect="1"/>
          </p:cNvPicPr>
          <p:nvPr/>
        </p:nvPicPr>
        <p:blipFill rotWithShape="1">
          <a:blip r:embed="rId4">
            <a:extLst>
              <a:ext uri="{28A0092B-C50C-407E-A947-70E740481C1C}">
                <a14:useLocalDpi xmlns:a14="http://schemas.microsoft.com/office/drawing/2010/main" val="0"/>
              </a:ext>
            </a:extLst>
          </a:blip>
          <a:srcRect l="34028" t="58185" r="35268"/>
          <a:stretch/>
        </p:blipFill>
        <p:spPr>
          <a:xfrm>
            <a:off x="5200650" y="2775029"/>
            <a:ext cx="2732183" cy="1860473"/>
          </a:xfrm>
          <a:prstGeom prst="rect">
            <a:avLst/>
          </a:prstGeom>
        </p:spPr>
      </p:pic>
      <p:pic>
        <p:nvPicPr>
          <p:cNvPr id="8" name="Picture 7" descr="A picture containing object&#10;&#10;Description generated with high confidence">
            <a:extLst>
              <a:ext uri="{FF2B5EF4-FFF2-40B4-BE49-F238E27FC236}">
                <a16:creationId xmlns:a16="http://schemas.microsoft.com/office/drawing/2014/main" id="{D0647621-117C-453A-A5B5-F09A80ECE6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9" name="Text Box 48">
            <a:extLst>
              <a:ext uri="{FF2B5EF4-FFF2-40B4-BE49-F238E27FC236}">
                <a16:creationId xmlns:a16="http://schemas.microsoft.com/office/drawing/2014/main" id="{CB047448-36CA-4FF0-9518-4D102C55CBA4}"/>
              </a:ext>
            </a:extLst>
          </p:cNvPr>
          <p:cNvSpPr txBox="1">
            <a:spLocks noChangeArrowheads="1"/>
          </p:cNvSpPr>
          <p:nvPr/>
        </p:nvSpPr>
        <p:spPr bwMode="auto">
          <a:xfrm>
            <a:off x="1538924" y="104111"/>
            <a:ext cx="7357064"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Controlled Dispersion </a:t>
            </a:r>
            <a:r>
              <a:rPr lang="en-US" sz="3300" b="1" i="1" kern="1200" dirty="0">
                <a:solidFill>
                  <a:srgbClr val="FF0000"/>
                </a:solidFill>
                <a:latin typeface="+mj-lt"/>
                <a:ea typeface="+mj-ea"/>
                <a:cs typeface="+mj-cs"/>
              </a:rPr>
              <a:t>Comparison</a:t>
            </a:r>
          </a:p>
        </p:txBody>
      </p:sp>
    </p:spTree>
    <p:extLst>
      <p:ext uri="{BB962C8B-B14F-4D97-AF65-F5344CB8AC3E}">
        <p14:creationId xmlns:p14="http://schemas.microsoft.com/office/powerpoint/2010/main" val="336585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1708031" y="1028700"/>
            <a:ext cx="6067425" cy="857250"/>
            <a:chOff x="576" y="1008"/>
            <a:chExt cx="5096" cy="720"/>
          </a:xfrm>
        </p:grpSpPr>
        <p:pic>
          <p:nvPicPr>
            <p:cNvPr id="3" name="Picture 6" descr="TweeterDetail"/>
            <p:cNvPicPr>
              <a:picLocks noChangeAspect="1" noChangeArrowheads="1"/>
            </p:cNvPicPr>
            <p:nvPr/>
          </p:nvPicPr>
          <p:blipFill>
            <a:blip r:embed="rId2" cstate="print">
              <a:extLst>
                <a:ext uri="{28A0092B-C50C-407E-A947-70E740481C1C}">
                  <a14:useLocalDpi xmlns:a14="http://schemas.microsoft.com/office/drawing/2010/main" val="0"/>
                </a:ext>
              </a:extLst>
            </a:blip>
            <a:srcRect l="9608" t="9673" r="9608" b="9673"/>
            <a:stretch>
              <a:fillRect/>
            </a:stretch>
          </p:blipFill>
          <p:spPr bwMode="auto">
            <a:xfrm>
              <a:off x="576" y="1008"/>
              <a:ext cx="573"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p:cNvSpPr txBox="1">
              <a:spLocks noChangeArrowheads="1"/>
            </p:cNvSpPr>
            <p:nvPr/>
          </p:nvSpPr>
          <p:spPr bwMode="auto">
            <a:xfrm>
              <a:off x="1256" y="1008"/>
              <a:ext cx="4416" cy="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a:defRPr/>
              </a:pPr>
              <a:r>
                <a:rPr lang="en-US" altLang="en-US" sz="1800" b="1" dirty="0">
                  <a:latin typeface="+mn-lt"/>
                </a:rPr>
                <a:t>Folded Motion </a:t>
              </a:r>
              <a:r>
                <a:rPr lang="en-US" altLang="en-US" sz="1800" b="1" i="1" dirty="0">
                  <a:latin typeface="+mn-lt"/>
                </a:rPr>
                <a:t>(80</a:t>
              </a:r>
              <a:r>
                <a:rPr lang="en-US" altLang="en-US" sz="1800" b="1" i="1" baseline="30000" dirty="0">
                  <a:latin typeface="+mn-lt"/>
                </a:rPr>
                <a:t>o</a:t>
              </a:r>
              <a:r>
                <a:rPr lang="en-US" altLang="en-US" sz="1800" dirty="0">
                  <a:latin typeface="+mn-lt"/>
                </a:rPr>
                <a:t> </a:t>
              </a:r>
              <a:r>
                <a:rPr lang="en-US" altLang="en-US" sz="1800" b="1" i="1" dirty="0">
                  <a:latin typeface="+mn-lt"/>
                </a:rPr>
                <a:t>x 80</a:t>
              </a:r>
              <a:r>
                <a:rPr lang="en-US" altLang="en-US" sz="1800" b="1" i="1" baseline="30000" dirty="0">
                  <a:latin typeface="+mn-lt"/>
                </a:rPr>
                <a:t>o</a:t>
              </a:r>
              <a:r>
                <a:rPr lang="en-US" altLang="en-US" sz="1800" b="1" i="1" dirty="0">
                  <a:latin typeface="+mn-lt"/>
                </a:rPr>
                <a:t>)</a:t>
              </a:r>
              <a:br>
                <a:rPr lang="en-US" altLang="en-US" sz="1800" b="1" dirty="0">
                  <a:latin typeface="+mn-lt"/>
                </a:rPr>
              </a:br>
              <a:r>
                <a:rPr lang="en-US" altLang="en-US" sz="1800" b="1" dirty="0">
                  <a:latin typeface="+mn-lt"/>
                </a:rPr>
                <a:t>  </a:t>
              </a:r>
              <a:r>
                <a:rPr lang="en-US" altLang="en-US" sz="1800" i="1" dirty="0">
                  <a:latin typeface="+mn-lt"/>
                </a:rPr>
                <a:t>Controlled, wide sweet spot.</a:t>
              </a:r>
              <a:endParaRPr lang="en-US" altLang="en-US" sz="1800" i="1" baseline="-25000" dirty="0">
                <a:latin typeface="+mn-lt"/>
              </a:endParaRPr>
            </a:p>
          </p:txBody>
        </p:sp>
      </p:grpSp>
      <p:sp>
        <p:nvSpPr>
          <p:cNvPr id="5" name="Text Box 11"/>
          <p:cNvSpPr txBox="1">
            <a:spLocks noChangeArrowheads="1"/>
          </p:cNvSpPr>
          <p:nvPr/>
        </p:nvSpPr>
        <p:spPr bwMode="auto">
          <a:xfrm>
            <a:off x="5200650" y="1651398"/>
            <a:ext cx="3714750" cy="6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77" tIns="34289" rIns="68577" bIns="34289">
            <a:spAutoFit/>
          </a:bodyPr>
          <a:lstStyle/>
          <a:p>
            <a:pPr algn="ctr">
              <a:defRPr/>
            </a:pPr>
            <a:r>
              <a:rPr lang="en-US" sz="1800" b="1" dirty="0">
                <a:effectLst>
                  <a:outerShdw blurRad="38100" dist="38100" dir="2700000" algn="tl">
                    <a:srgbClr val="C0C0C0"/>
                  </a:outerShdw>
                </a:effectLst>
              </a:rPr>
              <a:t>All three technologies integrate </a:t>
            </a:r>
            <a:r>
              <a:rPr lang="en-US" sz="1800" b="1" i="1" dirty="0">
                <a:effectLst>
                  <a:outerShdw blurRad="38100" dist="38100" dir="2700000" algn="tl">
                    <a:srgbClr val="C0C0C0"/>
                  </a:outerShdw>
                </a:effectLst>
              </a:rPr>
              <a:t>seamlessly</a:t>
            </a:r>
            <a:r>
              <a:rPr lang="en-US" sz="1800" b="1" dirty="0">
                <a:effectLst>
                  <a:outerShdw blurRad="38100" dist="38100" dir="2700000" algn="tl">
                    <a:srgbClr val="C0C0C0"/>
                  </a:outerShdw>
                </a:effectLst>
              </a:rPr>
              <a:t>.</a:t>
            </a:r>
            <a:endParaRPr lang="en-US" sz="1800" baseline="-25000" dirty="0">
              <a:effectLst>
                <a:outerShdw blurRad="38100" dist="38100" dir="2700000" algn="tl">
                  <a:srgbClr val="C0C0C0"/>
                </a:outerShdw>
              </a:effectLst>
            </a:endParaRPr>
          </a:p>
        </p:txBody>
      </p:sp>
      <p:grpSp>
        <p:nvGrpSpPr>
          <p:cNvPr id="6" name="Group 22"/>
          <p:cNvGrpSpPr>
            <a:grpSpLocks/>
          </p:cNvGrpSpPr>
          <p:nvPr/>
        </p:nvGrpSpPr>
        <p:grpSpPr bwMode="auto">
          <a:xfrm>
            <a:off x="2393833" y="2171700"/>
            <a:ext cx="3832622" cy="1085850"/>
            <a:chOff x="1152" y="1968"/>
            <a:chExt cx="3219" cy="912"/>
          </a:xfrm>
        </p:grpSpPr>
        <p:sp>
          <p:nvSpPr>
            <p:cNvPr id="7" name="Text Box 14"/>
            <p:cNvSpPr txBox="1">
              <a:spLocks noChangeArrowheads="1"/>
            </p:cNvSpPr>
            <p:nvPr/>
          </p:nvSpPr>
          <p:spPr bwMode="auto">
            <a:xfrm>
              <a:off x="1832" y="1968"/>
              <a:ext cx="2539" cy="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a:defRPr/>
              </a:pPr>
              <a:r>
                <a:rPr lang="en-US" altLang="en-US" sz="1800" b="1" dirty="0">
                  <a:latin typeface="+mn-lt"/>
                </a:rPr>
                <a:t>Folded Motion XT </a:t>
              </a:r>
              <a:r>
                <a:rPr lang="en-US" altLang="en-US" sz="1800" b="1" i="1" dirty="0">
                  <a:latin typeface="+mn-lt"/>
                </a:rPr>
                <a:t>(80</a:t>
              </a:r>
              <a:r>
                <a:rPr lang="en-US" altLang="en-US" sz="1800" b="1" i="1" baseline="30000" dirty="0">
                  <a:latin typeface="+mn-lt"/>
                </a:rPr>
                <a:t>o</a:t>
              </a:r>
              <a:r>
                <a:rPr lang="en-US" altLang="en-US" sz="1800" b="1" i="1" dirty="0">
                  <a:latin typeface="+mn-lt"/>
                </a:rPr>
                <a:t> x 30</a:t>
              </a:r>
              <a:r>
                <a:rPr lang="en-US" altLang="en-US" sz="1800" b="1" i="1" baseline="30000" dirty="0">
                  <a:latin typeface="+mn-lt"/>
                </a:rPr>
                <a:t>o</a:t>
              </a:r>
              <a:r>
                <a:rPr lang="en-US" altLang="en-US" sz="1800" b="1" i="1" dirty="0">
                  <a:latin typeface="+mn-lt"/>
                </a:rPr>
                <a:t>)</a:t>
              </a:r>
              <a:br>
                <a:rPr lang="en-US" altLang="en-US" sz="1800" b="1" dirty="0">
                  <a:latin typeface="+mn-lt"/>
                </a:rPr>
              </a:br>
              <a:r>
                <a:rPr lang="en-US" altLang="en-US" sz="1800" dirty="0">
                  <a:latin typeface="+mn-lt"/>
                </a:rPr>
                <a:t>  Controlled, wide sweet spot                with better vertical control.</a:t>
              </a:r>
              <a:endParaRPr lang="en-US" altLang="en-US" sz="1800" i="1" dirty="0">
                <a:latin typeface="+mn-lt"/>
              </a:endParaRPr>
            </a:p>
          </p:txBody>
        </p:sp>
        <p:pic>
          <p:nvPicPr>
            <p:cNvPr id="8"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l="11073" r="16956" b="5293"/>
            <a:stretch>
              <a:fillRect/>
            </a:stretch>
          </p:blipFill>
          <p:spPr bwMode="auto">
            <a:xfrm>
              <a:off x="1152" y="1968"/>
              <a:ext cx="573"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23"/>
          <p:cNvGrpSpPr>
            <a:grpSpLocks/>
          </p:cNvGrpSpPr>
          <p:nvPr/>
        </p:nvGrpSpPr>
        <p:grpSpPr bwMode="auto">
          <a:xfrm>
            <a:off x="2574806" y="3257560"/>
            <a:ext cx="5368541" cy="1497806"/>
            <a:chOff x="1304" y="2880"/>
            <a:chExt cx="4509" cy="1258"/>
          </a:xfrm>
        </p:grpSpPr>
        <p:sp>
          <p:nvSpPr>
            <p:cNvPr id="10" name="Text Box 10"/>
            <p:cNvSpPr txBox="1">
              <a:spLocks noChangeArrowheads="1"/>
            </p:cNvSpPr>
            <p:nvPr/>
          </p:nvSpPr>
          <p:spPr bwMode="auto">
            <a:xfrm>
              <a:off x="1956" y="2880"/>
              <a:ext cx="3857" cy="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lvl="1">
                <a:defRPr/>
              </a:pPr>
              <a:r>
                <a:rPr lang="en-US" altLang="en-US" sz="1800" b="1" dirty="0">
                  <a:latin typeface="+mn-lt"/>
                </a:rPr>
                <a:t>Electrostatic </a:t>
              </a:r>
              <a:r>
                <a:rPr lang="en-US" altLang="en-US" sz="1800" b="1" i="1" dirty="0">
                  <a:latin typeface="+mn-lt"/>
                </a:rPr>
                <a:t>(30</a:t>
              </a:r>
              <a:r>
                <a:rPr lang="en-US" altLang="en-US" sz="1800" b="1" i="1" baseline="30000" dirty="0">
                  <a:latin typeface="+mn-lt"/>
                </a:rPr>
                <a:t>o</a:t>
              </a:r>
              <a:r>
                <a:rPr lang="en-US" altLang="en-US" sz="1800" b="1" i="1" dirty="0">
                  <a:latin typeface="+mn-lt"/>
                </a:rPr>
                <a:t> x Panel Height &amp; Angle)</a:t>
              </a:r>
              <a:br>
                <a:rPr lang="en-US" altLang="en-US" sz="1800" b="1" dirty="0">
                  <a:latin typeface="+mn-lt"/>
                </a:rPr>
              </a:br>
              <a:r>
                <a:rPr lang="en-US" altLang="en-US" sz="1800" b="1" dirty="0">
                  <a:latin typeface="+mn-lt"/>
                </a:rPr>
                <a:t>  </a:t>
              </a:r>
              <a:r>
                <a:rPr lang="en-US" altLang="en-US" sz="1800" i="1" dirty="0">
                  <a:latin typeface="+mn-lt"/>
                </a:rPr>
                <a:t>Most focused, least room interaction. Allows very flexible and forgiving placement in any room!</a:t>
              </a:r>
              <a:endParaRPr lang="en-US" altLang="en-US" sz="1800" i="1" baseline="-25000" dirty="0">
                <a:latin typeface="+mn-lt"/>
              </a:endParaRPr>
            </a:p>
          </p:txBody>
        </p:sp>
        <p:pic>
          <p:nvPicPr>
            <p:cNvPr id="11"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4" y="2890"/>
              <a:ext cx="124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 Box 47"/>
          <p:cNvSpPr txBox="1">
            <a:spLocks noChangeArrowheads="1"/>
          </p:cNvSpPr>
          <p:nvPr/>
        </p:nvSpPr>
        <p:spPr bwMode="auto">
          <a:xfrm>
            <a:off x="285750" y="685800"/>
            <a:ext cx="49149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9" rIns="68577" bIns="34289">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eaLnBrk="1" hangingPunct="1">
              <a:spcBef>
                <a:spcPct val="50000"/>
              </a:spcBef>
              <a:defRPr/>
            </a:pPr>
            <a:r>
              <a:rPr lang="en-US" altLang="en-US" sz="1800" i="1" dirty="0"/>
              <a:t>By the numbers…</a:t>
            </a:r>
          </a:p>
        </p:txBody>
      </p:sp>
      <p:pic>
        <p:nvPicPr>
          <p:cNvPr id="14" name="Picture 13" descr="A picture containing object&#10;&#10;Description generated with high confidence">
            <a:extLst>
              <a:ext uri="{FF2B5EF4-FFF2-40B4-BE49-F238E27FC236}">
                <a16:creationId xmlns:a16="http://schemas.microsoft.com/office/drawing/2014/main" id="{6331F2ED-9683-4585-8EE2-CE32BF6B8F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15" name="Text Box 48">
            <a:extLst>
              <a:ext uri="{FF2B5EF4-FFF2-40B4-BE49-F238E27FC236}">
                <a16:creationId xmlns:a16="http://schemas.microsoft.com/office/drawing/2014/main" id="{586625D0-0B4D-43B4-8E61-0047BD08286C}"/>
              </a:ext>
            </a:extLst>
          </p:cNvPr>
          <p:cNvSpPr txBox="1">
            <a:spLocks noChangeArrowheads="1"/>
          </p:cNvSpPr>
          <p:nvPr/>
        </p:nvSpPr>
        <p:spPr bwMode="auto">
          <a:xfrm>
            <a:off x="1538924" y="104111"/>
            <a:ext cx="7357064"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Controlled Dispersion </a:t>
            </a:r>
            <a:r>
              <a:rPr lang="en-US" sz="3300" b="1" i="1" kern="1200" dirty="0">
                <a:solidFill>
                  <a:srgbClr val="FF0000"/>
                </a:solidFill>
                <a:latin typeface="+mj-lt"/>
                <a:ea typeface="+mj-ea"/>
                <a:cs typeface="+mj-cs"/>
              </a:rPr>
              <a:t>Comparison</a:t>
            </a:r>
          </a:p>
        </p:txBody>
      </p:sp>
    </p:spTree>
    <p:extLst>
      <p:ext uri="{BB962C8B-B14F-4D97-AF65-F5344CB8AC3E}">
        <p14:creationId xmlns:p14="http://schemas.microsoft.com/office/powerpoint/2010/main" val="236379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FEBC2604-1483-483A-A0AC-DB78093EED6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85750"/>
            <a:ext cx="9144000" cy="4572000"/>
          </a:xfrm>
          <a:prstGeom prst="rect">
            <a:avLst/>
          </a:prstGeom>
        </p:spPr>
      </p:pic>
    </p:spTree>
    <p:extLst>
      <p:ext uri="{BB962C8B-B14F-4D97-AF65-F5344CB8AC3E}">
        <p14:creationId xmlns:p14="http://schemas.microsoft.com/office/powerpoint/2010/main" val="308263112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25704"/>
            <a:ext cx="9144000" cy="746920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3935" y="3084687"/>
            <a:ext cx="3638191" cy="139629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1264" y="4167175"/>
            <a:ext cx="3243532" cy="766285"/>
          </a:xfrm>
          <a:prstGeom prst="rect">
            <a:avLst/>
          </a:prstGeom>
        </p:spPr>
      </p:pic>
    </p:spTree>
    <p:extLst>
      <p:ext uri="{BB962C8B-B14F-4D97-AF65-F5344CB8AC3E}">
        <p14:creationId xmlns:p14="http://schemas.microsoft.com/office/powerpoint/2010/main" val="364224161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49284" y="1508992"/>
            <a:ext cx="5524005" cy="2285239"/>
          </a:xfrm>
          <a:prstGeom prst="rect">
            <a:avLst/>
          </a:prstGeom>
          <a:noFill/>
        </p:spPr>
        <p:txBody>
          <a:bodyPr wrap="square" lIns="68577" tIns="34289" rIns="68577" bIns="34289" rtlCol="0">
            <a:spAutoFit/>
          </a:bodyPr>
          <a:lstStyle/>
          <a:p>
            <a:pPr>
              <a:defRPr/>
            </a:pPr>
            <a:r>
              <a:rPr lang="en-US" sz="1800" kern="0" dirty="0">
                <a:solidFill>
                  <a:sysClr val="windowText" lastClr="000000"/>
                </a:solidFill>
              </a:rPr>
              <a:t>ARC/PBK is included in several MartinLogan products ranging from sound bars to tower speakers.</a:t>
            </a:r>
          </a:p>
          <a:p>
            <a:pPr>
              <a:defRPr/>
            </a:pPr>
            <a:endParaRPr lang="en-US" sz="1800" kern="0" dirty="0">
              <a:solidFill>
                <a:sysClr val="windowText" lastClr="000000"/>
              </a:solidFill>
            </a:endParaRPr>
          </a:p>
          <a:p>
            <a:pPr>
              <a:defRPr/>
            </a:pPr>
            <a:r>
              <a:rPr lang="en-US" sz="1800" kern="0" dirty="0">
                <a:solidFill>
                  <a:sysClr val="windowText" lastClr="000000"/>
                </a:solidFill>
              </a:rPr>
              <a:t>Masterpiece series speakers and select Dynamo/Balanced Force subwoofers utilize application specific measurements specifically targeting bass frequencies in order to measure and smooth out bass nodes and nulls.</a:t>
            </a:r>
          </a:p>
        </p:txBody>
      </p:sp>
      <p:sp>
        <p:nvSpPr>
          <p:cNvPr id="9" name="Text Box 47"/>
          <p:cNvSpPr txBox="1">
            <a:spLocks noChangeArrowheads="1"/>
          </p:cNvSpPr>
          <p:nvPr/>
        </p:nvSpPr>
        <p:spPr bwMode="auto">
          <a:xfrm>
            <a:off x="285750" y="685800"/>
            <a:ext cx="49149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9" rIns="68577" bIns="34289">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a:spcBef>
                <a:spcPct val="50000"/>
              </a:spcBef>
              <a:defRPr/>
            </a:pPr>
            <a:r>
              <a:rPr lang="en-US" altLang="en-US" sz="1800" i="1" dirty="0">
                <a:solidFill>
                  <a:srgbClr val="000000"/>
                </a:solidFill>
              </a:rPr>
              <a:t>Room correction</a:t>
            </a:r>
          </a:p>
        </p:txBody>
      </p:sp>
      <p:pic>
        <p:nvPicPr>
          <p:cNvPr id="10" name="Picture 9">
            <a:extLst>
              <a:ext uri="{FF2B5EF4-FFF2-40B4-BE49-F238E27FC236}">
                <a16:creationId xmlns:a16="http://schemas.microsoft.com/office/drawing/2014/main" id="{EEC6E328-9057-437A-A202-E7A03E7AF2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7055" y="1695357"/>
            <a:ext cx="3638191" cy="1396298"/>
          </a:xfrm>
          <a:prstGeom prst="rect">
            <a:avLst/>
          </a:prstGeom>
        </p:spPr>
      </p:pic>
      <p:pic>
        <p:nvPicPr>
          <p:cNvPr id="11" name="Picture 10">
            <a:extLst>
              <a:ext uri="{FF2B5EF4-FFF2-40B4-BE49-F238E27FC236}">
                <a16:creationId xmlns:a16="http://schemas.microsoft.com/office/drawing/2014/main" id="{7F35FE75-757C-43BE-A0C7-75AB035E9D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4384" y="2764608"/>
            <a:ext cx="3243532" cy="766285"/>
          </a:xfrm>
          <a:prstGeom prst="rect">
            <a:avLst/>
          </a:prstGeom>
        </p:spPr>
      </p:pic>
      <p:pic>
        <p:nvPicPr>
          <p:cNvPr id="7" name="Picture 6" descr="A picture containing object&#10;&#10;Description generated with high confidence">
            <a:extLst>
              <a:ext uri="{FF2B5EF4-FFF2-40B4-BE49-F238E27FC236}">
                <a16:creationId xmlns:a16="http://schemas.microsoft.com/office/drawing/2014/main" id="{768FFC73-F775-4F8E-BCFB-190A2541D2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12" name="Text Box 48">
            <a:extLst>
              <a:ext uri="{FF2B5EF4-FFF2-40B4-BE49-F238E27FC236}">
                <a16:creationId xmlns:a16="http://schemas.microsoft.com/office/drawing/2014/main" id="{91B9AB8B-515D-4AE6-A577-B02B39E6FE32}"/>
              </a:ext>
            </a:extLst>
          </p:cNvPr>
          <p:cNvSpPr txBox="1">
            <a:spLocks noChangeArrowheads="1"/>
          </p:cNvSpPr>
          <p:nvPr/>
        </p:nvSpPr>
        <p:spPr bwMode="auto">
          <a:xfrm>
            <a:off x="1538924" y="104111"/>
            <a:ext cx="7357064"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ARC/PBK</a:t>
            </a:r>
            <a:endParaRPr lang="en-US" sz="3300" b="1" i="1" kern="1200" dirty="0">
              <a:solidFill>
                <a:srgbClr val="FF0000"/>
              </a:solidFill>
              <a:latin typeface="+mj-lt"/>
              <a:ea typeface="+mj-ea"/>
              <a:cs typeface="+mj-cs"/>
            </a:endParaRPr>
          </a:p>
        </p:txBody>
      </p:sp>
    </p:spTree>
    <p:extLst>
      <p:ext uri="{BB962C8B-B14F-4D97-AF65-F5344CB8AC3E}">
        <p14:creationId xmlns:p14="http://schemas.microsoft.com/office/powerpoint/2010/main" val="2287487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85750" y="1983128"/>
            <a:ext cx="5524005" cy="1177243"/>
          </a:xfrm>
          <a:prstGeom prst="rect">
            <a:avLst/>
          </a:prstGeom>
          <a:noFill/>
        </p:spPr>
        <p:txBody>
          <a:bodyPr wrap="square" lIns="68577" tIns="34289" rIns="68577" bIns="34289" rtlCol="0">
            <a:spAutoFit/>
          </a:bodyPr>
          <a:lstStyle/>
          <a:p>
            <a:pPr>
              <a:defRPr/>
            </a:pPr>
            <a:r>
              <a:rPr lang="en-US" sz="1800" kern="0" dirty="0">
                <a:solidFill>
                  <a:sysClr val="windowText" lastClr="000000"/>
                </a:solidFill>
              </a:rPr>
              <a:t>Unlike some other systems available, ARC/PBK also measures and retains the room gain (the naturally occurring bass in the room) keeping the end result from sounding thin and anemic. People leave it turned on!</a:t>
            </a:r>
          </a:p>
        </p:txBody>
      </p:sp>
      <p:sp>
        <p:nvSpPr>
          <p:cNvPr id="9" name="Text Box 47"/>
          <p:cNvSpPr txBox="1">
            <a:spLocks noChangeArrowheads="1"/>
          </p:cNvSpPr>
          <p:nvPr/>
        </p:nvSpPr>
        <p:spPr bwMode="auto">
          <a:xfrm>
            <a:off x="285750" y="685800"/>
            <a:ext cx="49149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9" rIns="68577" bIns="34289">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a:spcBef>
                <a:spcPct val="50000"/>
              </a:spcBef>
              <a:defRPr/>
            </a:pPr>
            <a:r>
              <a:rPr lang="en-US" altLang="en-US" sz="1800" i="1" dirty="0">
                <a:solidFill>
                  <a:srgbClr val="000000"/>
                </a:solidFill>
              </a:rPr>
              <a:t>Room correction</a:t>
            </a:r>
          </a:p>
        </p:txBody>
      </p:sp>
      <p:pic>
        <p:nvPicPr>
          <p:cNvPr id="13" name="Picture 12">
            <a:extLst>
              <a:ext uri="{FF2B5EF4-FFF2-40B4-BE49-F238E27FC236}">
                <a16:creationId xmlns:a16="http://schemas.microsoft.com/office/drawing/2014/main" id="{6A3046DF-6C10-4F66-B52A-6409A55A9F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1325" y="1695357"/>
            <a:ext cx="3638191" cy="1396298"/>
          </a:xfrm>
          <a:prstGeom prst="rect">
            <a:avLst/>
          </a:prstGeom>
        </p:spPr>
      </p:pic>
      <p:pic>
        <p:nvPicPr>
          <p:cNvPr id="14" name="Picture 13">
            <a:extLst>
              <a:ext uri="{FF2B5EF4-FFF2-40B4-BE49-F238E27FC236}">
                <a16:creationId xmlns:a16="http://schemas.microsoft.com/office/drawing/2014/main" id="{E61B7607-7EB0-4716-AFEE-B9BE6245FB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8654" y="2764608"/>
            <a:ext cx="3243532" cy="766285"/>
          </a:xfrm>
          <a:prstGeom prst="rect">
            <a:avLst/>
          </a:prstGeom>
        </p:spPr>
      </p:pic>
      <p:pic>
        <p:nvPicPr>
          <p:cNvPr id="7" name="Picture 6" descr="A picture containing object&#10;&#10;Description generated with high confidence">
            <a:extLst>
              <a:ext uri="{FF2B5EF4-FFF2-40B4-BE49-F238E27FC236}">
                <a16:creationId xmlns:a16="http://schemas.microsoft.com/office/drawing/2014/main" id="{B37A4BCA-93D5-440C-AB75-7CEEE64AD5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10" name="Text Box 48">
            <a:extLst>
              <a:ext uri="{FF2B5EF4-FFF2-40B4-BE49-F238E27FC236}">
                <a16:creationId xmlns:a16="http://schemas.microsoft.com/office/drawing/2014/main" id="{E4B553F0-1CE4-4264-ADB5-001FE96C3674}"/>
              </a:ext>
            </a:extLst>
          </p:cNvPr>
          <p:cNvSpPr txBox="1">
            <a:spLocks noChangeArrowheads="1"/>
          </p:cNvSpPr>
          <p:nvPr/>
        </p:nvSpPr>
        <p:spPr bwMode="auto">
          <a:xfrm>
            <a:off x="1538924" y="104111"/>
            <a:ext cx="7357064"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ARC/PBK</a:t>
            </a:r>
            <a:endParaRPr lang="en-US" sz="3300" b="1" i="1" kern="1200" dirty="0">
              <a:solidFill>
                <a:srgbClr val="FF0000"/>
              </a:solidFill>
              <a:latin typeface="+mj-lt"/>
              <a:ea typeface="+mj-ea"/>
              <a:cs typeface="+mj-cs"/>
            </a:endParaRPr>
          </a:p>
        </p:txBody>
      </p:sp>
    </p:spTree>
    <p:extLst>
      <p:ext uri="{BB962C8B-B14F-4D97-AF65-F5344CB8AC3E}">
        <p14:creationId xmlns:p14="http://schemas.microsoft.com/office/powerpoint/2010/main" val="3142767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920557" y="1665079"/>
            <a:ext cx="3638191" cy="900244"/>
          </a:xfrm>
          <a:prstGeom prst="rect">
            <a:avLst/>
          </a:prstGeom>
          <a:noFill/>
        </p:spPr>
        <p:txBody>
          <a:bodyPr wrap="square" lIns="68577" tIns="34289" rIns="68577" bIns="34289" rtlCol="0">
            <a:spAutoFit/>
          </a:bodyPr>
          <a:lstStyle/>
          <a:p>
            <a:pPr algn="ctr">
              <a:defRPr/>
            </a:pPr>
            <a:r>
              <a:rPr lang="en-US" sz="1800" kern="0" dirty="0">
                <a:solidFill>
                  <a:sysClr val="windowText" lastClr="000000"/>
                </a:solidFill>
              </a:rPr>
              <a:t>ARC keeps the parts of your room that sound good, and fixes the parts that don’t!</a:t>
            </a:r>
          </a:p>
        </p:txBody>
      </p:sp>
      <p:sp>
        <p:nvSpPr>
          <p:cNvPr id="9" name="Text Box 47"/>
          <p:cNvSpPr txBox="1">
            <a:spLocks noChangeArrowheads="1"/>
          </p:cNvSpPr>
          <p:nvPr/>
        </p:nvSpPr>
        <p:spPr bwMode="auto">
          <a:xfrm>
            <a:off x="285750" y="685800"/>
            <a:ext cx="49149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9" rIns="68577" bIns="34289">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a:spcBef>
                <a:spcPct val="50000"/>
              </a:spcBef>
              <a:defRPr/>
            </a:pPr>
            <a:r>
              <a:rPr lang="en-US" altLang="en-US" sz="1800" i="1" dirty="0">
                <a:solidFill>
                  <a:srgbClr val="000000"/>
                </a:solidFill>
              </a:rPr>
              <a:t>Room correction</a:t>
            </a:r>
          </a:p>
        </p:txBody>
      </p:sp>
      <p:pic>
        <p:nvPicPr>
          <p:cNvPr id="7" name="Picture 6">
            <a:extLst>
              <a:ext uri="{FF2B5EF4-FFF2-40B4-BE49-F238E27FC236}">
                <a16:creationId xmlns:a16="http://schemas.microsoft.com/office/drawing/2014/main" id="{F91F2D91-7AD7-4617-8550-314774CE53B5}"/>
              </a:ext>
            </a:extLst>
          </p:cNvPr>
          <p:cNvPicPr>
            <a:picLocks noChangeAspect="1"/>
          </p:cNvPicPr>
          <p:nvPr/>
        </p:nvPicPr>
        <p:blipFill rotWithShape="1">
          <a:blip r:embed="rId2" cstate="print">
            <a:clrChange>
              <a:clrFrom>
                <a:srgbClr val="EFD6C0"/>
              </a:clrFrom>
              <a:clrTo>
                <a:srgbClr val="EFD6C0">
                  <a:alpha val="0"/>
                </a:srgbClr>
              </a:clrTo>
            </a:clrChange>
            <a:extLst>
              <a:ext uri="{28A0092B-C50C-407E-A947-70E740481C1C}">
                <a14:useLocalDpi xmlns:a14="http://schemas.microsoft.com/office/drawing/2010/main" val="0"/>
              </a:ext>
            </a:extLst>
          </a:blip>
          <a:srcRect l="9082" t="37740" r="19377" b="8805"/>
          <a:stretch/>
        </p:blipFill>
        <p:spPr>
          <a:xfrm>
            <a:off x="5646916" y="2783446"/>
            <a:ext cx="3494956" cy="2133112"/>
          </a:xfrm>
          <a:prstGeom prst="rect">
            <a:avLst/>
          </a:prstGeom>
        </p:spPr>
      </p:pic>
      <p:pic>
        <p:nvPicPr>
          <p:cNvPr id="10" name="Picture 9">
            <a:extLst>
              <a:ext uri="{FF2B5EF4-FFF2-40B4-BE49-F238E27FC236}">
                <a16:creationId xmlns:a16="http://schemas.microsoft.com/office/drawing/2014/main" id="{68E32734-559F-4EAF-B238-3460AB6512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7055" y="946612"/>
            <a:ext cx="3638191" cy="1396298"/>
          </a:xfrm>
          <a:prstGeom prst="rect">
            <a:avLst/>
          </a:prstGeom>
        </p:spPr>
      </p:pic>
      <p:pic>
        <p:nvPicPr>
          <p:cNvPr id="11" name="Picture 10">
            <a:extLst>
              <a:ext uri="{FF2B5EF4-FFF2-40B4-BE49-F238E27FC236}">
                <a16:creationId xmlns:a16="http://schemas.microsoft.com/office/drawing/2014/main" id="{8AED2FA0-4BFF-4A29-B639-EED2EAF803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4384" y="2015863"/>
            <a:ext cx="3243532" cy="766285"/>
          </a:xfrm>
          <a:prstGeom prst="rect">
            <a:avLst/>
          </a:prstGeom>
        </p:spPr>
      </p:pic>
      <p:pic>
        <p:nvPicPr>
          <p:cNvPr id="12" name="Picture 11" descr="A picture containing object&#10;&#10;Description generated with high confidence">
            <a:extLst>
              <a:ext uri="{FF2B5EF4-FFF2-40B4-BE49-F238E27FC236}">
                <a16:creationId xmlns:a16="http://schemas.microsoft.com/office/drawing/2014/main" id="{EA4243FC-734C-4A60-8B91-46661D4900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13" name="Text Box 48">
            <a:extLst>
              <a:ext uri="{FF2B5EF4-FFF2-40B4-BE49-F238E27FC236}">
                <a16:creationId xmlns:a16="http://schemas.microsoft.com/office/drawing/2014/main" id="{E7ACDE81-9409-4EE1-B43C-2BF2ACDC3DB6}"/>
              </a:ext>
            </a:extLst>
          </p:cNvPr>
          <p:cNvSpPr txBox="1">
            <a:spLocks noChangeArrowheads="1"/>
          </p:cNvSpPr>
          <p:nvPr/>
        </p:nvSpPr>
        <p:spPr bwMode="auto">
          <a:xfrm>
            <a:off x="1538924" y="104111"/>
            <a:ext cx="7357064"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ARC/PBK</a:t>
            </a:r>
            <a:endParaRPr lang="en-US" sz="3300" b="1" i="1" kern="1200" dirty="0">
              <a:solidFill>
                <a:srgbClr val="FF0000"/>
              </a:solidFill>
              <a:latin typeface="+mj-lt"/>
              <a:ea typeface="+mj-ea"/>
              <a:cs typeface="+mj-cs"/>
            </a:endParaRPr>
          </a:p>
        </p:txBody>
      </p:sp>
    </p:spTree>
    <p:extLst>
      <p:ext uri="{BB962C8B-B14F-4D97-AF65-F5344CB8AC3E}">
        <p14:creationId xmlns:p14="http://schemas.microsoft.com/office/powerpoint/2010/main" val="392753514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004" y="1028700"/>
            <a:ext cx="4010019" cy="3565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5409127" y="832278"/>
            <a:ext cx="2741894" cy="4016480"/>
          </a:xfrm>
          <a:prstGeom prst="rect">
            <a:avLst/>
          </a:prstGeom>
          <a:noFill/>
        </p:spPr>
        <p:txBody>
          <a:bodyPr wrap="square" lIns="68577" tIns="34289" rIns="68577" bIns="34289" rtlCol="0">
            <a:spAutoFit/>
          </a:bodyPr>
          <a:lstStyle/>
          <a:p>
            <a:pPr>
              <a:defRPr/>
            </a:pPr>
            <a:r>
              <a:rPr lang="en-US" kern="0" dirty="0">
                <a:solidFill>
                  <a:sysClr val="windowText" lastClr="000000"/>
                </a:solidFill>
              </a:rPr>
              <a:t>In ARC/PBK are custom tailored for MartinLogan applications to correct room anomalies for maximum low end fidelity.</a:t>
            </a:r>
          </a:p>
          <a:p>
            <a:pPr>
              <a:defRPr/>
            </a:pPr>
            <a:endParaRPr lang="en-US" kern="0" dirty="0">
              <a:solidFill>
                <a:sysClr val="windowText" lastClr="000000"/>
              </a:solidFill>
            </a:endParaRPr>
          </a:p>
          <a:p>
            <a:pPr>
              <a:defRPr/>
            </a:pPr>
            <a:r>
              <a:rPr lang="en-US" kern="0" dirty="0">
                <a:solidFill>
                  <a:sysClr val="windowText" lastClr="000000"/>
                </a:solidFill>
              </a:rPr>
              <a:t>Seamless bass performance in actual rooms, not just in a lab scenario.</a:t>
            </a:r>
          </a:p>
          <a:p>
            <a:pPr>
              <a:defRPr/>
            </a:pPr>
            <a:endParaRPr lang="en-US" kern="0" dirty="0">
              <a:solidFill>
                <a:sysClr val="windowText" lastClr="000000"/>
              </a:solidFill>
            </a:endParaRPr>
          </a:p>
          <a:p>
            <a:pPr>
              <a:defRPr/>
            </a:pPr>
            <a:r>
              <a:rPr lang="en-US" kern="0" dirty="0">
                <a:solidFill>
                  <a:sysClr val="windowText" lastClr="000000"/>
                </a:solidFill>
              </a:rPr>
              <a:t>The controlled dispersion ESL panel coupled with PoweredForce Forward and ARC technologies allow the top Masterpiece models to achieve stunning levels of detail and nuance without room induced colorations and distortions. Allowing you closer to the absolute </a:t>
            </a:r>
            <a:r>
              <a:rPr lang="en-US" b="1" i="1" kern="0" dirty="0">
                <a:solidFill>
                  <a:sysClr val="windowText" lastClr="000000"/>
                </a:solidFill>
              </a:rPr>
              <a:t>Truth In Sound </a:t>
            </a:r>
            <a:r>
              <a:rPr lang="en-US" kern="0" dirty="0">
                <a:solidFill>
                  <a:sysClr val="windowText" lastClr="000000"/>
                </a:solidFill>
              </a:rPr>
              <a:t>than ever before.</a:t>
            </a:r>
          </a:p>
        </p:txBody>
      </p:sp>
      <p:sp>
        <p:nvSpPr>
          <p:cNvPr id="6" name="Text Box 47"/>
          <p:cNvSpPr txBox="1">
            <a:spLocks noChangeArrowheads="1"/>
          </p:cNvSpPr>
          <p:nvPr/>
        </p:nvSpPr>
        <p:spPr bwMode="auto">
          <a:xfrm>
            <a:off x="285750" y="685800"/>
            <a:ext cx="49149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9" rIns="68577" bIns="34289">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a:spcBef>
                <a:spcPct val="50000"/>
              </a:spcBef>
              <a:defRPr/>
            </a:pPr>
            <a:r>
              <a:rPr lang="en-US" altLang="en-US" sz="1800" i="1" dirty="0">
                <a:solidFill>
                  <a:srgbClr val="000000"/>
                </a:solidFill>
              </a:rPr>
              <a:t>Room Correction</a:t>
            </a:r>
          </a:p>
        </p:txBody>
      </p:sp>
      <p:pic>
        <p:nvPicPr>
          <p:cNvPr id="7" name="Picture 6" descr="A picture containing object&#10;&#10;Description generated with high confidence">
            <a:extLst>
              <a:ext uri="{FF2B5EF4-FFF2-40B4-BE49-F238E27FC236}">
                <a16:creationId xmlns:a16="http://schemas.microsoft.com/office/drawing/2014/main" id="{B3C9A8E6-4A20-4B59-9D64-DD92A7130C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8" name="Text Box 48">
            <a:extLst>
              <a:ext uri="{FF2B5EF4-FFF2-40B4-BE49-F238E27FC236}">
                <a16:creationId xmlns:a16="http://schemas.microsoft.com/office/drawing/2014/main" id="{F24C0671-6075-4BEE-9ECF-13C81A50CE80}"/>
              </a:ext>
            </a:extLst>
          </p:cNvPr>
          <p:cNvSpPr txBox="1">
            <a:spLocks noChangeArrowheads="1"/>
          </p:cNvSpPr>
          <p:nvPr/>
        </p:nvSpPr>
        <p:spPr bwMode="auto">
          <a:xfrm>
            <a:off x="1538924" y="104111"/>
            <a:ext cx="7357064"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ARC/PBK</a:t>
            </a:r>
            <a:endParaRPr lang="en-US" sz="3300" b="1" i="1" kern="1200" dirty="0">
              <a:solidFill>
                <a:srgbClr val="FF0000"/>
              </a:solidFill>
              <a:latin typeface="+mj-lt"/>
              <a:ea typeface="+mj-ea"/>
              <a:cs typeface="+mj-cs"/>
            </a:endParaRPr>
          </a:p>
        </p:txBody>
      </p:sp>
    </p:spTree>
    <p:extLst>
      <p:ext uri="{BB962C8B-B14F-4D97-AF65-F5344CB8AC3E}">
        <p14:creationId xmlns:p14="http://schemas.microsoft.com/office/powerpoint/2010/main" val="13057447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47"/>
          <p:cNvSpPr txBox="1">
            <a:spLocks noChangeArrowheads="1"/>
          </p:cNvSpPr>
          <p:nvPr/>
        </p:nvSpPr>
        <p:spPr bwMode="auto">
          <a:xfrm>
            <a:off x="285750" y="685800"/>
            <a:ext cx="49149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9" rIns="68577" bIns="34289">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eaLnBrk="1" hangingPunct="1">
              <a:spcBef>
                <a:spcPct val="50000"/>
              </a:spcBef>
              <a:defRPr/>
            </a:pPr>
            <a:r>
              <a:rPr lang="en-US" altLang="en-US" sz="1800" i="1" dirty="0"/>
              <a:t>Microphone options…</a:t>
            </a:r>
          </a:p>
        </p:txBody>
      </p:sp>
      <p:grpSp>
        <p:nvGrpSpPr>
          <p:cNvPr id="6" name="Group 21"/>
          <p:cNvGrpSpPr>
            <a:grpSpLocks/>
          </p:cNvGrpSpPr>
          <p:nvPr/>
        </p:nvGrpSpPr>
        <p:grpSpPr bwMode="auto">
          <a:xfrm>
            <a:off x="1192604" y="1156706"/>
            <a:ext cx="6524625" cy="967979"/>
            <a:chOff x="192" y="923"/>
            <a:chExt cx="5480" cy="813"/>
          </a:xfrm>
        </p:grpSpPr>
        <p:pic>
          <p:nvPicPr>
            <p:cNvPr id="7" name="Picture 6"/>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92" y="923"/>
              <a:ext cx="957"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a:off x="1256" y="1008"/>
              <a:ext cx="4416" cy="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a:defRPr/>
              </a:pPr>
              <a:r>
                <a:rPr lang="en-US" altLang="en-US" sz="1500" b="1" dirty="0"/>
                <a:t>Full ARC/PBK kit (includes stand and USB cables)</a:t>
              </a:r>
              <a:br>
                <a:rPr lang="en-US" altLang="en-US" sz="1500" b="1" dirty="0"/>
              </a:br>
              <a:r>
                <a:rPr lang="en-US" altLang="en-US" sz="1500" b="1" dirty="0"/>
                <a:t>  </a:t>
              </a:r>
              <a:r>
                <a:rPr lang="en-US" altLang="en-US" sz="1500" i="1" dirty="0"/>
                <a:t>Used for Masterpiece Series or PBK enabled subwoofers.</a:t>
              </a:r>
            </a:p>
            <a:p>
              <a:pPr>
                <a:defRPr/>
              </a:pPr>
              <a:r>
                <a:rPr lang="en-US" altLang="en-US" sz="1500" i="1" dirty="0"/>
                <a:t>Requires ARC or PBK software to be installed on PC.</a:t>
              </a:r>
            </a:p>
          </p:txBody>
        </p:sp>
      </p:grpSp>
      <p:sp>
        <p:nvSpPr>
          <p:cNvPr id="10" name="Text Box 14"/>
          <p:cNvSpPr txBox="1">
            <a:spLocks noChangeArrowheads="1"/>
          </p:cNvSpPr>
          <p:nvPr/>
        </p:nvSpPr>
        <p:spPr bwMode="auto">
          <a:xfrm>
            <a:off x="3141659" y="2343158"/>
            <a:ext cx="5527328" cy="76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68580" tIns="34290" rIns="68580" bIns="34290">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a:defRPr/>
            </a:pPr>
            <a:r>
              <a:rPr lang="en-US" altLang="en-US" sz="1500" b="1" dirty="0"/>
              <a:t>ARC for Play-Fi (includes USB cable)</a:t>
            </a:r>
            <a:br>
              <a:rPr lang="en-US" altLang="en-US" sz="1500" b="1" dirty="0"/>
            </a:br>
            <a:r>
              <a:rPr lang="en-US" altLang="en-US" sz="1500" b="1" dirty="0"/>
              <a:t>   </a:t>
            </a:r>
            <a:r>
              <a:rPr lang="en-US" altLang="en-US" sz="1500" i="1" dirty="0"/>
              <a:t>Used for Wireless Ensemble products.</a:t>
            </a:r>
          </a:p>
          <a:p>
            <a:pPr>
              <a:defRPr/>
            </a:pPr>
            <a:r>
              <a:rPr lang="en-US" altLang="en-US" sz="1500" i="1" dirty="0"/>
              <a:t>   Requires ARC software to be installed on PC or </a:t>
            </a:r>
            <a:r>
              <a:rPr lang="en-US" altLang="en-US" sz="1500" i="1" dirty="0" err="1"/>
              <a:t>iOS</a:t>
            </a:r>
            <a:r>
              <a:rPr lang="en-US" altLang="en-US" sz="1500" i="1" dirty="0"/>
              <a:t> (requires CCK).</a:t>
            </a:r>
          </a:p>
        </p:txBody>
      </p:sp>
      <p:pic>
        <p:nvPicPr>
          <p:cNvPr id="11" name="Picture 1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874834" y="2353872"/>
            <a:ext cx="1139429" cy="75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23"/>
          <p:cNvGrpSpPr>
            <a:grpSpLocks/>
          </p:cNvGrpSpPr>
          <p:nvPr/>
        </p:nvGrpSpPr>
        <p:grpSpPr bwMode="auto">
          <a:xfrm>
            <a:off x="2899365" y="3335197"/>
            <a:ext cx="4657726" cy="1497806"/>
            <a:chOff x="1507" y="2880"/>
            <a:chExt cx="3912" cy="1258"/>
          </a:xfrm>
        </p:grpSpPr>
        <p:sp>
          <p:nvSpPr>
            <p:cNvPr id="13" name="Text Box 10"/>
            <p:cNvSpPr txBox="1">
              <a:spLocks noChangeArrowheads="1"/>
            </p:cNvSpPr>
            <p:nvPr/>
          </p:nvSpPr>
          <p:spPr bwMode="auto">
            <a:xfrm>
              <a:off x="2456" y="2880"/>
              <a:ext cx="2963" cy="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a:defRPr/>
              </a:pPr>
              <a:r>
                <a:rPr lang="en-US" altLang="en-US" sz="1500" b="1" dirty="0"/>
                <a:t>ARC Mobile (iOS and Android)</a:t>
              </a:r>
              <a:br>
                <a:rPr lang="en-US" altLang="en-US" sz="1500" b="1" dirty="0"/>
              </a:br>
              <a:r>
                <a:rPr lang="en-US" altLang="en-US" sz="1500" b="1" dirty="0"/>
                <a:t>  </a:t>
              </a:r>
              <a:r>
                <a:rPr lang="en-US" altLang="en-US" sz="1500" i="1" dirty="0"/>
                <a:t>Used with wireless ensemble and 2018 Dynamo X products. Tune your speakers with any iOS or Android device.</a:t>
              </a:r>
            </a:p>
          </p:txBody>
        </p:sp>
        <p:pic>
          <p:nvPicPr>
            <p:cNvPr id="14" name="Picture 2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507" y="2890"/>
              <a:ext cx="841"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descr="A picture containing object&#10;&#10;Description generated with high confidence">
            <a:extLst>
              <a:ext uri="{FF2B5EF4-FFF2-40B4-BE49-F238E27FC236}">
                <a16:creationId xmlns:a16="http://schemas.microsoft.com/office/drawing/2014/main" id="{DD2B1192-FFF9-4950-BF6D-8921DBE592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16" name="Text Box 48">
            <a:extLst>
              <a:ext uri="{FF2B5EF4-FFF2-40B4-BE49-F238E27FC236}">
                <a16:creationId xmlns:a16="http://schemas.microsoft.com/office/drawing/2014/main" id="{C29C8F2B-F351-4174-BE53-66E1D463BB49}"/>
              </a:ext>
            </a:extLst>
          </p:cNvPr>
          <p:cNvSpPr txBox="1">
            <a:spLocks noChangeArrowheads="1"/>
          </p:cNvSpPr>
          <p:nvPr/>
        </p:nvSpPr>
        <p:spPr bwMode="auto">
          <a:xfrm>
            <a:off x="1538924" y="104111"/>
            <a:ext cx="7357064"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ARC/PBK</a:t>
            </a:r>
            <a:endParaRPr lang="en-US" sz="3300" b="1" i="1" kern="1200" dirty="0">
              <a:solidFill>
                <a:srgbClr val="FF0000"/>
              </a:solidFill>
              <a:latin typeface="+mj-lt"/>
              <a:ea typeface="+mj-ea"/>
              <a:cs typeface="+mj-cs"/>
            </a:endParaRPr>
          </a:p>
        </p:txBody>
      </p:sp>
    </p:spTree>
    <p:extLst>
      <p:ext uri="{BB962C8B-B14F-4D97-AF65-F5344CB8AC3E}">
        <p14:creationId xmlns:p14="http://schemas.microsoft.com/office/powerpoint/2010/main" val="14479214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1215" y="386564"/>
            <a:ext cx="4914900" cy="43703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 Box 47"/>
          <p:cNvSpPr txBox="1">
            <a:spLocks noChangeArrowheads="1"/>
          </p:cNvSpPr>
          <p:nvPr/>
        </p:nvSpPr>
        <p:spPr bwMode="auto">
          <a:xfrm>
            <a:off x="285750" y="685800"/>
            <a:ext cx="49149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8577" tIns="34289" rIns="68577" bIns="34289">
            <a:spAutoFit/>
          </a:bodyPr>
          <a:lstStyle>
            <a:lvl1pPr>
              <a:defRPr sz="3200">
                <a:solidFill>
                  <a:schemeClr val="tx1"/>
                </a:solidFill>
                <a:latin typeface="Calibri" pitchFamily="34" charset="0"/>
                <a:ea typeface="MS PGothic" pitchFamily="34" charset="-128"/>
              </a:defRPr>
            </a:lvl1pPr>
            <a:lvl2pPr marL="742950" indent="-285750">
              <a:defRPr sz="3200">
                <a:solidFill>
                  <a:schemeClr val="tx1"/>
                </a:solidFill>
                <a:latin typeface="Calibri" pitchFamily="34" charset="0"/>
                <a:ea typeface="MS PGothic" pitchFamily="34" charset="-128"/>
              </a:defRPr>
            </a:lvl2pPr>
            <a:lvl3pPr marL="1143000" indent="-228600">
              <a:defRPr sz="3200">
                <a:solidFill>
                  <a:schemeClr val="tx1"/>
                </a:solidFill>
                <a:latin typeface="Calibri" pitchFamily="34" charset="0"/>
                <a:ea typeface="MS PGothic" pitchFamily="34" charset="-128"/>
              </a:defRPr>
            </a:lvl3pPr>
            <a:lvl4pPr marL="1600200" indent="-228600">
              <a:defRPr sz="3200">
                <a:solidFill>
                  <a:schemeClr val="tx1"/>
                </a:solidFill>
                <a:latin typeface="Calibri" pitchFamily="34" charset="0"/>
                <a:ea typeface="MS PGothic" pitchFamily="34" charset="-128"/>
              </a:defRPr>
            </a:lvl4pPr>
            <a:lvl5pPr marL="2057400" indent="-228600">
              <a:defRPr sz="32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32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32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32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3200">
                <a:solidFill>
                  <a:schemeClr val="tx1"/>
                </a:solidFill>
                <a:latin typeface="Calibri" pitchFamily="34" charset="0"/>
                <a:ea typeface="MS PGothic" pitchFamily="34" charset="-128"/>
              </a:defRPr>
            </a:lvl9pPr>
          </a:lstStyle>
          <a:p>
            <a:pPr>
              <a:spcBef>
                <a:spcPct val="50000"/>
              </a:spcBef>
              <a:defRPr/>
            </a:pPr>
            <a:r>
              <a:rPr lang="en-US" altLang="en-US" sz="1800" i="1" dirty="0">
                <a:solidFill>
                  <a:srgbClr val="000000"/>
                </a:solidFill>
              </a:rPr>
              <a:t>Room Correction</a:t>
            </a:r>
          </a:p>
        </p:txBody>
      </p:sp>
      <p:sp>
        <p:nvSpPr>
          <p:cNvPr id="2" name="TextBox 1">
            <a:extLst>
              <a:ext uri="{FF2B5EF4-FFF2-40B4-BE49-F238E27FC236}">
                <a16:creationId xmlns:a16="http://schemas.microsoft.com/office/drawing/2014/main" id="{ED0576EC-C57F-4C44-BD7D-CD865615CC3B}"/>
              </a:ext>
            </a:extLst>
          </p:cNvPr>
          <p:cNvSpPr txBox="1"/>
          <p:nvPr/>
        </p:nvSpPr>
        <p:spPr>
          <a:xfrm>
            <a:off x="635051" y="1910030"/>
            <a:ext cx="1807745" cy="1323439"/>
          </a:xfrm>
          <a:prstGeom prst="rect">
            <a:avLst/>
          </a:prstGeom>
          <a:noFill/>
        </p:spPr>
        <p:txBody>
          <a:bodyPr wrap="square" rtlCol="0">
            <a:spAutoFit/>
          </a:bodyPr>
          <a:lstStyle/>
          <a:p>
            <a:pPr algn="ctr"/>
            <a:r>
              <a:rPr lang="en-US" sz="2000" dirty="0"/>
              <a:t>Renaissance ESL 15A in acoustically treated room.</a:t>
            </a:r>
          </a:p>
        </p:txBody>
      </p:sp>
      <p:pic>
        <p:nvPicPr>
          <p:cNvPr id="7" name="Picture 6" descr="A picture containing object&#10;&#10;Description generated with high confidence">
            <a:extLst>
              <a:ext uri="{FF2B5EF4-FFF2-40B4-BE49-F238E27FC236}">
                <a16:creationId xmlns:a16="http://schemas.microsoft.com/office/drawing/2014/main" id="{36FAB610-DC5F-40B9-9CD7-A58A030FBC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8" name="Text Box 48">
            <a:extLst>
              <a:ext uri="{FF2B5EF4-FFF2-40B4-BE49-F238E27FC236}">
                <a16:creationId xmlns:a16="http://schemas.microsoft.com/office/drawing/2014/main" id="{CD6FBE87-3A74-4AB6-A649-ABF3ECB5967F}"/>
              </a:ext>
            </a:extLst>
          </p:cNvPr>
          <p:cNvSpPr txBox="1">
            <a:spLocks noChangeArrowheads="1"/>
          </p:cNvSpPr>
          <p:nvPr/>
        </p:nvSpPr>
        <p:spPr bwMode="auto">
          <a:xfrm>
            <a:off x="1538924" y="104111"/>
            <a:ext cx="7357064"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ARC/PBK</a:t>
            </a:r>
            <a:endParaRPr lang="en-US" sz="3300" b="1" i="1" kern="1200" dirty="0">
              <a:solidFill>
                <a:srgbClr val="FF0000"/>
              </a:solidFill>
              <a:latin typeface="+mj-lt"/>
              <a:ea typeface="+mj-ea"/>
              <a:cs typeface="+mj-cs"/>
            </a:endParaRPr>
          </a:p>
        </p:txBody>
      </p:sp>
    </p:spTree>
    <p:extLst>
      <p:ext uri="{BB962C8B-B14F-4D97-AF65-F5344CB8AC3E}">
        <p14:creationId xmlns:p14="http://schemas.microsoft.com/office/powerpoint/2010/main" val="90469476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61442" name="Picture 114" descr="1-stato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0" cy="5152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77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1728"/>
          <a:stretch/>
        </p:blipFill>
        <p:spPr>
          <a:xfrm>
            <a:off x="78971" y="622370"/>
            <a:ext cx="8986059" cy="3898760"/>
          </a:xfrm>
          <a:prstGeom prst="rect">
            <a:avLst/>
          </a:prstGeom>
        </p:spPr>
      </p:pic>
      <p:sp>
        <p:nvSpPr>
          <p:cNvPr id="2" name="TextBox 1">
            <a:extLst>
              <a:ext uri="{FF2B5EF4-FFF2-40B4-BE49-F238E27FC236}">
                <a16:creationId xmlns:a16="http://schemas.microsoft.com/office/drawing/2014/main" id="{0632FB69-6147-4764-95EE-E2428CB8BB9E}"/>
              </a:ext>
            </a:extLst>
          </p:cNvPr>
          <p:cNvSpPr txBox="1"/>
          <p:nvPr/>
        </p:nvSpPr>
        <p:spPr>
          <a:xfrm>
            <a:off x="712871" y="4605128"/>
            <a:ext cx="7718258" cy="400110"/>
          </a:xfrm>
          <a:prstGeom prst="rect">
            <a:avLst/>
          </a:prstGeom>
          <a:noFill/>
        </p:spPr>
        <p:txBody>
          <a:bodyPr wrap="square" rtlCol="0">
            <a:spAutoFit/>
          </a:bodyPr>
          <a:lstStyle/>
          <a:p>
            <a:pPr algn="ctr"/>
            <a:r>
              <a:rPr lang="en-US" sz="2000" dirty="0"/>
              <a:t>MartinLogan Forte powering Motion60XT in a small room.</a:t>
            </a:r>
          </a:p>
        </p:txBody>
      </p:sp>
      <p:pic>
        <p:nvPicPr>
          <p:cNvPr id="5" name="Picture 4" descr="A picture containing object&#10;&#10;Description generated with high confidence">
            <a:extLst>
              <a:ext uri="{FF2B5EF4-FFF2-40B4-BE49-F238E27FC236}">
                <a16:creationId xmlns:a16="http://schemas.microsoft.com/office/drawing/2014/main" id="{86C25B38-AC3F-4C5C-9B50-7D8198E6E0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7" name="Text Box 48">
            <a:extLst>
              <a:ext uri="{FF2B5EF4-FFF2-40B4-BE49-F238E27FC236}">
                <a16:creationId xmlns:a16="http://schemas.microsoft.com/office/drawing/2014/main" id="{B2526212-A7D3-4930-91B8-009799FC0FF1}"/>
              </a:ext>
            </a:extLst>
          </p:cNvPr>
          <p:cNvSpPr txBox="1">
            <a:spLocks noChangeArrowheads="1"/>
          </p:cNvSpPr>
          <p:nvPr/>
        </p:nvSpPr>
        <p:spPr bwMode="auto">
          <a:xfrm>
            <a:off x="1538924" y="104111"/>
            <a:ext cx="7357064"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ARC/PBK</a:t>
            </a:r>
            <a:endParaRPr lang="en-US" sz="3300" b="1" i="1" kern="1200" dirty="0">
              <a:solidFill>
                <a:srgbClr val="FF0000"/>
              </a:solidFill>
              <a:latin typeface="+mj-lt"/>
              <a:ea typeface="+mj-ea"/>
              <a:cs typeface="+mj-cs"/>
            </a:endParaRPr>
          </a:p>
        </p:txBody>
      </p:sp>
    </p:spTree>
    <p:extLst>
      <p:ext uri="{BB962C8B-B14F-4D97-AF65-F5344CB8AC3E}">
        <p14:creationId xmlns:p14="http://schemas.microsoft.com/office/powerpoint/2010/main" val="201470558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32FB69-6147-4764-95EE-E2428CB8BB9E}"/>
              </a:ext>
            </a:extLst>
          </p:cNvPr>
          <p:cNvSpPr txBox="1"/>
          <p:nvPr/>
        </p:nvSpPr>
        <p:spPr>
          <a:xfrm>
            <a:off x="712871" y="4605128"/>
            <a:ext cx="7718258" cy="400110"/>
          </a:xfrm>
          <a:prstGeom prst="rect">
            <a:avLst/>
          </a:prstGeom>
          <a:noFill/>
        </p:spPr>
        <p:txBody>
          <a:bodyPr wrap="square" rtlCol="0">
            <a:spAutoFit/>
          </a:bodyPr>
          <a:lstStyle/>
          <a:p>
            <a:pPr algn="ctr"/>
            <a:r>
              <a:rPr lang="en-US" sz="2000" dirty="0"/>
              <a:t>Renaissance ESL 15A in hotel ballroom.</a:t>
            </a:r>
          </a:p>
        </p:txBody>
      </p:sp>
      <p:pic>
        <p:nvPicPr>
          <p:cNvPr id="6" name="Picture 5">
            <a:extLst>
              <a:ext uri="{FF2B5EF4-FFF2-40B4-BE49-F238E27FC236}">
                <a16:creationId xmlns:a16="http://schemas.microsoft.com/office/drawing/2014/main" id="{24F0D6B3-B6CD-414E-B3EB-5F2654BD7107}"/>
              </a:ext>
            </a:extLst>
          </p:cNvPr>
          <p:cNvPicPr>
            <a:picLocks noChangeAspect="1"/>
          </p:cNvPicPr>
          <p:nvPr/>
        </p:nvPicPr>
        <p:blipFill rotWithShape="1">
          <a:blip r:embed="rId2">
            <a:extLst>
              <a:ext uri="{28A0092B-C50C-407E-A947-70E740481C1C}">
                <a14:useLocalDpi xmlns:a14="http://schemas.microsoft.com/office/drawing/2010/main" val="0"/>
              </a:ext>
            </a:extLst>
          </a:blip>
          <a:srcRect t="3868"/>
          <a:stretch/>
        </p:blipFill>
        <p:spPr>
          <a:xfrm>
            <a:off x="0" y="870910"/>
            <a:ext cx="9144000" cy="3401681"/>
          </a:xfrm>
          <a:prstGeom prst="rect">
            <a:avLst/>
          </a:prstGeom>
        </p:spPr>
      </p:pic>
      <p:pic>
        <p:nvPicPr>
          <p:cNvPr id="5" name="Picture 4" descr="A picture containing object&#10;&#10;Description generated with high confidence">
            <a:extLst>
              <a:ext uri="{FF2B5EF4-FFF2-40B4-BE49-F238E27FC236}">
                <a16:creationId xmlns:a16="http://schemas.microsoft.com/office/drawing/2014/main" id="{5E819D00-8EA4-4C05-A27C-01612FFA3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43790" cy="802025"/>
          </a:xfrm>
          <a:prstGeom prst="rect">
            <a:avLst/>
          </a:prstGeom>
        </p:spPr>
      </p:pic>
      <p:sp>
        <p:nvSpPr>
          <p:cNvPr id="8" name="Text Box 48">
            <a:extLst>
              <a:ext uri="{FF2B5EF4-FFF2-40B4-BE49-F238E27FC236}">
                <a16:creationId xmlns:a16="http://schemas.microsoft.com/office/drawing/2014/main" id="{748577D8-9165-4059-B620-D6F2556DB5E9}"/>
              </a:ext>
            </a:extLst>
          </p:cNvPr>
          <p:cNvSpPr txBox="1">
            <a:spLocks noChangeArrowheads="1"/>
          </p:cNvSpPr>
          <p:nvPr/>
        </p:nvSpPr>
        <p:spPr bwMode="auto">
          <a:xfrm>
            <a:off x="1538924" y="104111"/>
            <a:ext cx="7357064" cy="802025"/>
          </a:xfrm>
          <a:prstGeom prst="rect">
            <a:avLst/>
          </a:prstGeom>
          <a:extLst/>
        </p:spPr>
        <p:txBody>
          <a:bodyPr vert="horz" lIns="91440" tIns="45720" rIns="91440" bIns="45720" rtlCol="0" anchor="t">
            <a:normAutofit/>
          </a:bodyPr>
          <a:lstStyle>
            <a:lvl1pPr marL="457200" indent="-457200">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a:defRPr sz="2000">
                <a:solidFill>
                  <a:schemeClr val="tx1"/>
                </a:solidFill>
                <a:latin typeface="Calibri" charset="0"/>
                <a:ea typeface="ＭＳ Ｐゴシック" charset="0"/>
              </a:defRPr>
            </a:lvl6pPr>
            <a:lvl7pPr>
              <a:defRPr sz="2000">
                <a:solidFill>
                  <a:schemeClr val="tx1"/>
                </a:solidFill>
                <a:latin typeface="Calibri" charset="0"/>
                <a:ea typeface="ＭＳ Ｐゴシック" charset="0"/>
              </a:defRPr>
            </a:lvl7pPr>
            <a:lvl8pPr>
              <a:defRPr sz="2000">
                <a:solidFill>
                  <a:schemeClr val="tx1"/>
                </a:solidFill>
                <a:latin typeface="Calibri" charset="0"/>
                <a:ea typeface="ＭＳ Ｐゴシック" charset="0"/>
              </a:defRPr>
            </a:lvl8pPr>
            <a:lvl9pPr>
              <a:defRPr sz="2000">
                <a:solidFill>
                  <a:schemeClr val="tx1"/>
                </a:solidFill>
                <a:latin typeface="Calibri" charset="0"/>
                <a:ea typeface="ＭＳ Ｐゴシック" charset="0"/>
              </a:defRPr>
            </a:lvl9pPr>
          </a:lstStyle>
          <a:p>
            <a:pPr defTabSz="914400">
              <a:lnSpc>
                <a:spcPct val="90000"/>
              </a:lnSpc>
              <a:spcBef>
                <a:spcPct val="0"/>
              </a:spcBef>
              <a:spcAft>
                <a:spcPts val="600"/>
              </a:spcAft>
              <a:defRPr/>
            </a:pPr>
            <a:r>
              <a:rPr lang="en-US" sz="3300" b="1" i="1" kern="1200" dirty="0">
                <a:solidFill>
                  <a:schemeClr val="tx1"/>
                </a:solidFill>
                <a:latin typeface="+mj-lt"/>
                <a:ea typeface="+mj-ea"/>
                <a:cs typeface="+mj-cs"/>
              </a:rPr>
              <a:t>ARC/PBK</a:t>
            </a:r>
            <a:endParaRPr lang="en-US" sz="3300" b="1" i="1" kern="1200" dirty="0">
              <a:solidFill>
                <a:srgbClr val="FF0000"/>
              </a:solidFill>
              <a:latin typeface="+mj-lt"/>
              <a:ea typeface="+mj-ea"/>
              <a:cs typeface="+mj-cs"/>
            </a:endParaRPr>
          </a:p>
        </p:txBody>
      </p:sp>
    </p:spTree>
    <p:extLst>
      <p:ext uri="{BB962C8B-B14F-4D97-AF65-F5344CB8AC3E}">
        <p14:creationId xmlns:p14="http://schemas.microsoft.com/office/powerpoint/2010/main" val="356787711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62466" name="Picture 5" descr="2-stator_ac"/>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5143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594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63490" name="Picture 5" descr="3-stator_transforme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22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4" name="Picture 5" descr="4-stator_xove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740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Design">
  <a:themeElements>
    <a:clrScheme name="Default Design 7">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397</TotalTime>
  <Words>3625</Words>
  <Application>Microsoft Office PowerPoint</Application>
  <PresentationFormat>On-screen Show (16:9)</PresentationFormat>
  <Paragraphs>363</Paragraphs>
  <Slides>61</Slides>
  <Notes>43</Notes>
  <HiddenSlides>3</HiddenSlides>
  <MMClips>8</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61</vt:i4>
      </vt:variant>
    </vt:vector>
  </HeadingPairs>
  <TitlesOfParts>
    <vt:vector size="66" baseType="lpstr">
      <vt:lpstr>Arial</vt:lpstr>
      <vt:lpstr>Calibri</vt:lpstr>
      <vt:lpstr>Optima</vt:lpstr>
      <vt:lpstr>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Lindsey</dc:creator>
  <cp:lastModifiedBy>Andrew Lindsey</cp:lastModifiedBy>
  <cp:revision>42</cp:revision>
  <dcterms:created xsi:type="dcterms:W3CDTF">2018-11-15T00:08:23Z</dcterms:created>
  <dcterms:modified xsi:type="dcterms:W3CDTF">2019-05-08T19:35:44Z</dcterms:modified>
</cp:coreProperties>
</file>