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1511" r:id="rId2"/>
    <p:sldId id="1521" r:id="rId3"/>
    <p:sldId id="1299" r:id="rId4"/>
    <p:sldId id="1311" r:id="rId5"/>
    <p:sldId id="1292" r:id="rId6"/>
    <p:sldId id="1520" r:id="rId7"/>
    <p:sldId id="1315" r:id="rId8"/>
    <p:sldId id="1433" r:id="rId9"/>
    <p:sldId id="1434" r:id="rId10"/>
    <p:sldId id="1512" r:id="rId11"/>
    <p:sldId id="1353" r:id="rId12"/>
    <p:sldId id="1439" r:id="rId13"/>
    <p:sldId id="1518" r:id="rId14"/>
    <p:sldId id="1438" r:id="rId15"/>
    <p:sldId id="1539" r:id="rId16"/>
    <p:sldId id="1437" r:id="rId17"/>
    <p:sldId id="1436" r:id="rId18"/>
    <p:sldId id="1435" r:id="rId19"/>
    <p:sldId id="1537" r:id="rId20"/>
    <p:sldId id="1531" r:id="rId21"/>
    <p:sldId id="1532" r:id="rId22"/>
    <p:sldId id="1533" r:id="rId23"/>
    <p:sldId id="901" r:id="rId24"/>
    <p:sldId id="1538" r:id="rId25"/>
    <p:sldId id="1534" r:id="rId26"/>
    <p:sldId id="1535" r:id="rId27"/>
    <p:sldId id="1536" r:id="rId28"/>
    <p:sldId id="151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E6E6E6"/>
    <a:srgbClr val="D0D0D0"/>
    <a:srgbClr val="D1D1D1"/>
    <a:srgbClr val="C7C7C7"/>
    <a:srgbClr val="222123"/>
    <a:srgbClr val="5550F3"/>
    <a:srgbClr val="569D56"/>
    <a:srgbClr val="EDEE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38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414" y="1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DC2F9-C7D4-4CFA-8D7F-5CCF6DEA7D07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40DCE-1AC5-4561-B7E2-8B3800653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30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02756" indent="-270291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081164" indent="-216233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513629" indent="-216233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1946095" indent="-216233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fld id="{4E48B4C0-1133-45F8-9DFD-FCA9C4093FBB}" type="slidenum">
              <a:rPr lang="en-US" altLang="en-US" sz="1200"/>
              <a:pPr>
                <a:defRPr/>
              </a:pPr>
              <a:t>2</a:t>
            </a:fld>
            <a:endParaRPr lang="en-US" altLang="en-US" sz="120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289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4485">
              <a:defRPr sz="3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02756" indent="-270291" defTabSz="914485">
              <a:defRPr sz="3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081164" indent="-216233" defTabSz="914485">
              <a:defRPr sz="3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513629" indent="-216233" defTabSz="914485">
              <a:defRPr sz="3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946095" indent="-216233" defTabSz="914485">
              <a:defRPr sz="3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983CD642-FEBA-6045-91CE-75204704206F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i="1" dirty="0">
                <a:latin typeface="Calibri" charset="0"/>
                <a:ea typeface="MS PGothic" charset="0"/>
              </a:rPr>
              <a:t>FMT offers many of the</a:t>
            </a:r>
            <a:r>
              <a:rPr lang="en-US" i="1" baseline="0" dirty="0">
                <a:latin typeface="Calibri" charset="0"/>
                <a:ea typeface="MS PGothic" charset="0"/>
              </a:rPr>
              <a:t> benefits of ESL in a much smaller and more affordable package. Especially good for applications where an ESL isn’t practical, FMT is perfectly suited for matching up with ESL speakers.</a:t>
            </a:r>
            <a:endParaRPr lang="en-US" i="1" dirty="0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123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 reflections impacting the sound by cupping your hands to your mouth or placing your hand above, below and to the sides to simulate</a:t>
            </a:r>
            <a:r>
              <a:rPr lang="en-US" baseline="0" dirty="0"/>
              <a:t> a wall. Better yet, use a real wall!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DF705-B807-654F-A674-38AE78289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12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02756" indent="-270291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081164" indent="-216233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513629" indent="-216233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1946095" indent="-216233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8B4C0-1133-45F8-9DFD-FCA9C4093FB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533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02756" indent="-270291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081164" indent="-216233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513629" indent="-216233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1946095" indent="-216233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fld id="{4E48B4C0-1133-45F8-9DFD-FCA9C4093FBB}" type="slidenum">
              <a:rPr lang="en-US" altLang="en-US" sz="1200"/>
              <a:pPr>
                <a:defRPr/>
              </a:pPr>
              <a:t>23</a:t>
            </a:fld>
            <a:endParaRPr lang="en-US" altLang="en-US" sz="120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92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02756" indent="-270291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081164" indent="-216233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513629" indent="-216233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1946095" indent="-216233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fld id="{4E48B4C0-1133-45F8-9DFD-FCA9C4093FBB}" type="slidenum">
              <a:rPr lang="en-US" altLang="en-US" sz="1200"/>
              <a:pPr>
                <a:defRPr/>
              </a:pPr>
              <a:t>24</a:t>
            </a:fld>
            <a:endParaRPr lang="en-US" altLang="en-US" sz="120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597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02756" indent="-270291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081164" indent="-216233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513629" indent="-216233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1946095" indent="-216233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fld id="{4E48B4C0-1133-45F8-9DFD-FCA9C4093FBB}" type="slidenum">
              <a:rPr lang="en-US" altLang="en-US" sz="1200"/>
              <a:pPr>
                <a:defRPr/>
              </a:pPr>
              <a:t>25</a:t>
            </a:fld>
            <a:endParaRPr lang="en-US" altLang="en-US" sz="120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89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02756" indent="-270291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081164" indent="-216233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513629" indent="-216233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1946095" indent="-216233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fld id="{4E48B4C0-1133-45F8-9DFD-FCA9C4093FBB}" type="slidenum">
              <a:rPr lang="en-US" altLang="en-US" sz="1200"/>
              <a:pPr>
                <a:defRPr/>
              </a:pPr>
              <a:t>26</a:t>
            </a:fld>
            <a:endParaRPr lang="en-US" altLang="en-US" sz="120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265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02756" indent="-270291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081164" indent="-216233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513629" indent="-216233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1946095" indent="-216233" defTabSz="914485"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fld id="{4E48B4C0-1133-45F8-9DFD-FCA9C4093FBB}" type="slidenum">
              <a:rPr lang="en-US" altLang="en-US" sz="1200"/>
              <a:pPr>
                <a:defRPr/>
              </a:pPr>
              <a:t>27</a:t>
            </a:fld>
            <a:endParaRPr lang="en-US" altLang="en-US" sz="120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035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67" indent="0" algn="ctr">
              <a:buNone/>
              <a:defRPr/>
            </a:lvl2pPr>
            <a:lvl3pPr marL="914332" indent="0" algn="ctr">
              <a:buNone/>
              <a:defRPr/>
            </a:lvl3pPr>
            <a:lvl4pPr marL="1371498" indent="0" algn="ctr">
              <a:buNone/>
              <a:defRPr/>
            </a:lvl4pPr>
            <a:lvl5pPr marL="1828664" indent="0" algn="ctr">
              <a:buNone/>
              <a:defRPr/>
            </a:lvl5pPr>
            <a:lvl6pPr marL="2285830" indent="0" algn="ctr">
              <a:buNone/>
              <a:defRPr/>
            </a:lvl6pPr>
            <a:lvl7pPr marL="2742994" indent="0" algn="ctr">
              <a:buNone/>
              <a:defRPr/>
            </a:lvl7pPr>
            <a:lvl8pPr marL="3200160" indent="0" algn="ctr">
              <a:buNone/>
              <a:defRPr/>
            </a:lvl8pPr>
            <a:lvl9pPr marL="365732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837775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467"/>
            </a:lvl1pPr>
            <a:lvl2pPr marL="457167" indent="0">
              <a:buNone/>
              <a:defRPr sz="1200"/>
            </a:lvl2pPr>
            <a:lvl3pPr marL="914332" indent="0">
              <a:buNone/>
              <a:defRPr sz="1067"/>
            </a:lvl3pPr>
            <a:lvl4pPr marL="1371498" indent="0">
              <a:buNone/>
              <a:defRPr sz="933"/>
            </a:lvl4pPr>
            <a:lvl5pPr marL="1828664" indent="0">
              <a:buNone/>
              <a:defRPr sz="933"/>
            </a:lvl5pPr>
            <a:lvl6pPr marL="2285830" indent="0">
              <a:buNone/>
              <a:defRPr sz="933"/>
            </a:lvl6pPr>
            <a:lvl7pPr marL="2742994" indent="0">
              <a:buNone/>
              <a:defRPr sz="933"/>
            </a:lvl7pPr>
            <a:lvl8pPr marL="3200160" indent="0">
              <a:buNone/>
              <a:defRPr sz="933"/>
            </a:lvl8pPr>
            <a:lvl9pPr marL="3657327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947238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368810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89835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498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481921" y="3825514"/>
            <a:ext cx="3685351" cy="3687081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>
            <a:outerShdw blurRad="1270000" dist="50800" dir="5400000" sx="89000" sy="89000" algn="ctr" rotWithShape="0">
              <a:srgbClr val="000000">
                <a:alpha val="54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385702" y="2805524"/>
            <a:ext cx="3685351" cy="3687081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>
            <a:outerShdw blurRad="1270000" dist="50800" dir="5400000" sx="89000" sy="89000" algn="ctr" rotWithShape="0">
              <a:srgbClr val="000000">
                <a:alpha val="54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253326" y="2805524"/>
            <a:ext cx="3685351" cy="3687081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>
            <a:outerShdw blurRad="1270000" dist="50800" dir="5400000" sx="89000" sy="89000" algn="ctr" rotWithShape="0">
              <a:srgbClr val="000000">
                <a:alpha val="54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988571" y="3825514"/>
            <a:ext cx="3685351" cy="3687081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>
            <a:outerShdw blurRad="1270000" dist="50800" dir="5400000" sx="89000" sy="89000" algn="ctr" rotWithShape="0">
              <a:srgbClr val="000000">
                <a:alpha val="54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120949" y="2805524"/>
            <a:ext cx="3685351" cy="3687081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>
            <a:outerShdw blurRad="1270000" dist="50800" dir="5400000" sx="89000" sy="89000" algn="ctr" rotWithShape="0">
              <a:srgbClr val="000000">
                <a:alpha val="54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674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80254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368737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460118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867"/>
            </a:lvl2pPr>
            <a:lvl3pPr marL="914332" indent="0">
              <a:buNone/>
              <a:defRPr sz="1600"/>
            </a:lvl3pPr>
            <a:lvl4pPr marL="1371498" indent="0">
              <a:buNone/>
              <a:defRPr sz="1467"/>
            </a:lvl4pPr>
            <a:lvl5pPr marL="1828664" indent="0">
              <a:buNone/>
              <a:defRPr sz="1467"/>
            </a:lvl5pPr>
            <a:lvl6pPr marL="2285830" indent="0">
              <a:buNone/>
              <a:defRPr sz="1467"/>
            </a:lvl6pPr>
            <a:lvl7pPr marL="2742994" indent="0">
              <a:buNone/>
              <a:defRPr sz="1467"/>
            </a:lvl7pPr>
            <a:lvl8pPr marL="3200160" indent="0">
              <a:buNone/>
              <a:defRPr sz="1467"/>
            </a:lvl8pPr>
            <a:lvl9pPr marL="3657327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812331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329106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67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67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515559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704893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02309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67"/>
            </a:lvl1pPr>
            <a:lvl2pPr marL="457167" indent="0">
              <a:buNone/>
              <a:defRPr sz="1200"/>
            </a:lvl2pPr>
            <a:lvl3pPr marL="914332" indent="0">
              <a:buNone/>
              <a:defRPr sz="1067"/>
            </a:lvl3pPr>
            <a:lvl4pPr marL="1371498" indent="0">
              <a:buNone/>
              <a:defRPr sz="933"/>
            </a:lvl4pPr>
            <a:lvl5pPr marL="1828664" indent="0">
              <a:buNone/>
              <a:defRPr sz="933"/>
            </a:lvl5pPr>
            <a:lvl6pPr marL="2285830" indent="0">
              <a:buNone/>
              <a:defRPr sz="933"/>
            </a:lvl6pPr>
            <a:lvl7pPr marL="2742994" indent="0">
              <a:buNone/>
              <a:defRPr sz="933"/>
            </a:lvl7pPr>
            <a:lvl8pPr marL="3200160" indent="0">
              <a:buNone/>
              <a:defRPr sz="933"/>
            </a:lvl8pPr>
            <a:lvl9pPr marL="3657327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574342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77" tIns="34289" rIns="68577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315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ptima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16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332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49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664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874" indent="-34287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Optima"/>
          <a:ea typeface="ＭＳ Ｐゴシック" charset="0"/>
          <a:cs typeface="ＭＳ Ｐゴシック" charset="0"/>
        </a:defRPr>
      </a:lvl1pPr>
      <a:lvl2pPr marL="742895" indent="-28573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Optima"/>
          <a:ea typeface="ＭＳ Ｐゴシック" charset="0"/>
        </a:defRPr>
      </a:lvl2pPr>
      <a:lvl3pPr marL="1142914" indent="-22858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Optima"/>
          <a:ea typeface="ＭＳ Ｐゴシック" charset="0"/>
        </a:defRPr>
      </a:lvl3pPr>
      <a:lvl4pPr marL="1600080" indent="-22858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Optima"/>
          <a:ea typeface="ＭＳ Ｐゴシック" charset="0"/>
        </a:defRPr>
      </a:lvl4pPr>
      <a:lvl5pPr marL="2057247" indent="-22858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Optima"/>
          <a:ea typeface="ＭＳ Ｐゴシック" charset="0"/>
        </a:defRPr>
      </a:lvl5pPr>
      <a:lvl6pPr marL="2514412" indent="-22858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8" indent="-22858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4" indent="-22858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910" indent="-22858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peaker&#10;&#10;Description automatically generated">
            <a:extLst>
              <a:ext uri="{FF2B5EF4-FFF2-40B4-BE49-F238E27FC236}">
                <a16:creationId xmlns:a16="http://schemas.microsoft.com/office/drawing/2014/main" id="{240FD207-9992-4269-AB47-45614D3C7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6602"/>
            <a:ext cx="5002653" cy="40613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 descr="A picture containing electronics, black, sitting&#10;&#10;Description automatically generated">
            <a:extLst>
              <a:ext uri="{FF2B5EF4-FFF2-40B4-BE49-F238E27FC236}">
                <a16:creationId xmlns:a16="http://schemas.microsoft.com/office/drawing/2014/main" id="{6D7CFC92-B8D9-449D-B9E9-43483FBC8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2653" cy="332728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 descr="A black and white photo of a speaker&#10;&#10;Description automatically generated">
            <a:extLst>
              <a:ext uri="{FF2B5EF4-FFF2-40B4-BE49-F238E27FC236}">
                <a16:creationId xmlns:a16="http://schemas.microsoft.com/office/drawing/2014/main" id="{03808A34-4C8E-4EE1-845D-14F70C77C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r="6509"/>
          <a:stretch/>
        </p:blipFill>
        <p:spPr>
          <a:xfrm>
            <a:off x="5169647" y="-1"/>
            <a:ext cx="7022354" cy="68579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313622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298EC4B-E0AA-40C8-AC13-A3F127228002}"/>
              </a:ext>
            </a:extLst>
          </p:cNvPr>
          <p:cNvSpPr txBox="1"/>
          <p:nvPr/>
        </p:nvSpPr>
        <p:spPr>
          <a:xfrm>
            <a:off x="7186463" y="2705725"/>
            <a:ext cx="3632045" cy="212365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/>
              <a:t>Provides a consistent performance in any installation, while also preventing sound from “leaking” into unwanted areas of the home.</a:t>
            </a:r>
          </a:p>
        </p:txBody>
      </p:sp>
      <p:pic>
        <p:nvPicPr>
          <p:cNvPr id="7" name="Picture 6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AA78E4DD-97BB-4B9F-B4C8-C3305ADB3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8" name="Text Box 48">
            <a:extLst>
              <a:ext uri="{FF2B5EF4-FFF2-40B4-BE49-F238E27FC236}">
                <a16:creationId xmlns:a16="http://schemas.microsoft.com/office/drawing/2014/main" id="{96250A09-8696-4FC6-8A81-C65654A6A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900" y="138815"/>
            <a:ext cx="7692733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latin typeface="+mj-lt"/>
                <a:ea typeface="+mj-ea"/>
                <a:cs typeface="+mj-cs"/>
              </a:rPr>
              <a:t> New 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Masterpiece CI Series</a:t>
            </a:r>
          </a:p>
        </p:txBody>
      </p:sp>
      <p:pic>
        <p:nvPicPr>
          <p:cNvPr id="3" name="Picture 2" descr="A close up of a camera&#10;&#10;Description automatically generated">
            <a:extLst>
              <a:ext uri="{FF2B5EF4-FFF2-40B4-BE49-F238E27FC236}">
                <a16:creationId xmlns:a16="http://schemas.microsoft.com/office/drawing/2014/main" id="{63F3EC18-A282-4FD0-BCA8-9031EBC63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6" b="10823"/>
          <a:stretch/>
        </p:blipFill>
        <p:spPr>
          <a:xfrm>
            <a:off x="1304982" y="4595527"/>
            <a:ext cx="5881481" cy="2123658"/>
          </a:xfrm>
          <a:prstGeom prst="rect">
            <a:avLst/>
          </a:prstGeom>
        </p:spPr>
      </p:pic>
      <p:pic>
        <p:nvPicPr>
          <p:cNvPr id="5" name="Picture 4" descr="A picture containing black, white&#10;&#10;Description automatically generated">
            <a:extLst>
              <a:ext uri="{FF2B5EF4-FFF2-40B4-BE49-F238E27FC236}">
                <a16:creationId xmlns:a16="http://schemas.microsoft.com/office/drawing/2014/main" id="{30475E59-086A-414A-AD3D-08F00A2BE3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0" t="13925" r="25533" b="11423"/>
          <a:stretch/>
        </p:blipFill>
        <p:spPr>
          <a:xfrm>
            <a:off x="2986537" y="1883455"/>
            <a:ext cx="2518370" cy="2485580"/>
          </a:xfrm>
          <a:prstGeom prst="rect">
            <a:avLst/>
          </a:prstGeom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08239C73-D6D1-4D50-A09C-0A944A800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1041413"/>
            <a:ext cx="11684000" cy="61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i="1" dirty="0"/>
              <a:t>Integrated Back Boxes – Sealed Back Box Enclosures</a:t>
            </a:r>
          </a:p>
        </p:txBody>
      </p:sp>
    </p:spTree>
    <p:extLst>
      <p:ext uri="{BB962C8B-B14F-4D97-AF65-F5344CB8AC3E}">
        <p14:creationId xmlns:p14="http://schemas.microsoft.com/office/powerpoint/2010/main" val="7217924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38DA8DF5-A4F9-4C96-82AB-135988D4C5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" y="6010"/>
            <a:ext cx="1925053" cy="1069367"/>
          </a:xfrm>
          <a:prstGeom prst="rect">
            <a:avLst/>
          </a:prstGeom>
        </p:spPr>
      </p:pic>
      <p:sp>
        <p:nvSpPr>
          <p:cNvPr id="5" name="Text Box 33">
            <a:extLst>
              <a:ext uri="{FF2B5EF4-FFF2-40B4-BE49-F238E27FC236}">
                <a16:creationId xmlns:a16="http://schemas.microsoft.com/office/drawing/2014/main" id="{3BD76C9F-FCCB-495E-88F9-7A0F1F10E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1" y="914400"/>
            <a:ext cx="11116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332"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000000"/>
                </a:solidFill>
              </a:rPr>
              <a:t>The Meaning Inside Each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6C3426-71C7-4C88-9441-53E7556B5F74}"/>
              </a:ext>
            </a:extLst>
          </p:cNvPr>
          <p:cNvSpPr txBox="1"/>
          <p:nvPr/>
        </p:nvSpPr>
        <p:spPr>
          <a:xfrm>
            <a:off x="2240181" y="2092801"/>
            <a:ext cx="777261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>
              <a:defRPr/>
            </a:pPr>
            <a:r>
              <a:rPr lang="en-US" sz="5333" dirty="0">
                <a:solidFill>
                  <a:srgbClr val="000000"/>
                </a:solidFill>
                <a:latin typeface="Calibri"/>
              </a:rPr>
              <a:t>Sistine 4XC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11916CA-B517-43DE-B967-D12855D29E1F}"/>
              </a:ext>
            </a:extLst>
          </p:cNvPr>
          <p:cNvSpPr/>
          <p:nvPr/>
        </p:nvSpPr>
        <p:spPr bwMode="auto">
          <a:xfrm>
            <a:off x="7289366" y="2072135"/>
            <a:ext cx="350953" cy="10464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267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2B5C49-E96F-45DD-B448-87B7E3CA780A}"/>
              </a:ext>
            </a:extLst>
          </p:cNvPr>
          <p:cNvCxnSpPr>
            <a:cxnSpLocks/>
            <a:stCxn id="38" idx="6"/>
            <a:endCxn id="13" idx="1"/>
          </p:cNvCxnSpPr>
          <p:nvPr/>
        </p:nvCxnSpPr>
        <p:spPr bwMode="auto">
          <a:xfrm>
            <a:off x="7640319" y="2595335"/>
            <a:ext cx="857010" cy="12221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30EE4B8-0003-4626-B261-843A3E08B6AE}"/>
              </a:ext>
            </a:extLst>
          </p:cNvPr>
          <p:cNvSpPr txBox="1"/>
          <p:nvPr/>
        </p:nvSpPr>
        <p:spPr>
          <a:xfrm>
            <a:off x="8497329" y="2240395"/>
            <a:ext cx="1481395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>
              <a:defRPr/>
            </a:pPr>
            <a:r>
              <a:rPr lang="en-US" sz="1867" dirty="0">
                <a:solidFill>
                  <a:srgbClr val="000000"/>
                </a:solidFill>
                <a:latin typeface="Calibri"/>
              </a:rPr>
              <a:t>Application:</a:t>
            </a:r>
          </a:p>
          <a:p>
            <a:pPr defTabSz="914332">
              <a:defRPr/>
            </a:pPr>
            <a:r>
              <a:rPr lang="en-US" sz="1867" dirty="0">
                <a:solidFill>
                  <a:srgbClr val="000000"/>
                </a:solidFill>
                <a:latin typeface="Calibri"/>
              </a:rPr>
              <a:t>“C” = Ceiling                            </a:t>
            </a:r>
          </a:p>
          <a:p>
            <a:pPr defTabSz="914332">
              <a:defRPr/>
            </a:pPr>
            <a:r>
              <a:rPr lang="en-US" sz="1867" dirty="0">
                <a:solidFill>
                  <a:srgbClr val="000000"/>
                </a:solidFill>
                <a:latin typeface="Calibri"/>
              </a:rPr>
              <a:t>“W” = Wall 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363119-14F3-4906-AF8C-9771DFBD6DF4}"/>
              </a:ext>
            </a:extLst>
          </p:cNvPr>
          <p:cNvCxnSpPr>
            <a:cxnSpLocks/>
            <a:stCxn id="51" idx="4"/>
            <a:endCxn id="26" idx="0"/>
          </p:cNvCxnSpPr>
          <p:nvPr/>
        </p:nvCxnSpPr>
        <p:spPr bwMode="auto">
          <a:xfrm>
            <a:off x="6931064" y="3136200"/>
            <a:ext cx="24234" cy="4965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AC1DF38-EB0D-4D07-8BE1-C32A84E39F57}"/>
              </a:ext>
            </a:extLst>
          </p:cNvPr>
          <p:cNvSpPr txBox="1"/>
          <p:nvPr/>
        </p:nvSpPr>
        <p:spPr>
          <a:xfrm>
            <a:off x="5104141" y="3632720"/>
            <a:ext cx="370231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>
              <a:defRPr/>
            </a:pPr>
            <a:r>
              <a:rPr lang="en-US" sz="1867" u="sng" dirty="0">
                <a:solidFill>
                  <a:srgbClr val="000000"/>
                </a:solidFill>
                <a:latin typeface="Calibri"/>
              </a:rPr>
              <a:t>Quantity</a:t>
            </a:r>
            <a:r>
              <a:rPr lang="en-US" sz="1867" dirty="0">
                <a:solidFill>
                  <a:srgbClr val="000000"/>
                </a:solidFill>
                <a:latin typeface="Calibri"/>
              </a:rPr>
              <a:t> of Drivers used in Speaker</a:t>
            </a:r>
          </a:p>
          <a:p>
            <a:pPr algn="ctr" defTabSz="914332">
              <a:defRPr/>
            </a:pPr>
            <a:endParaRPr lang="en-US" sz="1867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08C8739-96A0-4DEA-9547-C9E8806F0661}"/>
              </a:ext>
            </a:extLst>
          </p:cNvPr>
          <p:cNvSpPr/>
          <p:nvPr/>
        </p:nvSpPr>
        <p:spPr bwMode="auto">
          <a:xfrm>
            <a:off x="6572762" y="2089800"/>
            <a:ext cx="716604" cy="10464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267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4" name="Text Box 48">
            <a:extLst>
              <a:ext uri="{FF2B5EF4-FFF2-40B4-BE49-F238E27FC236}">
                <a16:creationId xmlns:a16="http://schemas.microsoft.com/office/drawing/2014/main" id="{2D704FC1-CF9E-4787-A6B5-FDB18B2C7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900" y="138815"/>
            <a:ext cx="7087584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latin typeface="+mj-lt"/>
                <a:ea typeface="+mj-ea"/>
                <a:cs typeface="+mj-cs"/>
              </a:rPr>
              <a:t> New 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Masterpiece CI Series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BEE9A9B-55EB-4FBA-83D2-A1165EF60532}"/>
              </a:ext>
            </a:extLst>
          </p:cNvPr>
          <p:cNvSpPr txBox="1"/>
          <p:nvPr/>
        </p:nvSpPr>
        <p:spPr>
          <a:xfrm>
            <a:off x="1107029" y="5899307"/>
            <a:ext cx="1244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Sistine 4XC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78DEC8-A63E-4173-98B7-08774A02B541}"/>
              </a:ext>
            </a:extLst>
          </p:cNvPr>
          <p:cNvSpPr txBox="1"/>
          <p:nvPr/>
        </p:nvSpPr>
        <p:spPr>
          <a:xfrm>
            <a:off x="3243343" y="5895374"/>
            <a:ext cx="1078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Icon 3XW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70BC22-8870-4B12-884E-117143CC630D}"/>
              </a:ext>
            </a:extLst>
          </p:cNvPr>
          <p:cNvSpPr txBox="1"/>
          <p:nvPr/>
        </p:nvSpPr>
        <p:spPr>
          <a:xfrm>
            <a:off x="5213308" y="5895374"/>
            <a:ext cx="1413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Tribute</a:t>
            </a:r>
          </a:p>
          <a:p>
            <a:pPr algn="ctr"/>
            <a:r>
              <a:rPr lang="en-US" sz="2400" dirty="0"/>
              <a:t>5XW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7EC8C6-F2DD-44C9-9C8B-AA6BDD24911B}"/>
              </a:ext>
            </a:extLst>
          </p:cNvPr>
          <p:cNvSpPr txBox="1"/>
          <p:nvPr/>
        </p:nvSpPr>
        <p:spPr>
          <a:xfrm>
            <a:off x="7518277" y="5895374"/>
            <a:ext cx="161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Monument 7XW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C5BD0B4-6240-47BA-8CC5-7E766425F9C5}"/>
              </a:ext>
            </a:extLst>
          </p:cNvPr>
          <p:cNvSpPr txBox="1"/>
          <p:nvPr/>
        </p:nvSpPr>
        <p:spPr>
          <a:xfrm>
            <a:off x="9860621" y="5895374"/>
            <a:ext cx="161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Statement 40XW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0C6CFB-BEC3-4500-9F5C-E15DD9279535}"/>
              </a:ext>
            </a:extLst>
          </p:cNvPr>
          <p:cNvSpPr/>
          <p:nvPr/>
        </p:nvSpPr>
        <p:spPr bwMode="auto">
          <a:xfrm>
            <a:off x="4592808" y="2072135"/>
            <a:ext cx="1922129" cy="10464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267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70AE7B-77D6-4E18-93BF-DCFFBD98C361}"/>
              </a:ext>
            </a:extLst>
          </p:cNvPr>
          <p:cNvCxnSpPr/>
          <p:nvPr/>
        </p:nvCxnSpPr>
        <p:spPr bwMode="auto">
          <a:xfrm flipH="1">
            <a:off x="3600001" y="3136200"/>
            <a:ext cx="671716" cy="292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18825EB-789E-48DF-994D-613E21317230}"/>
              </a:ext>
            </a:extLst>
          </p:cNvPr>
          <p:cNvSpPr txBox="1"/>
          <p:nvPr/>
        </p:nvSpPr>
        <p:spPr>
          <a:xfrm>
            <a:off x="715399" y="3513601"/>
            <a:ext cx="387741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>
              <a:defRPr/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Name of Speaker</a:t>
            </a:r>
            <a:r>
              <a:rPr lang="en-US" sz="1867" dirty="0">
                <a:solidFill>
                  <a:srgbClr val="000000"/>
                </a:solidFill>
                <a:latin typeface="Calibri"/>
              </a:rPr>
              <a:t>: </a:t>
            </a:r>
          </a:p>
          <a:p>
            <a:pPr algn="ctr" defTabSz="914332">
              <a:defRPr/>
            </a:pPr>
            <a:r>
              <a:rPr lang="en-US" sz="1867" dirty="0">
                <a:solidFill>
                  <a:srgbClr val="000000"/>
                </a:solidFill>
                <a:latin typeface="Calibri"/>
              </a:rPr>
              <a:t>“Sistine” = Work of Art on the Ceiling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628C7C-8086-4654-941E-5B8AFB7DB0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2" t="20588" r="18303" b="19818"/>
          <a:stretch/>
        </p:blipFill>
        <p:spPr>
          <a:xfrm>
            <a:off x="10338921" y="3530710"/>
            <a:ext cx="653881" cy="24531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3F0306-7B2D-4094-B78A-9E1ABF533A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2" t="25533" r="39458" b="25577"/>
          <a:stretch/>
        </p:blipFill>
        <p:spPr>
          <a:xfrm>
            <a:off x="8086243" y="3971341"/>
            <a:ext cx="469557" cy="2012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186B53-7FE8-4AA2-B0BF-EC5BD2BCC5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5" t="33817" r="56517" b="33482"/>
          <a:stretch/>
        </p:blipFill>
        <p:spPr>
          <a:xfrm>
            <a:off x="5688758" y="4637762"/>
            <a:ext cx="462357" cy="13461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E18F97-918D-4ABA-847C-26909B1710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7" t="41614" r="73302" b="41990"/>
          <a:stretch/>
        </p:blipFill>
        <p:spPr>
          <a:xfrm>
            <a:off x="3557424" y="5308958"/>
            <a:ext cx="462001" cy="674941"/>
          </a:xfrm>
          <a:prstGeom prst="rect">
            <a:avLst/>
          </a:prstGeom>
        </p:spPr>
      </p:pic>
      <p:pic>
        <p:nvPicPr>
          <p:cNvPr id="35" name="Picture 34" descr="A picture containing indoor, black, sitting&#10;&#10;Description automatically generated">
            <a:extLst>
              <a:ext uri="{FF2B5EF4-FFF2-40B4-BE49-F238E27FC236}">
                <a16:creationId xmlns:a16="http://schemas.microsoft.com/office/drawing/2014/main" id="{15B80CE1-0798-40C3-B6FB-82D2924985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98" b="95260" l="3972" r="95561">
                        <a14:foregroundMark x1="10981" y1="32957" x2="12383" y2="41986"/>
                        <a14:foregroundMark x1="3972" y1="36343" x2="3972" y2="36343"/>
                        <a14:foregroundMark x1="5140" y1="34537" x2="5140" y2="34537"/>
                        <a14:foregroundMark x1="35280" y1="9255" x2="47664" y2="7449"/>
                        <a14:foregroundMark x1="90187" y1="27314" x2="90421" y2="35440"/>
                        <a14:foregroundMark x1="95327" y1="32957" x2="95794" y2="36343"/>
                        <a14:foregroundMark x1="83645" y1="68172" x2="77103" y2="75169"/>
                        <a14:foregroundMark x1="78037" y1="84199" x2="71729" y2="85553"/>
                        <a14:foregroundMark x1="81308" y1="81264" x2="81308" y2="81264"/>
                        <a14:foregroundMark x1="80374" y1="85779" x2="80374" y2="85779"/>
                        <a14:foregroundMark x1="80140" y1="79910" x2="80140" y2="79910"/>
                        <a14:foregroundMark x1="79907" y1="82844" x2="79907" y2="82844"/>
                        <a14:foregroundMark x1="80607" y1="78781" x2="80607" y2="78781"/>
                        <a14:foregroundMark x1="81075" y1="80135" x2="81075" y2="80135"/>
                        <a14:foregroundMark x1="81308" y1="74944" x2="77103" y2="87810"/>
                        <a14:foregroundMark x1="60047" y1="77201" x2="48832" y2="87810"/>
                        <a14:foregroundMark x1="48832" y1="87810" x2="37617" y2="90519"/>
                        <a14:foregroundMark x1="44626" y1="94808" x2="54907" y2="95260"/>
                        <a14:foregroundMark x1="76869" y1="89842" x2="76869" y2="89842"/>
                        <a14:foregroundMark x1="74533" y1="88713" x2="75467" y2="89616"/>
                        <a14:foregroundMark x1="77336" y1="89616" x2="75234" y2="90293"/>
                        <a14:foregroundMark x1="76636" y1="89616" x2="76636" y2="89616"/>
                        <a14:foregroundMark x1="77570" y1="88036" x2="70794" y2="90745"/>
                        <a14:backgroundMark x1="8411" y1="13544" x2="8411" y2="13544"/>
                        <a14:backgroundMark x1="13084" y1="9707" x2="4206" y2="17381"/>
                        <a14:backgroundMark x1="17757" y1="8578" x2="6542" y2="15576"/>
                        <a14:backgroundMark x1="8411" y1="79458" x2="16355" y2="91196"/>
                        <a14:backgroundMark x1="16355" y1="91196" x2="23131" y2="95260"/>
                        <a14:backgroundMark x1="72196" y1="96163" x2="73650" y2="93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5" r="2604"/>
          <a:stretch/>
        </p:blipFill>
        <p:spPr>
          <a:xfrm>
            <a:off x="1081929" y="4661726"/>
            <a:ext cx="1287059" cy="132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13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3" grpId="0"/>
      <p:bldP spid="26" grpId="0"/>
      <p:bldP spid="51" grpId="0" animBg="1"/>
      <p:bldP spid="23" grpId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381001" y="914400"/>
            <a:ext cx="11116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332"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000000"/>
                </a:solidFill>
              </a:rPr>
              <a:t>Sistine 4XC</a:t>
            </a:r>
          </a:p>
        </p:txBody>
      </p:sp>
      <p:pic>
        <p:nvPicPr>
          <p:cNvPr id="10" name="Picture 9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10CE4965-DB08-4AF0-A135-F49B53264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8" name="Text Box 48">
            <a:extLst>
              <a:ext uri="{FF2B5EF4-FFF2-40B4-BE49-F238E27FC236}">
                <a16:creationId xmlns:a16="http://schemas.microsoft.com/office/drawing/2014/main" id="{C101D046-3A8E-44BE-AB44-799CBB32A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900" y="138815"/>
            <a:ext cx="7692733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latin typeface="+mj-lt"/>
                <a:ea typeface="+mj-ea"/>
                <a:cs typeface="+mj-cs"/>
              </a:rPr>
              <a:t> New 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Masterpiece CI Series</a:t>
            </a:r>
          </a:p>
        </p:txBody>
      </p:sp>
      <p:pic>
        <p:nvPicPr>
          <p:cNvPr id="4" name="Picture 3" descr="A picture containing black, white&#10;&#10;Description automatically generated">
            <a:extLst>
              <a:ext uri="{FF2B5EF4-FFF2-40B4-BE49-F238E27FC236}">
                <a16:creationId xmlns:a16="http://schemas.microsoft.com/office/drawing/2014/main" id="{6D0B5CB7-CF73-44A2-A888-B8FDD4813F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4" t="15594" r="26309" b="12562"/>
          <a:stretch/>
        </p:blipFill>
        <p:spPr>
          <a:xfrm>
            <a:off x="5898265" y="1145232"/>
            <a:ext cx="5155857" cy="5029200"/>
          </a:xfrm>
          <a:prstGeom prst="rect">
            <a:avLst/>
          </a:prstGeom>
        </p:spPr>
      </p:pic>
      <p:sp>
        <p:nvSpPr>
          <p:cNvPr id="1566723" name="Text Box 3"/>
          <p:cNvSpPr txBox="1">
            <a:spLocks noChangeArrowheads="1"/>
          </p:cNvSpPr>
          <p:nvPr/>
        </p:nvSpPr>
        <p:spPr bwMode="auto">
          <a:xfrm>
            <a:off x="-2" y="1606787"/>
            <a:ext cx="7150019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altLang="en-US" sz="1500" dirty="0">
                <a:solidFill>
                  <a:srgbClr val="000000"/>
                </a:solidFill>
              </a:rPr>
              <a:t>1x Folded Motion XT Obsidian Tweeter</a:t>
            </a:r>
            <a:endParaRPr lang="en-US" sz="1500" dirty="0">
              <a:solidFill>
                <a:srgbClr val="000000"/>
              </a:solidFill>
            </a:endParaRP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2x Dedicated Midrange Drivers: 3.5”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1x Dedicated Bass Driver: 8”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Frequency Response: 63-25,000Hz ± 3dB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Sensitivity: 92dB @ 2.83 volts/meter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Impedance: 4ohms </a:t>
            </a:r>
            <a:r>
              <a:rPr lang="en-US" sz="1200" dirty="0">
                <a:solidFill>
                  <a:srgbClr val="000000"/>
                </a:solidFill>
              </a:rPr>
              <a:t>(Compatible with 4,6, or 8 ohm rated amps)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Suitable Amplifier Range: 20-300 watts  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Fully Enclosed Back Box 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Precision Vojtko crossover topology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Installation Position Tuning Switch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Tweeter Attenuation Switch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A528D2-F94D-44AE-9008-05A072B27E94}"/>
              </a:ext>
            </a:extLst>
          </p:cNvPr>
          <p:cNvSpPr txBox="1"/>
          <p:nvPr/>
        </p:nvSpPr>
        <p:spPr>
          <a:xfrm>
            <a:off x="7150017" y="6064537"/>
            <a:ext cx="2536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11.46” Cutout</a:t>
            </a:r>
          </a:p>
          <a:p>
            <a:pPr algn="ctr"/>
            <a:r>
              <a:rPr lang="en-US" sz="1400" dirty="0"/>
              <a:t>7.2” Mounting Depth</a:t>
            </a:r>
          </a:p>
        </p:txBody>
      </p:sp>
    </p:spTree>
    <p:extLst>
      <p:ext uri="{BB962C8B-B14F-4D97-AF65-F5344CB8AC3E}">
        <p14:creationId xmlns:p14="http://schemas.microsoft.com/office/powerpoint/2010/main" val="299309436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10CE4965-DB08-4AF0-A135-F49B53264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8" name="Text Box 48">
            <a:extLst>
              <a:ext uri="{FF2B5EF4-FFF2-40B4-BE49-F238E27FC236}">
                <a16:creationId xmlns:a16="http://schemas.microsoft.com/office/drawing/2014/main" id="{C101D046-3A8E-44BE-AB44-799CBB32A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900" y="138815"/>
            <a:ext cx="7692733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latin typeface="+mj-lt"/>
                <a:ea typeface="+mj-ea"/>
                <a:cs typeface="+mj-cs"/>
              </a:rPr>
              <a:t> New 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Masterpiece CI Series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2129DCE-B8D3-4F2A-B7CC-F7FB509F0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765" y="3726507"/>
            <a:ext cx="3983616" cy="3081528"/>
          </a:xfrm>
          <a:prstGeom prst="rect">
            <a:avLst/>
          </a:prstGeom>
        </p:spPr>
      </p:pic>
      <p:pic>
        <p:nvPicPr>
          <p:cNvPr id="6" name="Picture 5" descr="A picture containing computer, table&#10;&#10;Description automatically generated">
            <a:extLst>
              <a:ext uri="{FF2B5EF4-FFF2-40B4-BE49-F238E27FC236}">
                <a16:creationId xmlns:a16="http://schemas.microsoft.com/office/drawing/2014/main" id="{BD6D0700-2097-401D-A611-B4BBB5D1B8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" b="2204"/>
          <a:stretch/>
        </p:blipFill>
        <p:spPr>
          <a:xfrm>
            <a:off x="3628572" y="1069368"/>
            <a:ext cx="4934855" cy="259673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0ACEFAF-6D40-45BB-A17D-520E6025BA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21" y="3726507"/>
            <a:ext cx="3992386" cy="3080871"/>
          </a:xfrm>
          <a:prstGeom prst="rect">
            <a:avLst/>
          </a:prstGeom>
        </p:spPr>
      </p:pic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381001" y="914400"/>
            <a:ext cx="11116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332"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000000"/>
                </a:solidFill>
              </a:rPr>
              <a:t>Sistine 4XC: Dispersion</a:t>
            </a:r>
          </a:p>
        </p:txBody>
      </p:sp>
    </p:spTree>
    <p:extLst>
      <p:ext uri="{BB962C8B-B14F-4D97-AF65-F5344CB8AC3E}">
        <p14:creationId xmlns:p14="http://schemas.microsoft.com/office/powerpoint/2010/main" val="213643894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23" name="Text Box 3"/>
          <p:cNvSpPr txBox="1">
            <a:spLocks noChangeArrowheads="1"/>
          </p:cNvSpPr>
          <p:nvPr/>
        </p:nvSpPr>
        <p:spPr bwMode="auto">
          <a:xfrm>
            <a:off x="-2" y="1606787"/>
            <a:ext cx="7150019" cy="51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altLang="en-US" sz="1500" dirty="0">
                <a:solidFill>
                  <a:srgbClr val="000000"/>
                </a:solidFill>
              </a:rPr>
              <a:t>1x Folded Motion XT Obsidian Tweeter (Rotatable)</a:t>
            </a:r>
            <a:endParaRPr lang="en-US" sz="1500" dirty="0">
              <a:solidFill>
                <a:srgbClr val="000000"/>
              </a:solidFill>
            </a:endParaRP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2x Midrange/Bass Drivers: 5.5”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Frequency Response: 78-25,000Hz ± 3dB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Sensitivity: 94dB @ 2.83 volts/ meter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Impedance: 4 ohms </a:t>
            </a:r>
            <a:r>
              <a:rPr lang="en-US" sz="1200" dirty="0">
                <a:solidFill>
                  <a:srgbClr val="000000"/>
                </a:solidFill>
              </a:rPr>
              <a:t>(Compatible with 4,6, or 8 ohm rated amps)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Suitable Amplifier Range: 20-250 watts  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Phenolic Front Baffle 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Brushed Aluminum Faceplate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Fully Enclosed Back Box 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Precision Vojtko crossover topology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381001" y="914400"/>
            <a:ext cx="11116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332"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000000"/>
                </a:solidFill>
              </a:rPr>
              <a:t>Icon 3XW</a:t>
            </a:r>
          </a:p>
        </p:txBody>
      </p:sp>
      <p:pic>
        <p:nvPicPr>
          <p:cNvPr id="10" name="Picture 9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10CE4965-DB08-4AF0-A135-F49B53264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8" name="Text Box 48">
            <a:extLst>
              <a:ext uri="{FF2B5EF4-FFF2-40B4-BE49-F238E27FC236}">
                <a16:creationId xmlns:a16="http://schemas.microsoft.com/office/drawing/2014/main" id="{C101D046-3A8E-44BE-AB44-799CBB32A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900" y="138815"/>
            <a:ext cx="7692733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latin typeface="+mj-lt"/>
                <a:ea typeface="+mj-ea"/>
                <a:cs typeface="+mj-cs"/>
              </a:rPr>
              <a:t> New 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Masterpiece CI Series</a:t>
            </a:r>
          </a:p>
        </p:txBody>
      </p:sp>
      <p:pic>
        <p:nvPicPr>
          <p:cNvPr id="4" name="Picture 3" descr="A close up of electronics&#10;&#10;Description automatically generated">
            <a:extLst>
              <a:ext uri="{FF2B5EF4-FFF2-40B4-BE49-F238E27FC236}">
                <a16:creationId xmlns:a16="http://schemas.microsoft.com/office/drawing/2014/main" id="{C315CE24-3B4C-4FE2-8485-E3C64FED2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0" t="25355" r="40435" b="21222"/>
          <a:stretch/>
        </p:blipFill>
        <p:spPr>
          <a:xfrm>
            <a:off x="8775510" y="1103083"/>
            <a:ext cx="3436827" cy="5029200"/>
          </a:xfrm>
          <a:prstGeom prst="rect">
            <a:avLst/>
          </a:prstGeom>
        </p:spPr>
      </p:pic>
      <p:pic>
        <p:nvPicPr>
          <p:cNvPr id="9" name="Picture 8" descr="A picture containing comb&#10;&#10;Description automatically generated">
            <a:extLst>
              <a:ext uri="{FF2B5EF4-FFF2-40B4-BE49-F238E27FC236}">
                <a16:creationId xmlns:a16="http://schemas.microsoft.com/office/drawing/2014/main" id="{61A1384C-53A7-4413-8DBE-FED3BFDAF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3" t="22901" r="41208" b="21974"/>
          <a:stretch/>
        </p:blipFill>
        <p:spPr>
          <a:xfrm>
            <a:off x="6096000" y="914400"/>
            <a:ext cx="3159513" cy="5029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0E78F4-3DA0-4E3C-B5C0-28193BB59BE1}"/>
              </a:ext>
            </a:extLst>
          </p:cNvPr>
          <p:cNvSpPr txBox="1"/>
          <p:nvPr/>
        </p:nvSpPr>
        <p:spPr>
          <a:xfrm>
            <a:off x="7987151" y="5943600"/>
            <a:ext cx="2536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14.66” x 8.64” Cutout</a:t>
            </a:r>
          </a:p>
          <a:p>
            <a:pPr algn="ctr"/>
            <a:r>
              <a:rPr lang="en-US" sz="1400" dirty="0"/>
              <a:t>3.8” Mounting Depth</a:t>
            </a:r>
          </a:p>
        </p:txBody>
      </p:sp>
    </p:spTree>
    <p:extLst>
      <p:ext uri="{BB962C8B-B14F-4D97-AF65-F5344CB8AC3E}">
        <p14:creationId xmlns:p14="http://schemas.microsoft.com/office/powerpoint/2010/main" val="255024654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381001" y="914400"/>
            <a:ext cx="11116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332"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000000"/>
                </a:solidFill>
              </a:rPr>
              <a:t>Icon 3XW, Tribute 5XW, and Monument 7XW Rotatable Tweeter</a:t>
            </a:r>
          </a:p>
        </p:txBody>
      </p:sp>
      <p:pic>
        <p:nvPicPr>
          <p:cNvPr id="10" name="Picture 9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10CE4965-DB08-4AF0-A135-F49B53264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8" name="Text Box 48">
            <a:extLst>
              <a:ext uri="{FF2B5EF4-FFF2-40B4-BE49-F238E27FC236}">
                <a16:creationId xmlns:a16="http://schemas.microsoft.com/office/drawing/2014/main" id="{C101D046-3A8E-44BE-AB44-799CBB32A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900" y="138815"/>
            <a:ext cx="7692733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latin typeface="+mj-lt"/>
                <a:ea typeface="+mj-ea"/>
                <a:cs typeface="+mj-cs"/>
              </a:rPr>
              <a:t> New 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Masterpiece CI Series</a:t>
            </a:r>
          </a:p>
        </p:txBody>
      </p:sp>
      <p:pic>
        <p:nvPicPr>
          <p:cNvPr id="3" name="Picture 2" descr="A close up of a speaker&#10;&#10;Description automatically generated">
            <a:extLst>
              <a:ext uri="{FF2B5EF4-FFF2-40B4-BE49-F238E27FC236}">
                <a16:creationId xmlns:a16="http://schemas.microsoft.com/office/drawing/2014/main" id="{64414FE5-3E73-41D1-A265-54BEC66436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474" y="1452978"/>
            <a:ext cx="7022606" cy="3952045"/>
          </a:xfrm>
          <a:prstGeom prst="rect">
            <a:avLst/>
          </a:prstGeom>
        </p:spPr>
      </p:pic>
      <p:pic>
        <p:nvPicPr>
          <p:cNvPr id="6" name="Picture 5" descr="A close up of a speaker&#10;&#10;Description automatically generated">
            <a:extLst>
              <a:ext uri="{FF2B5EF4-FFF2-40B4-BE49-F238E27FC236}">
                <a16:creationId xmlns:a16="http://schemas.microsoft.com/office/drawing/2014/main" id="{76F64FFE-2F66-4F66-BB5F-C351072D2D2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866" y="1453892"/>
            <a:ext cx="7022606" cy="39502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0CA8D8-8618-4C76-93EE-071D5A0DD629}"/>
              </a:ext>
            </a:extLst>
          </p:cNvPr>
          <p:cNvSpPr txBox="1"/>
          <p:nvPr/>
        </p:nvSpPr>
        <p:spPr>
          <a:xfrm>
            <a:off x="2584697" y="5481935"/>
            <a:ext cx="7022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 screws underneath the aluminum faceplate secure the tweeter.</a:t>
            </a:r>
          </a:p>
          <a:p>
            <a:pPr algn="ctr"/>
            <a:r>
              <a:rPr lang="en-US" dirty="0"/>
              <a:t>Rotatable for optimal sound in vertical or horizontal orientations.</a:t>
            </a:r>
          </a:p>
        </p:txBody>
      </p:sp>
    </p:spTree>
    <p:extLst>
      <p:ext uri="{BB962C8B-B14F-4D97-AF65-F5344CB8AC3E}">
        <p14:creationId xmlns:p14="http://schemas.microsoft.com/office/powerpoint/2010/main" val="47300167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23" name="Text Box 3"/>
          <p:cNvSpPr txBox="1">
            <a:spLocks noChangeArrowheads="1"/>
          </p:cNvSpPr>
          <p:nvPr/>
        </p:nvSpPr>
        <p:spPr bwMode="auto">
          <a:xfrm>
            <a:off x="-2" y="1589090"/>
            <a:ext cx="7150019" cy="555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altLang="en-US" sz="1500" dirty="0">
                <a:solidFill>
                  <a:srgbClr val="000000"/>
                </a:solidFill>
              </a:rPr>
              <a:t>1x Folded Motion XT Obsidian Tweeter (Rotatable)</a:t>
            </a:r>
            <a:endParaRPr lang="en-US" sz="1500" dirty="0">
              <a:solidFill>
                <a:srgbClr val="000000"/>
              </a:solidFill>
            </a:endParaRP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2x Midrange/Bass Drivers: 5.5”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2x Passive Radiators: 6.5”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Frequency Response: 71-25,000Hz ± 3dB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Sensitivity: 94dB @ 2.83 volts/meter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Impedance: 4ohms </a:t>
            </a:r>
            <a:r>
              <a:rPr lang="en-US" sz="1200" dirty="0">
                <a:solidFill>
                  <a:srgbClr val="000000"/>
                </a:solidFill>
              </a:rPr>
              <a:t>(Compatible with 4,6, or 8 ohm rated amps)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Suitable Amplifier Range: 20-250 watts  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Phenolic Front Baffle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Brushed Aluminum Faceplate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Fully Enclosed Back Box 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Precision Vojtko crossover topology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381001" y="914400"/>
            <a:ext cx="11116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332"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000000"/>
                </a:solidFill>
              </a:rPr>
              <a:t>Tribute 5XW</a:t>
            </a:r>
          </a:p>
        </p:txBody>
      </p:sp>
      <p:pic>
        <p:nvPicPr>
          <p:cNvPr id="10" name="Picture 9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10CE4965-DB08-4AF0-A135-F49B53264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8" name="Text Box 48">
            <a:extLst>
              <a:ext uri="{FF2B5EF4-FFF2-40B4-BE49-F238E27FC236}">
                <a16:creationId xmlns:a16="http://schemas.microsoft.com/office/drawing/2014/main" id="{C101D046-3A8E-44BE-AB44-799CBB32A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900" y="138815"/>
            <a:ext cx="7692733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latin typeface="+mj-lt"/>
                <a:ea typeface="+mj-ea"/>
                <a:cs typeface="+mj-cs"/>
              </a:rPr>
              <a:t> New 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Masterpiece CI Series</a:t>
            </a:r>
          </a:p>
        </p:txBody>
      </p:sp>
      <p:pic>
        <p:nvPicPr>
          <p:cNvPr id="4" name="Picture 3" descr="A close up of electronics&#10;&#10;Description automatically generated">
            <a:extLst>
              <a:ext uri="{FF2B5EF4-FFF2-40B4-BE49-F238E27FC236}">
                <a16:creationId xmlns:a16="http://schemas.microsoft.com/office/drawing/2014/main" id="{F98E14B6-3BCF-4749-92A5-F47E106BB6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2" t="13141" r="41174" b="11829"/>
          <a:stretch/>
        </p:blipFill>
        <p:spPr>
          <a:xfrm>
            <a:off x="9342755" y="685800"/>
            <a:ext cx="2236732" cy="5486400"/>
          </a:xfrm>
          <a:prstGeom prst="rect">
            <a:avLst/>
          </a:prstGeom>
        </p:spPr>
      </p:pic>
      <p:pic>
        <p:nvPicPr>
          <p:cNvPr id="6" name="Picture 5" descr="A picture containing comb, sitting, photo, white&#10;&#10;Description automatically generated">
            <a:extLst>
              <a:ext uri="{FF2B5EF4-FFF2-40B4-BE49-F238E27FC236}">
                <a16:creationId xmlns:a16="http://schemas.microsoft.com/office/drawing/2014/main" id="{CB137F7A-1F99-4A03-8593-49ADC1DD5D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3" t="13430" r="41544" b="14360"/>
          <a:stretch/>
        </p:blipFill>
        <p:spPr>
          <a:xfrm>
            <a:off x="7548728" y="680756"/>
            <a:ext cx="2075555" cy="548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44692D-0122-4698-8F1A-68252F6F91DE}"/>
              </a:ext>
            </a:extLst>
          </p:cNvPr>
          <p:cNvSpPr txBox="1"/>
          <p:nvPr/>
        </p:nvSpPr>
        <p:spPr>
          <a:xfrm>
            <a:off x="8476271" y="6195965"/>
            <a:ext cx="2536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29.82” x 9.29” Cutout</a:t>
            </a:r>
          </a:p>
          <a:p>
            <a:pPr algn="ctr"/>
            <a:r>
              <a:rPr lang="en-US" sz="1400" dirty="0"/>
              <a:t>3.8” Mounting Depth</a:t>
            </a:r>
          </a:p>
        </p:txBody>
      </p:sp>
    </p:spTree>
    <p:extLst>
      <p:ext uri="{BB962C8B-B14F-4D97-AF65-F5344CB8AC3E}">
        <p14:creationId xmlns:p14="http://schemas.microsoft.com/office/powerpoint/2010/main" val="169549605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23" name="Text Box 3"/>
          <p:cNvSpPr txBox="1">
            <a:spLocks noChangeArrowheads="1"/>
          </p:cNvSpPr>
          <p:nvPr/>
        </p:nvSpPr>
        <p:spPr bwMode="auto">
          <a:xfrm>
            <a:off x="-2" y="1589090"/>
            <a:ext cx="7150019" cy="599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altLang="en-US" sz="1500" dirty="0">
                <a:solidFill>
                  <a:srgbClr val="000000"/>
                </a:solidFill>
              </a:rPr>
              <a:t>1x Folded Motion XT Obsidian Tweeter (Rotatable)</a:t>
            </a:r>
            <a:endParaRPr lang="en-US" sz="1500" dirty="0">
              <a:solidFill>
                <a:srgbClr val="000000"/>
              </a:solidFill>
            </a:endParaRP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1x Dedicated Midrange Driver: 6.5”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2x Dedicated Bass Drivers: 6.5”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3x Passive Radiators: 6.5”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Frequency Response: 52-25,000Hz ± 3dB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Sensitivity: 95dB @ 2.83 volts/meter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Impedance: 4ohms </a:t>
            </a:r>
            <a:r>
              <a:rPr lang="en-US" sz="1200" dirty="0">
                <a:solidFill>
                  <a:srgbClr val="000000"/>
                </a:solidFill>
              </a:rPr>
              <a:t>(Compatible with 4,6, or 8 ohm rated amps)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Suitable Amplifier Range: 20-300 watts  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Phenolic Front Baffle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Brushed Aluminum Faceplate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Fully Enclosed Back Box 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Precision Vojtko crossover topology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381001" y="914400"/>
            <a:ext cx="11116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332"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000000"/>
                </a:solidFill>
              </a:rPr>
              <a:t>Monument 7XW</a:t>
            </a:r>
          </a:p>
        </p:txBody>
      </p:sp>
      <p:pic>
        <p:nvPicPr>
          <p:cNvPr id="10" name="Picture 9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10CE4965-DB08-4AF0-A135-F49B53264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8" name="Text Box 48">
            <a:extLst>
              <a:ext uri="{FF2B5EF4-FFF2-40B4-BE49-F238E27FC236}">
                <a16:creationId xmlns:a16="http://schemas.microsoft.com/office/drawing/2014/main" id="{C101D046-3A8E-44BE-AB44-799CBB32A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900" y="138815"/>
            <a:ext cx="7692733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latin typeface="+mj-lt"/>
                <a:ea typeface="+mj-ea"/>
                <a:cs typeface="+mj-cs"/>
              </a:rPr>
              <a:t> New 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Masterpiece CI Series</a:t>
            </a:r>
          </a:p>
        </p:txBody>
      </p:sp>
      <p:pic>
        <p:nvPicPr>
          <p:cNvPr id="4" name="Picture 3" descr="A picture containing outdoor, side, sitting, tall&#10;&#10;Description automatically generated">
            <a:extLst>
              <a:ext uri="{FF2B5EF4-FFF2-40B4-BE49-F238E27FC236}">
                <a16:creationId xmlns:a16="http://schemas.microsoft.com/office/drawing/2014/main" id="{4C8B45D4-EDA4-472F-A2CA-8DEA145A4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3" r="41716"/>
          <a:stretch/>
        </p:blipFill>
        <p:spPr>
          <a:xfrm>
            <a:off x="9627810" y="0"/>
            <a:ext cx="1814285" cy="6858000"/>
          </a:xfrm>
          <a:prstGeom prst="rect">
            <a:avLst/>
          </a:prstGeom>
        </p:spPr>
      </p:pic>
      <p:pic>
        <p:nvPicPr>
          <p:cNvPr id="6" name="Picture 5" descr="A picture containing comb&#10;&#10;Description automatically generated">
            <a:extLst>
              <a:ext uri="{FF2B5EF4-FFF2-40B4-BE49-F238E27FC236}">
                <a16:creationId xmlns:a16="http://schemas.microsoft.com/office/drawing/2014/main" id="{6A9983E0-0F24-4857-9C33-BA499B11A1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7" r="40917"/>
          <a:stretch/>
        </p:blipFill>
        <p:spPr>
          <a:xfrm>
            <a:off x="7404171" y="0"/>
            <a:ext cx="209679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A2360C-4DF5-465A-8149-23FE774F9BE4}"/>
              </a:ext>
            </a:extLst>
          </p:cNvPr>
          <p:cNvSpPr txBox="1"/>
          <p:nvPr/>
        </p:nvSpPr>
        <p:spPr>
          <a:xfrm>
            <a:off x="8232601" y="6195965"/>
            <a:ext cx="2536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45.57” x 9.29” Cutout</a:t>
            </a:r>
          </a:p>
          <a:p>
            <a:pPr algn="ctr"/>
            <a:r>
              <a:rPr lang="en-US" sz="1400" dirty="0"/>
              <a:t>3.8” Mounting Depth</a:t>
            </a:r>
          </a:p>
        </p:txBody>
      </p:sp>
    </p:spTree>
    <p:extLst>
      <p:ext uri="{BB962C8B-B14F-4D97-AF65-F5344CB8AC3E}">
        <p14:creationId xmlns:p14="http://schemas.microsoft.com/office/powerpoint/2010/main" val="375667906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remote, control, television, monitor&#10;&#10;Description automatically generated">
            <a:extLst>
              <a:ext uri="{FF2B5EF4-FFF2-40B4-BE49-F238E27FC236}">
                <a16:creationId xmlns:a16="http://schemas.microsoft.com/office/drawing/2014/main" id="{2C0D505D-94E7-4460-989B-F4340FE301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41"/>
          <a:stretch/>
        </p:blipFill>
        <p:spPr>
          <a:xfrm>
            <a:off x="6310635" y="-194999"/>
            <a:ext cx="5881365" cy="6858000"/>
          </a:xfrm>
          <a:prstGeom prst="rect">
            <a:avLst/>
          </a:prstGeom>
        </p:spPr>
      </p:pic>
      <p:sp>
        <p:nvSpPr>
          <p:cNvPr id="1566723" name="Text Box 3"/>
          <p:cNvSpPr txBox="1">
            <a:spLocks noChangeArrowheads="1"/>
          </p:cNvSpPr>
          <p:nvPr/>
        </p:nvSpPr>
        <p:spPr bwMode="auto">
          <a:xfrm>
            <a:off x="-2" y="1589090"/>
            <a:ext cx="7150019" cy="337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altLang="en-US" sz="1500" dirty="0"/>
              <a:t>16x Folded Motion XT Obsidian Tweeters</a:t>
            </a:r>
            <a:endParaRPr lang="en-US" sz="1500" dirty="0"/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16x Dedicated Midrange Drivers: 3.5”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8x Dedicated Bass Drivers: 6.5”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altLang="en-US" sz="1500" dirty="0">
                <a:solidFill>
                  <a:srgbClr val="000000"/>
                </a:solidFill>
              </a:rPr>
              <a:t>80</a:t>
            </a:r>
            <a:r>
              <a:rPr lang="en-US" altLang="en-US" sz="1500" baseline="30000" dirty="0">
                <a:solidFill>
                  <a:srgbClr val="000000"/>
                </a:solidFill>
              </a:rPr>
              <a:t>o</a:t>
            </a:r>
            <a:r>
              <a:rPr lang="en-US" altLang="en-US" sz="1500" i="1" baseline="30000" dirty="0">
                <a:solidFill>
                  <a:srgbClr val="000000"/>
                </a:solidFill>
              </a:rPr>
              <a:t> </a:t>
            </a:r>
            <a:r>
              <a:rPr lang="en-US" sz="1500" dirty="0"/>
              <a:t>x 52” Line Source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Frequency Response: 48-25,000Hz ± 3dB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Sensitivity: 95dB @ 2.83 volts/meter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Impedance: 4ohms (Compatible with 4,6, or 8 ohm rated amps)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Suitable Amplifier Range: 50-800 watts </a:t>
            </a: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381001" y="914400"/>
            <a:ext cx="11116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332"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000000"/>
                </a:solidFill>
              </a:rPr>
              <a:t>Statement 40XW</a:t>
            </a:r>
          </a:p>
        </p:txBody>
      </p:sp>
      <p:pic>
        <p:nvPicPr>
          <p:cNvPr id="10" name="Picture 9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10CE4965-DB08-4AF0-A135-F49B53264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8" name="Text Box 48">
            <a:extLst>
              <a:ext uri="{FF2B5EF4-FFF2-40B4-BE49-F238E27FC236}">
                <a16:creationId xmlns:a16="http://schemas.microsoft.com/office/drawing/2014/main" id="{C101D046-3A8E-44BE-AB44-799CBB32A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900" y="138815"/>
            <a:ext cx="7692733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latin typeface="+mj-lt"/>
                <a:ea typeface="+mj-ea"/>
                <a:cs typeface="+mj-cs"/>
              </a:rPr>
              <a:t> New 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Masterpiece CI Series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F1016D-69C3-497A-A4D6-E6B0259A7086}"/>
              </a:ext>
            </a:extLst>
          </p:cNvPr>
          <p:cNvSpPr txBox="1"/>
          <p:nvPr/>
        </p:nvSpPr>
        <p:spPr>
          <a:xfrm>
            <a:off x="8471273" y="6334780"/>
            <a:ext cx="2536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89” x 14.5” x 3.5” </a:t>
            </a:r>
          </a:p>
          <a:p>
            <a:pPr algn="ctr"/>
            <a:r>
              <a:rPr lang="en-US" sz="1400" dirty="0"/>
              <a:t>Minimum Cavity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041089-EAFC-41E0-A5C2-E98031BB9244}"/>
              </a:ext>
            </a:extLst>
          </p:cNvPr>
          <p:cNvSpPr txBox="1"/>
          <p:nvPr/>
        </p:nvSpPr>
        <p:spPr>
          <a:xfrm>
            <a:off x="4029059" y="1589090"/>
            <a:ext cx="4920263" cy="2734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Phenolic Front Baffle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Brushed Aluminum Faceplate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Fully Enclosed Back Box 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Acoustically and Mechanically Isolated Mounting Method</a:t>
            </a:r>
          </a:p>
          <a:p>
            <a:pPr marL="1371566" lvl="1" indent="-380990" defTabSz="914332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Precision Vojtko crossover topology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40108254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381001" y="914400"/>
            <a:ext cx="11116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332"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000000"/>
                </a:solidFill>
              </a:rPr>
              <a:t>Statement 40XW Line Source Dispersion: </a:t>
            </a:r>
            <a:r>
              <a:rPr lang="en-US" altLang="en-US" sz="2400" i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80</a:t>
            </a:r>
            <a:r>
              <a:rPr lang="en-US" altLang="en-US" sz="2400" i="1" baseline="300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o </a:t>
            </a:r>
            <a:r>
              <a:rPr lang="en-US" altLang="en-US" sz="2400" i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x 52”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10" name="Picture 9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10CE4965-DB08-4AF0-A135-F49B53264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8" name="Text Box 48">
            <a:extLst>
              <a:ext uri="{FF2B5EF4-FFF2-40B4-BE49-F238E27FC236}">
                <a16:creationId xmlns:a16="http://schemas.microsoft.com/office/drawing/2014/main" id="{C101D046-3A8E-44BE-AB44-799CBB32A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900" y="138815"/>
            <a:ext cx="7692733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latin typeface="+mj-lt"/>
                <a:ea typeface="+mj-ea"/>
                <a:cs typeface="+mj-cs"/>
              </a:rPr>
              <a:t> New 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Masterpiece CI Series</a:t>
            </a:r>
          </a:p>
        </p:txBody>
      </p:sp>
      <p:pic>
        <p:nvPicPr>
          <p:cNvPr id="3" name="Picture 2" descr="A picture containing table, room, computer&#10;&#10;Description automatically generated">
            <a:extLst>
              <a:ext uri="{FF2B5EF4-FFF2-40B4-BE49-F238E27FC236}">
                <a16:creationId xmlns:a16="http://schemas.microsoft.com/office/drawing/2014/main" id="{17A81EF1-5ED0-4D78-8E37-96FF521FB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63" y="1376065"/>
            <a:ext cx="8449073" cy="501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4961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02CD7378-C5BA-442B-A05D-5F80E6D897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" y="6010"/>
            <a:ext cx="1925053" cy="1069367"/>
          </a:xfrm>
          <a:prstGeom prst="rect">
            <a:avLst/>
          </a:prstGeom>
        </p:spPr>
      </p:pic>
      <p:sp>
        <p:nvSpPr>
          <p:cNvPr id="23" name="Text Box 48">
            <a:extLst>
              <a:ext uri="{FF2B5EF4-FFF2-40B4-BE49-F238E27FC236}">
                <a16:creationId xmlns:a16="http://schemas.microsoft.com/office/drawing/2014/main" id="{EE42713E-B106-477A-92BE-30336B912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900" y="138815"/>
            <a:ext cx="7087584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latin typeface="+mj-lt"/>
                <a:ea typeface="+mj-ea"/>
                <a:cs typeface="+mj-cs"/>
              </a:rPr>
              <a:t> New 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Masterpiece CI Series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0616F1-1582-46AA-93F5-1E3823FDE972}"/>
              </a:ext>
            </a:extLst>
          </p:cNvPr>
          <p:cNvSpPr txBox="1"/>
          <p:nvPr/>
        </p:nvSpPr>
        <p:spPr>
          <a:xfrm>
            <a:off x="512064" y="2061433"/>
            <a:ext cx="9144000" cy="25423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Folded Motion Tweeter XT Obsidian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Unidirectional Carbon Fiber, Multi Section Cones w/ Nomex backer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Phenolic Front Baffles (In-Wall Models)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Brushed Aluminum Faceplate Trim (In-Wall Models)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Precision Vojtko Crossover Networks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Sealed Back Box Enclosures (All Models)</a:t>
            </a:r>
          </a:p>
        </p:txBody>
      </p:sp>
      <p:sp>
        <p:nvSpPr>
          <p:cNvPr id="15" name="Text Box 33">
            <a:extLst>
              <a:ext uri="{FF2B5EF4-FFF2-40B4-BE49-F238E27FC236}">
                <a16:creationId xmlns:a16="http://schemas.microsoft.com/office/drawing/2014/main" id="{35609A6C-6B06-41EF-8428-25D6D7E35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1" y="914400"/>
            <a:ext cx="11116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332"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000000"/>
                </a:solidFill>
              </a:rPr>
              <a:t>Feature Summary</a:t>
            </a:r>
          </a:p>
        </p:txBody>
      </p:sp>
      <p:pic>
        <p:nvPicPr>
          <p:cNvPr id="20" name="Picture 19" descr="A picture containing remote&#10;&#10;Description automatically generated">
            <a:extLst>
              <a:ext uri="{FF2B5EF4-FFF2-40B4-BE49-F238E27FC236}">
                <a16:creationId xmlns:a16="http://schemas.microsoft.com/office/drawing/2014/main" id="{6761E29B-DDBE-4A16-B46A-790C14BC68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 t="18587" r="16007" b="18488"/>
          <a:stretch/>
        </p:blipFill>
        <p:spPr>
          <a:xfrm>
            <a:off x="6524686" y="2670095"/>
            <a:ext cx="5220929" cy="3877081"/>
          </a:xfrm>
          <a:prstGeom prst="rect">
            <a:avLst/>
          </a:prstGeom>
        </p:spPr>
      </p:pic>
      <p:pic>
        <p:nvPicPr>
          <p:cNvPr id="24" name="Picture 23" descr="A picture containing black, white&#10;&#10;Description automatically generated">
            <a:extLst>
              <a:ext uri="{FF2B5EF4-FFF2-40B4-BE49-F238E27FC236}">
                <a16:creationId xmlns:a16="http://schemas.microsoft.com/office/drawing/2014/main" id="{FEA5FE0C-9612-474D-9EEF-24EC6C2D1D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3" t="13838" r="25283" b="11524"/>
          <a:stretch/>
        </p:blipFill>
        <p:spPr>
          <a:xfrm>
            <a:off x="5492300" y="4141154"/>
            <a:ext cx="922892" cy="92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5906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peaker&#10;&#10;Description automatically generated">
            <a:extLst>
              <a:ext uri="{FF2B5EF4-FFF2-40B4-BE49-F238E27FC236}">
                <a16:creationId xmlns:a16="http://schemas.microsoft.com/office/drawing/2014/main" id="{A6B80080-322D-437F-A97A-CAB11A05B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9" y="0"/>
            <a:ext cx="3429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E30DC2D-6420-4C9B-A899-436CFA3C7093}"/>
              </a:ext>
            </a:extLst>
          </p:cNvPr>
          <p:cNvSpPr/>
          <p:nvPr/>
        </p:nvSpPr>
        <p:spPr bwMode="auto">
          <a:xfrm>
            <a:off x="6095999" y="70793"/>
            <a:ext cx="1172005" cy="43655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0BB9B4-B8D0-4D09-A763-05E88A369F09}"/>
              </a:ext>
            </a:extLst>
          </p:cNvPr>
          <p:cNvSpPr/>
          <p:nvPr/>
        </p:nvSpPr>
        <p:spPr bwMode="auto">
          <a:xfrm>
            <a:off x="5969164" y="6175643"/>
            <a:ext cx="1172005" cy="43655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7BF64F-4F35-4551-93F5-899A709D7B89}"/>
              </a:ext>
            </a:extLst>
          </p:cNvPr>
          <p:cNvCxnSpPr/>
          <p:nvPr/>
        </p:nvCxnSpPr>
        <p:spPr bwMode="auto">
          <a:xfrm flipH="1">
            <a:off x="6858000" y="2864224"/>
            <a:ext cx="1815353" cy="4504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8C91762-39F9-434A-9DA2-97E2990B1A41}"/>
              </a:ext>
            </a:extLst>
          </p:cNvPr>
          <p:cNvSpPr txBox="1"/>
          <p:nvPr/>
        </p:nvSpPr>
        <p:spPr>
          <a:xfrm>
            <a:off x="8754034" y="2595282"/>
            <a:ext cx="33348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Fiberock</a:t>
            </a:r>
            <a:r>
              <a:rPr lang="en-US" dirty="0"/>
              <a:t>®</a:t>
            </a:r>
          </a:p>
          <a:p>
            <a:pPr marL="285750" indent="-285750">
              <a:buFontTx/>
              <a:buChar char="-"/>
            </a:pPr>
            <a:r>
              <a:rPr lang="en-US" dirty="0"/>
              <a:t>Leveling adjustments</a:t>
            </a:r>
          </a:p>
          <a:p>
            <a:pPr marL="285750" indent="-285750">
              <a:buFontTx/>
              <a:buChar char="-"/>
            </a:pPr>
            <a:r>
              <a:rPr lang="en-US" dirty="0"/>
              <a:t>Provides strong and consistent finish around speaker grille</a:t>
            </a:r>
          </a:p>
          <a:p>
            <a:pPr marL="285750" indent="-285750">
              <a:buFontTx/>
              <a:buChar char="-"/>
            </a:pPr>
            <a:r>
              <a:rPr lang="en-US" dirty="0"/>
              <a:t>Choice of 1/2” or 5/8” thickness</a:t>
            </a:r>
          </a:p>
        </p:txBody>
      </p:sp>
      <p:sp>
        <p:nvSpPr>
          <p:cNvPr id="9" name="Text Box 33">
            <a:extLst>
              <a:ext uri="{FF2B5EF4-FFF2-40B4-BE49-F238E27FC236}">
                <a16:creationId xmlns:a16="http://schemas.microsoft.com/office/drawing/2014/main" id="{FC24F89C-3D1B-4346-843B-EC27924F3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2" y="914400"/>
            <a:ext cx="400049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332"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000000"/>
                </a:solidFill>
              </a:rPr>
              <a:t>Statement 40XW In-Wall Installation</a:t>
            </a:r>
          </a:p>
        </p:txBody>
      </p:sp>
      <p:pic>
        <p:nvPicPr>
          <p:cNvPr id="10" name="Picture 9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92F08E56-78D8-485C-B296-1601BEDA55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ADEA4C-5341-4294-994B-3FB0EF773B54}"/>
              </a:ext>
            </a:extLst>
          </p:cNvPr>
          <p:cNvSpPr txBox="1"/>
          <p:nvPr/>
        </p:nvSpPr>
        <p:spPr>
          <a:xfrm>
            <a:off x="8381998" y="1560731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Brackets require 14.5”-16.5” width</a:t>
            </a:r>
          </a:p>
        </p:txBody>
      </p:sp>
    </p:spTree>
    <p:extLst>
      <p:ext uri="{BB962C8B-B14F-4D97-AF65-F5344CB8AC3E}">
        <p14:creationId xmlns:p14="http://schemas.microsoft.com/office/powerpoint/2010/main" val="1873969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peaker&#10;&#10;Description automatically generated">
            <a:extLst>
              <a:ext uri="{FF2B5EF4-FFF2-40B4-BE49-F238E27FC236}">
                <a16:creationId xmlns:a16="http://schemas.microsoft.com/office/drawing/2014/main" id="{A6B80080-322D-437F-A97A-CAB11A05B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9" y="0"/>
            <a:ext cx="34290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2A8FF4-EAB2-42DB-B859-2934AB707000}"/>
              </a:ext>
            </a:extLst>
          </p:cNvPr>
          <p:cNvCxnSpPr/>
          <p:nvPr/>
        </p:nvCxnSpPr>
        <p:spPr bwMode="auto">
          <a:xfrm flipH="1" flipV="1">
            <a:off x="5250426" y="5751871"/>
            <a:ext cx="1828800" cy="2064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CA29CA-1462-4F7A-BFC6-02F26B998D0B}"/>
              </a:ext>
            </a:extLst>
          </p:cNvPr>
          <p:cNvCxnSpPr/>
          <p:nvPr/>
        </p:nvCxnSpPr>
        <p:spPr bwMode="auto">
          <a:xfrm flipH="1">
            <a:off x="5250426" y="796413"/>
            <a:ext cx="1890743" cy="2123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D5C226-69E3-4C71-9176-C13A8B5B5751}"/>
              </a:ext>
            </a:extLst>
          </p:cNvPr>
          <p:cNvCxnSpPr/>
          <p:nvPr/>
        </p:nvCxnSpPr>
        <p:spPr bwMode="auto">
          <a:xfrm>
            <a:off x="5250426" y="1002890"/>
            <a:ext cx="0" cy="47489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386AEC1-BA00-4C72-8DEB-FCDA3C92C8FF}"/>
              </a:ext>
            </a:extLst>
          </p:cNvPr>
          <p:cNvCxnSpPr/>
          <p:nvPr/>
        </p:nvCxnSpPr>
        <p:spPr bwMode="auto">
          <a:xfrm flipV="1">
            <a:off x="2756647" y="1277471"/>
            <a:ext cx="2380129" cy="11026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7509995-8741-4A46-88E5-821377684A52}"/>
              </a:ext>
            </a:extLst>
          </p:cNvPr>
          <p:cNvCxnSpPr/>
          <p:nvPr/>
        </p:nvCxnSpPr>
        <p:spPr bwMode="auto">
          <a:xfrm>
            <a:off x="2756647" y="2380129"/>
            <a:ext cx="2380129" cy="30726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81B0DD6-9B6F-4CB0-90B6-096D9B7CB4C1}"/>
              </a:ext>
            </a:extLst>
          </p:cNvPr>
          <p:cNvSpPr txBox="1"/>
          <p:nvPr/>
        </p:nvSpPr>
        <p:spPr>
          <a:xfrm>
            <a:off x="927848" y="1918464"/>
            <a:ext cx="2004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Wall surface is mated up to </a:t>
            </a:r>
            <a:r>
              <a:rPr lang="en-US" dirty="0" err="1"/>
              <a:t>Fiberock</a:t>
            </a:r>
            <a:r>
              <a:rPr lang="en-US" dirty="0"/>
              <a:t>®</a:t>
            </a:r>
          </a:p>
        </p:txBody>
      </p:sp>
      <p:sp>
        <p:nvSpPr>
          <p:cNvPr id="9" name="Text Box 33">
            <a:extLst>
              <a:ext uri="{FF2B5EF4-FFF2-40B4-BE49-F238E27FC236}">
                <a16:creationId xmlns:a16="http://schemas.microsoft.com/office/drawing/2014/main" id="{CD171A5F-E84C-4082-AB64-65E30C128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2" y="914400"/>
            <a:ext cx="400049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332"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000000"/>
                </a:solidFill>
              </a:rPr>
              <a:t>Statement 40XW In-Wall Installation</a:t>
            </a:r>
          </a:p>
        </p:txBody>
      </p:sp>
      <p:pic>
        <p:nvPicPr>
          <p:cNvPr id="11" name="Picture 10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0596489B-E377-4702-A9EC-F743EEB22C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1528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peaker&#10;&#10;Description automatically generated">
            <a:extLst>
              <a:ext uri="{FF2B5EF4-FFF2-40B4-BE49-F238E27FC236}">
                <a16:creationId xmlns:a16="http://schemas.microsoft.com/office/drawing/2014/main" id="{A6B80080-322D-437F-A97A-CAB11A05B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9" y="0"/>
            <a:ext cx="3429000" cy="6858000"/>
          </a:xfrm>
          <a:prstGeom prst="rect">
            <a:avLst/>
          </a:prstGeom>
        </p:spPr>
      </p:pic>
      <p:sp>
        <p:nvSpPr>
          <p:cNvPr id="3" name="Text Box 33">
            <a:extLst>
              <a:ext uri="{FF2B5EF4-FFF2-40B4-BE49-F238E27FC236}">
                <a16:creationId xmlns:a16="http://schemas.microsoft.com/office/drawing/2014/main" id="{6BF7FA24-9105-426C-B97F-C52E3C885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2" y="914400"/>
            <a:ext cx="400049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332"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000000"/>
                </a:solidFill>
              </a:rPr>
              <a:t>Statement 40XW In-Wall Installation</a:t>
            </a:r>
          </a:p>
        </p:txBody>
      </p:sp>
      <p:pic>
        <p:nvPicPr>
          <p:cNvPr id="5" name="Picture 4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90D61FF6-0BD6-4A7C-A6C3-0C6CC58F5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7555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BB0150D-BB5A-4E4C-B6D5-C3769C87C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358146"/>
              </p:ext>
            </p:extLst>
          </p:nvPr>
        </p:nvGraphicFramePr>
        <p:xfrm>
          <a:off x="2178240" y="1787760"/>
          <a:ext cx="7835520" cy="1950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0808">
                  <a:extLst>
                    <a:ext uri="{9D8B030D-6E8A-4147-A177-3AD203B41FA5}">
                      <a16:colId xmlns:a16="http://schemas.microsoft.com/office/drawing/2014/main" val="2366718007"/>
                    </a:ext>
                  </a:extLst>
                </a:gridCol>
                <a:gridCol w="1512824">
                  <a:extLst>
                    <a:ext uri="{9D8B030D-6E8A-4147-A177-3AD203B41FA5}">
                      <a16:colId xmlns:a16="http://schemas.microsoft.com/office/drawing/2014/main" val="4147623009"/>
                    </a:ext>
                  </a:extLst>
                </a:gridCol>
                <a:gridCol w="1042289">
                  <a:extLst>
                    <a:ext uri="{9D8B030D-6E8A-4147-A177-3AD203B41FA5}">
                      <a16:colId xmlns:a16="http://schemas.microsoft.com/office/drawing/2014/main" val="3787807197"/>
                    </a:ext>
                  </a:extLst>
                </a:gridCol>
                <a:gridCol w="1170559">
                  <a:extLst>
                    <a:ext uri="{9D8B030D-6E8A-4147-A177-3AD203B41FA5}">
                      <a16:colId xmlns:a16="http://schemas.microsoft.com/office/drawing/2014/main" val="3677342311"/>
                    </a:ext>
                  </a:extLst>
                </a:gridCol>
                <a:gridCol w="1224090">
                  <a:extLst>
                    <a:ext uri="{9D8B030D-6E8A-4147-A177-3AD203B41FA5}">
                      <a16:colId xmlns:a16="http://schemas.microsoft.com/office/drawing/2014/main" val="4141742323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658542099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Series</a:t>
                      </a:r>
                    </a:p>
                  </a:txBody>
                  <a:tcPr marL="10160" marR="10160" marT="1016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Product Name</a:t>
                      </a:r>
                    </a:p>
                  </a:txBody>
                  <a:tcPr marL="10160" marR="10160" marT="1016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Replacing</a:t>
                      </a:r>
                    </a:p>
                  </a:txBody>
                  <a:tcPr marL="10160" marR="10160" marT="1016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MSRP</a:t>
                      </a:r>
                    </a:p>
                  </a:txBody>
                  <a:tcPr marL="10160" marR="10160" marT="1016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Dealer Cost</a:t>
                      </a:r>
                    </a:p>
                  </a:txBody>
                  <a:tcPr marL="10160" marR="10160" marT="1016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Dealer Margin</a:t>
                      </a:r>
                    </a:p>
                  </a:txBody>
                  <a:tcPr marL="10160" marR="10160" marT="1016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99935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Masterpiece CI</a:t>
                      </a:r>
                    </a:p>
                  </a:txBody>
                  <a:tcPr marL="10160" marR="10160" marT="1016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Sistine 4XC</a:t>
                      </a:r>
                    </a:p>
                  </a:txBody>
                  <a:tcPr marL="10160" marR="10160" marT="1016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Vanquish</a:t>
                      </a:r>
                    </a:p>
                  </a:txBody>
                  <a:tcPr marL="10160" marR="10160" marT="1016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$1,999/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ea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10160" marR="10160" marT="1016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$900/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ea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160" marR="10160" marT="1016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 points</a:t>
                      </a:r>
                    </a:p>
                  </a:txBody>
                  <a:tcPr marL="10160" marR="10160" marT="1016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3943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Masterpiece CI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160" marR="10160" marT="10160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Icon 3XW</a:t>
                      </a:r>
                    </a:p>
                  </a:txBody>
                  <a:tcPr marL="10160" marR="10160" marT="10160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</a:t>
                      </a:r>
                    </a:p>
                  </a:txBody>
                  <a:tcPr marL="10160" marR="10160" marT="10160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$1,999/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ea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10160" marR="10160" marT="10160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$900/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ea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160" marR="10160" marT="10160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 points</a:t>
                      </a:r>
                    </a:p>
                  </a:txBody>
                  <a:tcPr marL="10160" marR="10160" marT="10160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19499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Masterpiece CI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160" marR="10160" marT="1016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Tribute 5XW</a:t>
                      </a:r>
                    </a:p>
                  </a:txBody>
                  <a:tcPr marL="10160" marR="10160" marT="1016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</a:t>
                      </a:r>
                    </a:p>
                  </a:txBody>
                  <a:tcPr marL="10160" marR="10160" marT="1016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$2,999/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ea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160" marR="10160" marT="1016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$1,350/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ea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160" marR="10160" marT="1016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 points</a:t>
                      </a:r>
                    </a:p>
                  </a:txBody>
                  <a:tcPr marL="10160" marR="10160" marT="1016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61217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Masterpiece CI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160" marR="10160" marT="10160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Monument 7XW</a:t>
                      </a:r>
                    </a:p>
                  </a:txBody>
                  <a:tcPr marL="10160" marR="10160" marT="10160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</a:t>
                      </a:r>
                    </a:p>
                  </a:txBody>
                  <a:tcPr marL="10160" marR="10160" marT="10160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$4,999/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ea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</a:txBody>
                  <a:tcPr marL="10160" marR="10160" marT="10160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$2,250/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ea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160" marR="10160" marT="10160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 points</a:t>
                      </a:r>
                    </a:p>
                  </a:txBody>
                  <a:tcPr marL="10160" marR="10160" marT="10160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43111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Masterpiece CI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160" marR="10160" marT="1016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Statement 40XW</a:t>
                      </a:r>
                    </a:p>
                  </a:txBody>
                  <a:tcPr marL="10160" marR="10160" marT="1016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</a:t>
                      </a:r>
                    </a:p>
                  </a:txBody>
                  <a:tcPr marL="10160" marR="10160" marT="1016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$20,000/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ea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10160" marR="10160" marT="1016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$10,000/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ea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160" marR="10160" marT="1016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 points</a:t>
                      </a:r>
                    </a:p>
                  </a:txBody>
                  <a:tcPr marL="10160" marR="10160" marT="1016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59863"/>
                  </a:ext>
                </a:extLst>
              </a:tr>
            </a:tbl>
          </a:graphicData>
        </a:graphic>
      </p:graphicFrame>
      <p:pic>
        <p:nvPicPr>
          <p:cNvPr id="23" name="Picture 22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EB080C94-5ABA-42B5-BCF8-B23550443E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" y="6010"/>
            <a:ext cx="1925053" cy="1069367"/>
          </a:xfrm>
          <a:prstGeom prst="rect">
            <a:avLst/>
          </a:prstGeom>
        </p:spPr>
      </p:pic>
      <p:sp>
        <p:nvSpPr>
          <p:cNvPr id="24" name="Text Box 48">
            <a:extLst>
              <a:ext uri="{FF2B5EF4-FFF2-40B4-BE49-F238E27FC236}">
                <a16:creationId xmlns:a16="http://schemas.microsoft.com/office/drawing/2014/main" id="{0E59F7DB-EE4B-4154-BA76-9E890D7FF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900" y="138815"/>
            <a:ext cx="7692733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latin typeface="+mj-lt"/>
                <a:ea typeface="+mj-ea"/>
                <a:cs typeface="+mj-cs"/>
              </a:rPr>
              <a:t> New 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Masterpiece CI Series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CB2DB72-4587-45CE-AFC2-13700B9864E2}"/>
              </a:ext>
            </a:extLst>
          </p:cNvPr>
          <p:cNvSpPr txBox="1"/>
          <p:nvPr/>
        </p:nvSpPr>
        <p:spPr>
          <a:xfrm>
            <a:off x="1107029" y="5899307"/>
            <a:ext cx="1244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Sistine 4XC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3EFFE0-4E1D-4853-AD3C-4FB6BE230D48}"/>
              </a:ext>
            </a:extLst>
          </p:cNvPr>
          <p:cNvSpPr txBox="1"/>
          <p:nvPr/>
        </p:nvSpPr>
        <p:spPr>
          <a:xfrm>
            <a:off x="3243343" y="5895374"/>
            <a:ext cx="1078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Icon 3XW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DBDB23-B453-457B-ADF3-33781A90956C}"/>
              </a:ext>
            </a:extLst>
          </p:cNvPr>
          <p:cNvSpPr txBox="1"/>
          <p:nvPr/>
        </p:nvSpPr>
        <p:spPr>
          <a:xfrm>
            <a:off x="5213308" y="5895374"/>
            <a:ext cx="1413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Tribute</a:t>
            </a:r>
          </a:p>
          <a:p>
            <a:pPr algn="ctr"/>
            <a:r>
              <a:rPr lang="en-US" sz="2000" dirty="0"/>
              <a:t>5XW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9A1C7D-BE69-419F-AB1D-809EAC19EECD}"/>
              </a:ext>
            </a:extLst>
          </p:cNvPr>
          <p:cNvSpPr txBox="1"/>
          <p:nvPr/>
        </p:nvSpPr>
        <p:spPr>
          <a:xfrm>
            <a:off x="7518277" y="5895374"/>
            <a:ext cx="161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Monument 7XW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33983EE-2AC7-4548-BA3B-1ED458C22752}"/>
              </a:ext>
            </a:extLst>
          </p:cNvPr>
          <p:cNvSpPr txBox="1"/>
          <p:nvPr/>
        </p:nvSpPr>
        <p:spPr>
          <a:xfrm>
            <a:off x="10020471" y="5895374"/>
            <a:ext cx="1290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Statement 40XW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2C9B5E-FFE0-44F7-8B52-89F5ABB3F7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2" t="20588" r="18303" b="19818"/>
          <a:stretch/>
        </p:blipFill>
        <p:spPr>
          <a:xfrm>
            <a:off x="10338921" y="3530710"/>
            <a:ext cx="653881" cy="245318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E45B2A6-75BE-4244-BEA4-04F0DA50EA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2" t="25533" r="39458" b="25577"/>
          <a:stretch/>
        </p:blipFill>
        <p:spPr>
          <a:xfrm>
            <a:off x="8086243" y="3971341"/>
            <a:ext cx="469557" cy="201255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7BDC0F9-E44E-4C45-8829-50378609BA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5" t="33817" r="56517" b="33482"/>
          <a:stretch/>
        </p:blipFill>
        <p:spPr>
          <a:xfrm>
            <a:off x="5688758" y="4637762"/>
            <a:ext cx="462357" cy="134613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2728B97-D98A-4411-A81E-8FC3B8734F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7" t="41614" r="73302" b="41990"/>
          <a:stretch/>
        </p:blipFill>
        <p:spPr>
          <a:xfrm>
            <a:off x="3557424" y="5308958"/>
            <a:ext cx="462001" cy="674941"/>
          </a:xfrm>
          <a:prstGeom prst="rect">
            <a:avLst/>
          </a:prstGeom>
        </p:spPr>
      </p:pic>
      <p:pic>
        <p:nvPicPr>
          <p:cNvPr id="49" name="Picture 48" descr="A picture containing indoor, black, sitting&#10;&#10;Description automatically generated">
            <a:extLst>
              <a:ext uri="{FF2B5EF4-FFF2-40B4-BE49-F238E27FC236}">
                <a16:creationId xmlns:a16="http://schemas.microsoft.com/office/drawing/2014/main" id="{1A9A5626-33EE-4FA3-8014-114112EDAC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98" b="95260" l="3972" r="95561">
                        <a14:foregroundMark x1="10981" y1="32957" x2="12383" y2="41986"/>
                        <a14:foregroundMark x1="3972" y1="36343" x2="3972" y2="36343"/>
                        <a14:foregroundMark x1="5140" y1="34537" x2="5140" y2="34537"/>
                        <a14:foregroundMark x1="35280" y1="9255" x2="47664" y2="7449"/>
                        <a14:foregroundMark x1="90187" y1="27314" x2="90421" y2="35440"/>
                        <a14:foregroundMark x1="95327" y1="32957" x2="95794" y2="36343"/>
                        <a14:foregroundMark x1="83645" y1="68172" x2="77103" y2="75169"/>
                        <a14:foregroundMark x1="78037" y1="84199" x2="71729" y2="85553"/>
                        <a14:foregroundMark x1="81308" y1="81264" x2="81308" y2="81264"/>
                        <a14:foregroundMark x1="80374" y1="85779" x2="80374" y2="85779"/>
                        <a14:foregroundMark x1="80140" y1="79910" x2="80140" y2="79910"/>
                        <a14:foregroundMark x1="79907" y1="82844" x2="79907" y2="82844"/>
                        <a14:foregroundMark x1="80607" y1="78781" x2="80607" y2="78781"/>
                        <a14:foregroundMark x1="81075" y1="80135" x2="81075" y2="80135"/>
                        <a14:foregroundMark x1="81308" y1="74944" x2="77103" y2="87810"/>
                        <a14:foregroundMark x1="60047" y1="77201" x2="48832" y2="87810"/>
                        <a14:foregroundMark x1="48832" y1="87810" x2="37617" y2="90519"/>
                        <a14:foregroundMark x1="44626" y1="94808" x2="54907" y2="95260"/>
                        <a14:foregroundMark x1="76869" y1="89842" x2="76869" y2="89842"/>
                        <a14:foregroundMark x1="74533" y1="88713" x2="75467" y2="89616"/>
                        <a14:foregroundMark x1="77336" y1="89616" x2="75234" y2="90293"/>
                        <a14:foregroundMark x1="76636" y1="89616" x2="76636" y2="89616"/>
                        <a14:foregroundMark x1="77570" y1="88036" x2="70794" y2="90745"/>
                        <a14:backgroundMark x1="8411" y1="13544" x2="8411" y2="13544"/>
                        <a14:backgroundMark x1="13084" y1="9707" x2="4206" y2="17381"/>
                        <a14:backgroundMark x1="17757" y1="8578" x2="6542" y2="15576"/>
                        <a14:backgroundMark x1="8411" y1="79458" x2="16355" y2="91196"/>
                        <a14:backgroundMark x1="16355" y1="91196" x2="23131" y2="95260"/>
                        <a14:backgroundMark x1="72196" y1="96163" x2="73650" y2="93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5" r="2604"/>
          <a:stretch/>
        </p:blipFill>
        <p:spPr>
          <a:xfrm>
            <a:off x="1081929" y="4661726"/>
            <a:ext cx="1287059" cy="132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3849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EB080C94-5ABA-42B5-BCF8-B23550443E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" y="6010"/>
            <a:ext cx="1925053" cy="1069367"/>
          </a:xfrm>
          <a:prstGeom prst="rect">
            <a:avLst/>
          </a:prstGeom>
        </p:spPr>
      </p:pic>
      <p:sp>
        <p:nvSpPr>
          <p:cNvPr id="24" name="Text Box 48">
            <a:extLst>
              <a:ext uri="{FF2B5EF4-FFF2-40B4-BE49-F238E27FC236}">
                <a16:creationId xmlns:a16="http://schemas.microsoft.com/office/drawing/2014/main" id="{0E59F7DB-EE4B-4154-BA76-9E890D7FF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900" y="138815"/>
            <a:ext cx="7692733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latin typeface="+mj-lt"/>
                <a:ea typeface="+mj-ea"/>
                <a:cs typeface="+mj-cs"/>
              </a:rPr>
              <a:t> New 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Masterpiece CI Series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CB2DB72-4587-45CE-AFC2-13700B9864E2}"/>
              </a:ext>
            </a:extLst>
          </p:cNvPr>
          <p:cNvSpPr txBox="1"/>
          <p:nvPr/>
        </p:nvSpPr>
        <p:spPr>
          <a:xfrm>
            <a:off x="1107029" y="5899307"/>
            <a:ext cx="1244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Sistine 4XC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3EFFE0-4E1D-4853-AD3C-4FB6BE230D48}"/>
              </a:ext>
            </a:extLst>
          </p:cNvPr>
          <p:cNvSpPr txBox="1"/>
          <p:nvPr/>
        </p:nvSpPr>
        <p:spPr>
          <a:xfrm>
            <a:off x="3243343" y="5895374"/>
            <a:ext cx="1078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Icon 3XW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DBDB23-B453-457B-ADF3-33781A90956C}"/>
              </a:ext>
            </a:extLst>
          </p:cNvPr>
          <p:cNvSpPr txBox="1"/>
          <p:nvPr/>
        </p:nvSpPr>
        <p:spPr>
          <a:xfrm>
            <a:off x="5213308" y="5895374"/>
            <a:ext cx="1413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Tribute</a:t>
            </a:r>
          </a:p>
          <a:p>
            <a:pPr algn="ctr"/>
            <a:r>
              <a:rPr lang="en-US" sz="2000" dirty="0"/>
              <a:t>5XW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9A1C7D-BE69-419F-AB1D-809EAC19EECD}"/>
              </a:ext>
            </a:extLst>
          </p:cNvPr>
          <p:cNvSpPr txBox="1"/>
          <p:nvPr/>
        </p:nvSpPr>
        <p:spPr>
          <a:xfrm>
            <a:off x="7518277" y="5895374"/>
            <a:ext cx="161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Monument 7XW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33983EE-2AC7-4548-BA3B-1ED458C22752}"/>
              </a:ext>
            </a:extLst>
          </p:cNvPr>
          <p:cNvSpPr txBox="1"/>
          <p:nvPr/>
        </p:nvSpPr>
        <p:spPr>
          <a:xfrm>
            <a:off x="10020471" y="5895374"/>
            <a:ext cx="1290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Statement 40XW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2C9B5E-FFE0-44F7-8B52-89F5ABB3F7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2" t="20588" r="18303" b="19818"/>
          <a:stretch/>
        </p:blipFill>
        <p:spPr>
          <a:xfrm>
            <a:off x="10338921" y="3530710"/>
            <a:ext cx="653881" cy="245318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E45B2A6-75BE-4244-BEA4-04F0DA50EA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2" t="25533" r="39458" b="25577"/>
          <a:stretch/>
        </p:blipFill>
        <p:spPr>
          <a:xfrm>
            <a:off x="8086243" y="3971341"/>
            <a:ext cx="469557" cy="201255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7BDC0F9-E44E-4C45-8829-50378609BA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5" t="33817" r="56517" b="33482"/>
          <a:stretch/>
        </p:blipFill>
        <p:spPr>
          <a:xfrm>
            <a:off x="5688758" y="4637762"/>
            <a:ext cx="462357" cy="134613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2728B97-D98A-4411-A81E-8FC3B8734F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7" t="41614" r="73302" b="41990"/>
          <a:stretch/>
        </p:blipFill>
        <p:spPr>
          <a:xfrm>
            <a:off x="3557424" y="5308958"/>
            <a:ext cx="462001" cy="674941"/>
          </a:xfrm>
          <a:prstGeom prst="rect">
            <a:avLst/>
          </a:prstGeom>
        </p:spPr>
      </p:pic>
      <p:pic>
        <p:nvPicPr>
          <p:cNvPr id="49" name="Picture 48" descr="A picture containing indoor, black, sitting&#10;&#10;Description automatically generated">
            <a:extLst>
              <a:ext uri="{FF2B5EF4-FFF2-40B4-BE49-F238E27FC236}">
                <a16:creationId xmlns:a16="http://schemas.microsoft.com/office/drawing/2014/main" id="{1A9A5626-33EE-4FA3-8014-114112EDAC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98" b="95260" l="3972" r="95561">
                        <a14:foregroundMark x1="10981" y1="32957" x2="12383" y2="41986"/>
                        <a14:foregroundMark x1="3972" y1="36343" x2="3972" y2="36343"/>
                        <a14:foregroundMark x1="5140" y1="34537" x2="5140" y2="34537"/>
                        <a14:foregroundMark x1="35280" y1="9255" x2="47664" y2="7449"/>
                        <a14:foregroundMark x1="90187" y1="27314" x2="90421" y2="35440"/>
                        <a14:foregroundMark x1="95327" y1="32957" x2="95794" y2="36343"/>
                        <a14:foregroundMark x1="83645" y1="68172" x2="77103" y2="75169"/>
                        <a14:foregroundMark x1="78037" y1="84199" x2="71729" y2="85553"/>
                        <a14:foregroundMark x1="81308" y1="81264" x2="81308" y2="81264"/>
                        <a14:foregroundMark x1="80374" y1="85779" x2="80374" y2="85779"/>
                        <a14:foregroundMark x1="80140" y1="79910" x2="80140" y2="79910"/>
                        <a14:foregroundMark x1="79907" y1="82844" x2="79907" y2="82844"/>
                        <a14:foregroundMark x1="80607" y1="78781" x2="80607" y2="78781"/>
                        <a14:foregroundMark x1="81075" y1="80135" x2="81075" y2="80135"/>
                        <a14:foregroundMark x1="81308" y1="74944" x2="77103" y2="87810"/>
                        <a14:foregroundMark x1="60047" y1="77201" x2="48832" y2="87810"/>
                        <a14:foregroundMark x1="48832" y1="87810" x2="37617" y2="90519"/>
                        <a14:foregroundMark x1="44626" y1="94808" x2="54907" y2="95260"/>
                        <a14:foregroundMark x1="76869" y1="89842" x2="76869" y2="89842"/>
                        <a14:foregroundMark x1="74533" y1="88713" x2="75467" y2="89616"/>
                        <a14:foregroundMark x1="77336" y1="89616" x2="75234" y2="90293"/>
                        <a14:foregroundMark x1="76636" y1="89616" x2="76636" y2="89616"/>
                        <a14:foregroundMark x1="77570" y1="88036" x2="70794" y2="90745"/>
                        <a14:backgroundMark x1="8411" y1="13544" x2="8411" y2="13544"/>
                        <a14:backgroundMark x1="13084" y1="9707" x2="4206" y2="17381"/>
                        <a14:backgroundMark x1="17757" y1="8578" x2="6542" y2="15576"/>
                        <a14:backgroundMark x1="8411" y1="79458" x2="16355" y2="91196"/>
                        <a14:backgroundMark x1="16355" y1="91196" x2="23131" y2="95260"/>
                        <a14:backgroundMark x1="72196" y1="96163" x2="73650" y2="93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5" r="2604"/>
          <a:stretch/>
        </p:blipFill>
        <p:spPr>
          <a:xfrm>
            <a:off x="1081929" y="4661726"/>
            <a:ext cx="1287059" cy="1322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767FF5-F837-480F-B9EC-2727CF4EFBD1}"/>
              </a:ext>
            </a:extLst>
          </p:cNvPr>
          <p:cNvSpPr txBox="1"/>
          <p:nvPr/>
        </p:nvSpPr>
        <p:spPr>
          <a:xfrm>
            <a:off x="2489528" y="1693115"/>
            <a:ext cx="65895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Demo Program:</a:t>
            </a:r>
          </a:p>
          <a:p>
            <a:pPr algn="ctr"/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50% off sheet price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1 of each SKU every 12 months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Masterpiece CI Demo Requirements: 2 pair</a:t>
            </a:r>
          </a:p>
        </p:txBody>
      </p:sp>
    </p:spTree>
    <p:extLst>
      <p:ext uri="{BB962C8B-B14F-4D97-AF65-F5344CB8AC3E}">
        <p14:creationId xmlns:p14="http://schemas.microsoft.com/office/powerpoint/2010/main" val="314998728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5092B01-01A7-4224-99AB-45B601926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712" y="2572417"/>
            <a:ext cx="3429034" cy="3429034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5E86BF6-488E-4258-86C7-EA72F9EE57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17388" r="29632" b="17252"/>
          <a:stretch/>
        </p:blipFill>
        <p:spPr>
          <a:xfrm>
            <a:off x="3647970" y="3760234"/>
            <a:ext cx="1661470" cy="2241217"/>
          </a:xfrm>
          <a:prstGeom prst="rect">
            <a:avLst/>
          </a:prstGeom>
        </p:spPr>
      </p:pic>
      <p:pic>
        <p:nvPicPr>
          <p:cNvPr id="23" name="Picture 22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EB080C94-5ABA-42B5-BCF8-B23550443E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" y="6010"/>
            <a:ext cx="1925053" cy="1069367"/>
          </a:xfrm>
          <a:prstGeom prst="rect">
            <a:avLst/>
          </a:prstGeom>
        </p:spPr>
      </p:pic>
      <p:sp>
        <p:nvSpPr>
          <p:cNvPr id="24" name="Text Box 48">
            <a:extLst>
              <a:ext uri="{FF2B5EF4-FFF2-40B4-BE49-F238E27FC236}">
                <a16:creationId xmlns:a16="http://schemas.microsoft.com/office/drawing/2014/main" id="{0E59F7DB-EE4B-4154-BA76-9E890D7FF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900" y="138815"/>
            <a:ext cx="7692733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latin typeface="+mj-lt"/>
                <a:ea typeface="+mj-ea"/>
                <a:cs typeface="+mj-cs"/>
              </a:rPr>
              <a:t> New 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Masterpiece CI Series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CB2DB72-4587-45CE-AFC2-13700B9864E2}"/>
              </a:ext>
            </a:extLst>
          </p:cNvPr>
          <p:cNvSpPr txBox="1"/>
          <p:nvPr/>
        </p:nvSpPr>
        <p:spPr>
          <a:xfrm>
            <a:off x="719574" y="5885405"/>
            <a:ext cx="2026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Sistine Bracket= C8HTBRK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3EFFE0-4E1D-4853-AD3C-4FB6BE230D48}"/>
              </a:ext>
            </a:extLst>
          </p:cNvPr>
          <p:cNvSpPr txBox="1"/>
          <p:nvPr/>
        </p:nvSpPr>
        <p:spPr>
          <a:xfrm>
            <a:off x="3638001" y="5900679"/>
            <a:ext cx="1681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Icon Bracket=</a:t>
            </a:r>
          </a:p>
          <a:p>
            <a:pPr algn="ctr"/>
            <a:r>
              <a:rPr lang="en-US" sz="2000" dirty="0"/>
              <a:t>3XWBRK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DBDB23-B453-457B-ADF3-33781A90956C}"/>
              </a:ext>
            </a:extLst>
          </p:cNvPr>
          <p:cNvSpPr txBox="1"/>
          <p:nvPr/>
        </p:nvSpPr>
        <p:spPr>
          <a:xfrm>
            <a:off x="6316161" y="5900679"/>
            <a:ext cx="2004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Tribute Bracket=</a:t>
            </a:r>
          </a:p>
          <a:p>
            <a:pPr algn="ctr"/>
            <a:r>
              <a:rPr lang="en-US" sz="2000" dirty="0"/>
              <a:t>5XWBRK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9A1C7D-BE69-419F-AB1D-809EAC19EECD}"/>
              </a:ext>
            </a:extLst>
          </p:cNvPr>
          <p:cNvSpPr txBox="1"/>
          <p:nvPr/>
        </p:nvSpPr>
        <p:spPr>
          <a:xfrm>
            <a:off x="9226120" y="5885405"/>
            <a:ext cx="2372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Monument Bracket=</a:t>
            </a:r>
          </a:p>
          <a:p>
            <a:pPr algn="ctr"/>
            <a:r>
              <a:rPr lang="en-US" sz="2000" dirty="0"/>
              <a:t>7XWBRK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415AFD9-16BE-40E9-A5AB-32B38EBF56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 t="25379" r="31952" b="32442"/>
          <a:stretch/>
        </p:blipFill>
        <p:spPr>
          <a:xfrm>
            <a:off x="1020958" y="4445266"/>
            <a:ext cx="1416431" cy="1446332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00F24352-B8B3-47B3-B96F-279DD5C9A2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6" t="5183" r="23805" b="4272"/>
          <a:stretch/>
        </p:blipFill>
        <p:spPr>
          <a:xfrm>
            <a:off x="6419678" y="2896632"/>
            <a:ext cx="1785464" cy="31048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6CD7CA-3A23-43BD-9D91-23460DB6BF7C}"/>
              </a:ext>
            </a:extLst>
          </p:cNvPr>
          <p:cNvSpPr txBox="1"/>
          <p:nvPr/>
        </p:nvSpPr>
        <p:spPr>
          <a:xfrm>
            <a:off x="1300683" y="6488668"/>
            <a:ext cx="871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$25/</a:t>
            </a:r>
            <a:r>
              <a:rPr lang="en-US" dirty="0" err="1"/>
              <a:t>pr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0B599E-8B89-4916-84B4-665713FDE396}"/>
              </a:ext>
            </a:extLst>
          </p:cNvPr>
          <p:cNvSpPr txBox="1"/>
          <p:nvPr/>
        </p:nvSpPr>
        <p:spPr>
          <a:xfrm>
            <a:off x="4043095" y="6488668"/>
            <a:ext cx="871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$25/</a:t>
            </a:r>
            <a:r>
              <a:rPr lang="en-US" dirty="0" err="1"/>
              <a:t>pr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B2BAC4-9924-4DCD-A0F7-A86258F48227}"/>
              </a:ext>
            </a:extLst>
          </p:cNvPr>
          <p:cNvSpPr txBox="1"/>
          <p:nvPr/>
        </p:nvSpPr>
        <p:spPr>
          <a:xfrm>
            <a:off x="6813810" y="6488668"/>
            <a:ext cx="99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$100/</a:t>
            </a:r>
            <a:r>
              <a:rPr lang="en-US" dirty="0" err="1"/>
              <a:t>ea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87114B-EA99-4436-8CD1-6C87FAFAC0AB}"/>
              </a:ext>
            </a:extLst>
          </p:cNvPr>
          <p:cNvSpPr txBox="1"/>
          <p:nvPr/>
        </p:nvSpPr>
        <p:spPr>
          <a:xfrm>
            <a:off x="9918534" y="6488668"/>
            <a:ext cx="99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$100/</a:t>
            </a:r>
            <a:r>
              <a:rPr lang="en-US" dirty="0" err="1"/>
              <a:t>ea</a:t>
            </a:r>
            <a:endParaRPr lang="en-US" dirty="0"/>
          </a:p>
        </p:txBody>
      </p:sp>
      <p:sp>
        <p:nvSpPr>
          <p:cNvPr id="28" name="Text Box 33">
            <a:extLst>
              <a:ext uri="{FF2B5EF4-FFF2-40B4-BE49-F238E27FC236}">
                <a16:creationId xmlns:a16="http://schemas.microsoft.com/office/drawing/2014/main" id="{5748B325-855C-410C-8C8F-C3B5F4FA1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1" y="914400"/>
            <a:ext cx="11116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332"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000000"/>
                </a:solidFill>
              </a:rPr>
              <a:t>Pre-Install Brackets and Accessories</a:t>
            </a:r>
          </a:p>
        </p:txBody>
      </p:sp>
      <p:pic>
        <p:nvPicPr>
          <p:cNvPr id="13" name="Picture 12" descr="A picture containing black, white&#10;&#10;Description automatically generated">
            <a:extLst>
              <a:ext uri="{FF2B5EF4-FFF2-40B4-BE49-F238E27FC236}">
                <a16:creationId xmlns:a16="http://schemas.microsoft.com/office/drawing/2014/main" id="{18DC3B7F-E93B-4B80-A39F-5CBAD3B1AC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r="23009"/>
          <a:stretch/>
        </p:blipFill>
        <p:spPr>
          <a:xfrm>
            <a:off x="1068872" y="945283"/>
            <a:ext cx="1334838" cy="241273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7A94108-E8C8-4E9C-AE00-4F8D0917A14D}"/>
              </a:ext>
            </a:extLst>
          </p:cNvPr>
          <p:cNvSpPr txBox="1"/>
          <p:nvPr/>
        </p:nvSpPr>
        <p:spPr>
          <a:xfrm>
            <a:off x="711498" y="2782669"/>
            <a:ext cx="2049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Sistine Square Grille</a:t>
            </a:r>
          </a:p>
          <a:p>
            <a:pPr algn="ctr"/>
            <a:r>
              <a:rPr lang="en-US" dirty="0"/>
              <a:t>$25/</a:t>
            </a:r>
            <a:r>
              <a:rPr lang="en-US" dirty="0" err="1"/>
              <a:t>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42644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EB080C94-5ABA-42B5-BCF8-B23550443E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" y="6010"/>
            <a:ext cx="1925053" cy="1069367"/>
          </a:xfrm>
          <a:prstGeom prst="rect">
            <a:avLst/>
          </a:prstGeom>
        </p:spPr>
      </p:pic>
      <p:sp>
        <p:nvSpPr>
          <p:cNvPr id="24" name="Text Box 48">
            <a:extLst>
              <a:ext uri="{FF2B5EF4-FFF2-40B4-BE49-F238E27FC236}">
                <a16:creationId xmlns:a16="http://schemas.microsoft.com/office/drawing/2014/main" id="{0E59F7DB-EE4B-4154-BA76-9E890D7FF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900" y="138815"/>
            <a:ext cx="7692733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latin typeface="+mj-lt"/>
                <a:ea typeface="+mj-ea"/>
                <a:cs typeface="+mj-cs"/>
              </a:rPr>
              <a:t> New 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Masterpiece CI Series</a:t>
            </a:r>
          </a:p>
        </p:txBody>
      </p:sp>
      <p:sp>
        <p:nvSpPr>
          <p:cNvPr id="28" name="Text Box 33">
            <a:extLst>
              <a:ext uri="{FF2B5EF4-FFF2-40B4-BE49-F238E27FC236}">
                <a16:creationId xmlns:a16="http://schemas.microsoft.com/office/drawing/2014/main" id="{5748B325-855C-410C-8C8F-C3B5F4FA1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1" y="914400"/>
            <a:ext cx="11116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332"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000000"/>
                </a:solidFill>
              </a:rPr>
              <a:t>On-Wall Frames</a:t>
            </a:r>
          </a:p>
        </p:txBody>
      </p:sp>
      <p:pic>
        <p:nvPicPr>
          <p:cNvPr id="3" name="Picture 2" descr="A picture containing sitting, table, white, computer&#10;&#10;Description automatically generated">
            <a:extLst>
              <a:ext uri="{FF2B5EF4-FFF2-40B4-BE49-F238E27FC236}">
                <a16:creationId xmlns:a16="http://schemas.microsoft.com/office/drawing/2014/main" id="{1506FE7C-E3A6-4E18-92FB-8735935E98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3333" b="24198"/>
          <a:stretch/>
        </p:blipFill>
        <p:spPr>
          <a:xfrm rot="5400000">
            <a:off x="7356679" y="1479550"/>
            <a:ext cx="5029200" cy="3898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903CC0-6040-46F9-B757-0E7B0A799322}"/>
              </a:ext>
            </a:extLst>
          </p:cNvPr>
          <p:cNvSpPr txBox="1"/>
          <p:nvPr/>
        </p:nvSpPr>
        <p:spPr>
          <a:xfrm>
            <a:off x="977901" y="2551837"/>
            <a:ext cx="60388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Arriving after launch for 3XW, 5XW, and 7XW: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Ideal for creating a unique look, working around tough construction challenges, or makes for an ideal “slim” center channel solution.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Pricing and Availability TBD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921520-AD4A-4B5F-8357-A76B24CF06E0}"/>
              </a:ext>
            </a:extLst>
          </p:cNvPr>
          <p:cNvSpPr txBox="1"/>
          <p:nvPr/>
        </p:nvSpPr>
        <p:spPr>
          <a:xfrm>
            <a:off x="9074150" y="5695950"/>
            <a:ext cx="3365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**Concept Prototypes Pictured**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05869F-1556-47E5-A6BB-680D070AE4EC}"/>
              </a:ext>
            </a:extLst>
          </p:cNvPr>
          <p:cNvSpPr/>
          <p:nvPr/>
        </p:nvSpPr>
        <p:spPr>
          <a:xfrm>
            <a:off x="1977382" y="4583162"/>
            <a:ext cx="40398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</a:rPr>
              <a:t>**Coming Soon**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5371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EB080C94-5ABA-42B5-BCF8-B23550443E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" y="6010"/>
            <a:ext cx="1925053" cy="1069367"/>
          </a:xfrm>
          <a:prstGeom prst="rect">
            <a:avLst/>
          </a:prstGeom>
        </p:spPr>
      </p:pic>
      <p:sp>
        <p:nvSpPr>
          <p:cNvPr id="24" name="Text Box 48">
            <a:extLst>
              <a:ext uri="{FF2B5EF4-FFF2-40B4-BE49-F238E27FC236}">
                <a16:creationId xmlns:a16="http://schemas.microsoft.com/office/drawing/2014/main" id="{0E59F7DB-EE4B-4154-BA76-9E890D7FF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900" y="138815"/>
            <a:ext cx="7692733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latin typeface="+mj-lt"/>
                <a:ea typeface="+mj-ea"/>
                <a:cs typeface="+mj-cs"/>
              </a:rPr>
              <a:t> New 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Masterpiece CI Series</a:t>
            </a:r>
          </a:p>
        </p:txBody>
      </p:sp>
      <p:sp>
        <p:nvSpPr>
          <p:cNvPr id="28" name="Text Box 33">
            <a:extLst>
              <a:ext uri="{FF2B5EF4-FFF2-40B4-BE49-F238E27FC236}">
                <a16:creationId xmlns:a16="http://schemas.microsoft.com/office/drawing/2014/main" id="{5748B325-855C-410C-8C8F-C3B5F4FA1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1" y="914400"/>
            <a:ext cx="11116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332"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000000"/>
                </a:solidFill>
              </a:rPr>
              <a:t>Statement On-Wall Enclosure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903CC0-6040-46F9-B757-0E7B0A799322}"/>
              </a:ext>
            </a:extLst>
          </p:cNvPr>
          <p:cNvSpPr txBox="1"/>
          <p:nvPr/>
        </p:nvSpPr>
        <p:spPr>
          <a:xfrm>
            <a:off x="977901" y="2690336"/>
            <a:ext cx="6051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On-Wall Enclosure Option for Statement available after launch: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Ideal for demo installations, custom designs, and more!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Pricing and Availability TBD</a:t>
            </a:r>
          </a:p>
        </p:txBody>
      </p:sp>
      <p:pic>
        <p:nvPicPr>
          <p:cNvPr id="4" name="Picture 3" descr="A picture containing computer, desk&#10;&#10;Description automatically generated">
            <a:extLst>
              <a:ext uri="{FF2B5EF4-FFF2-40B4-BE49-F238E27FC236}">
                <a16:creationId xmlns:a16="http://schemas.microsoft.com/office/drawing/2014/main" id="{44A3C2E7-75C5-4186-940A-5BE146BAD9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t="25432" r="7870" b="23333"/>
          <a:stretch/>
        </p:blipFill>
        <p:spPr>
          <a:xfrm rot="5400000">
            <a:off x="6217460" y="2473325"/>
            <a:ext cx="6045200" cy="26352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BED611-FCFF-4F20-A2DA-4BA0411BD37D}"/>
              </a:ext>
            </a:extLst>
          </p:cNvPr>
          <p:cNvSpPr/>
          <p:nvPr/>
        </p:nvSpPr>
        <p:spPr>
          <a:xfrm>
            <a:off x="1977382" y="4583162"/>
            <a:ext cx="40398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</a:rPr>
              <a:t>**Coming Soon**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71312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peaker&#10;&#10;Description automatically generated">
            <a:extLst>
              <a:ext uri="{FF2B5EF4-FFF2-40B4-BE49-F238E27FC236}">
                <a16:creationId xmlns:a16="http://schemas.microsoft.com/office/drawing/2014/main" id="{240FD207-9992-4269-AB47-45614D3C7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6602"/>
            <a:ext cx="5002653" cy="40613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 descr="A picture containing electronics, black, sitting&#10;&#10;Description automatically generated">
            <a:extLst>
              <a:ext uri="{FF2B5EF4-FFF2-40B4-BE49-F238E27FC236}">
                <a16:creationId xmlns:a16="http://schemas.microsoft.com/office/drawing/2014/main" id="{6D7CFC92-B8D9-449D-B9E9-43483FBC8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2653" cy="332728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 descr="A black and white photo of a speaker&#10;&#10;Description automatically generated">
            <a:extLst>
              <a:ext uri="{FF2B5EF4-FFF2-40B4-BE49-F238E27FC236}">
                <a16:creationId xmlns:a16="http://schemas.microsoft.com/office/drawing/2014/main" id="{03808A34-4C8E-4EE1-845D-14F70C77C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r="6509"/>
          <a:stretch/>
        </p:blipFill>
        <p:spPr>
          <a:xfrm>
            <a:off x="5169647" y="-1"/>
            <a:ext cx="7022354" cy="68579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Text Box 48">
            <a:extLst>
              <a:ext uri="{FF2B5EF4-FFF2-40B4-BE49-F238E27FC236}">
                <a16:creationId xmlns:a16="http://schemas.microsoft.com/office/drawing/2014/main" id="{B7DFBC93-2592-44DA-B7A5-4BE286566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4697" y="1398301"/>
            <a:ext cx="7562607" cy="4061398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0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Masterpiece CI Series</a:t>
            </a:r>
          </a:p>
          <a:p>
            <a:pPr algn="ctr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endParaRPr lang="en-US" sz="4000" b="1" i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0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Available Mid March 2020</a:t>
            </a:r>
          </a:p>
          <a:p>
            <a:pPr algn="ctr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endParaRPr lang="en-US" sz="4000" b="1" i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0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Statement Arriving Summer 2020</a:t>
            </a:r>
          </a:p>
        </p:txBody>
      </p:sp>
    </p:spTree>
    <p:extLst>
      <p:ext uri="{BB962C8B-B14F-4D97-AF65-F5344CB8AC3E}">
        <p14:creationId xmlns:p14="http://schemas.microsoft.com/office/powerpoint/2010/main" val="223007300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298EC4B-E0AA-40C8-AC13-A3F127228002}"/>
              </a:ext>
            </a:extLst>
          </p:cNvPr>
          <p:cNvSpPr txBox="1"/>
          <p:nvPr/>
        </p:nvSpPr>
        <p:spPr>
          <a:xfrm>
            <a:off x="6364638" y="2367169"/>
            <a:ext cx="3632045" cy="212365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/>
              <a:t>The FMT XT Obsidian is a more stealth take on the FMT XT tweeter, known for its peerless precision, detail, clarity, output and phase coherence.  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08239C73-D6D1-4D50-A09C-0A944A800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1041413"/>
            <a:ext cx="8737600" cy="61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121917" tIns="60959" rIns="121917" bIns="60959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i="1" dirty="0"/>
              <a:t>Folded Motion Tweeter XT Obsidian</a:t>
            </a:r>
          </a:p>
        </p:txBody>
      </p:sp>
      <p:pic>
        <p:nvPicPr>
          <p:cNvPr id="7" name="Picture 6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AA78E4DD-97BB-4B9F-B4C8-C3305ADB3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8" name="Text Box 48">
            <a:extLst>
              <a:ext uri="{FF2B5EF4-FFF2-40B4-BE49-F238E27FC236}">
                <a16:creationId xmlns:a16="http://schemas.microsoft.com/office/drawing/2014/main" id="{010A3165-8D9A-4EAD-80EB-32DE324D3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900" y="138815"/>
            <a:ext cx="7692733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latin typeface="+mj-lt"/>
                <a:ea typeface="+mj-ea"/>
                <a:cs typeface="+mj-cs"/>
              </a:rPr>
              <a:t> New 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Masterpiece CI Series</a:t>
            </a:r>
          </a:p>
        </p:txBody>
      </p:sp>
      <p:pic>
        <p:nvPicPr>
          <p:cNvPr id="5" name="Picture 4" descr="A close up of electronics&#10;&#10;Description automatically generated">
            <a:extLst>
              <a:ext uri="{FF2B5EF4-FFF2-40B4-BE49-F238E27FC236}">
                <a16:creationId xmlns:a16="http://schemas.microsoft.com/office/drawing/2014/main" id="{0F2A6CC0-1A5A-4F4A-826C-D59533EAF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7" t="44601" r="48356" b="44450"/>
          <a:stretch/>
        </p:blipFill>
        <p:spPr>
          <a:xfrm>
            <a:off x="2195317" y="2058790"/>
            <a:ext cx="2681483" cy="274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26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08001" y="1780712"/>
            <a:ext cx="5588000" cy="34778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endParaRPr lang="en-US" sz="2000" b="1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/>
              <a:t>Extreme Light Weight: No masking of details for clearer, more accurate sound.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/>
              <a:t>Larger Surface Area: Highly dynamic without any compression, for better sound quality and realism at all volume levels.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/>
              <a:t>Controlled Dispersion: Provides a more direct sound onto the listeners ears for dramatically clearer sound in any environment. </a:t>
            </a:r>
          </a:p>
        </p:txBody>
      </p:sp>
      <p:pic>
        <p:nvPicPr>
          <p:cNvPr id="5" name="Picture 4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3CCB92F2-E24D-4AB8-97F2-083649638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6" name="Text Box 48">
            <a:extLst>
              <a:ext uri="{FF2B5EF4-FFF2-40B4-BE49-F238E27FC236}">
                <a16:creationId xmlns:a16="http://schemas.microsoft.com/office/drawing/2014/main" id="{B8CA7B06-056D-4B2D-B386-D32225F2E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99" y="138815"/>
            <a:ext cx="8877358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latin typeface="+mj-lt"/>
                <a:ea typeface="+mj-ea"/>
                <a:cs typeface="+mj-cs"/>
              </a:rPr>
              <a:t>Folded Motion Tweeter 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(FMT XT)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4E1B2028-5DF9-448A-A0C8-9F581FABB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1013190"/>
            <a:ext cx="8737600" cy="49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121917" tIns="60959" rIns="121917" bIns="60959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i="1" dirty="0"/>
              <a:t>The Benefits:</a:t>
            </a:r>
          </a:p>
        </p:txBody>
      </p:sp>
      <p:pic>
        <p:nvPicPr>
          <p:cNvPr id="3" name="Picture 2" descr="A close up of a computer&#10;&#10;Description automatically generated">
            <a:extLst>
              <a:ext uri="{FF2B5EF4-FFF2-40B4-BE49-F238E27FC236}">
                <a16:creationId xmlns:a16="http://schemas.microsoft.com/office/drawing/2014/main" id="{F51F80AA-4341-4044-8808-535EB4A57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80712"/>
            <a:ext cx="5713868" cy="365532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38E113-E1A2-43BD-95C9-BA6E85C55801}"/>
              </a:ext>
            </a:extLst>
          </p:cNvPr>
          <p:cNvCxnSpPr>
            <a:endCxn id="15" idx="0"/>
          </p:cNvCxnSpPr>
          <p:nvPr/>
        </p:nvCxnSpPr>
        <p:spPr bwMode="auto">
          <a:xfrm flipH="1">
            <a:off x="6666934" y="5258587"/>
            <a:ext cx="1" cy="8142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3E3C3F-A9FB-4D8F-B3D8-881C67282340}"/>
              </a:ext>
            </a:extLst>
          </p:cNvPr>
          <p:cNvCxnSpPr>
            <a:endCxn id="17" idx="0"/>
          </p:cNvCxnSpPr>
          <p:nvPr/>
        </p:nvCxnSpPr>
        <p:spPr bwMode="auto">
          <a:xfrm>
            <a:off x="8773007" y="4625094"/>
            <a:ext cx="365087" cy="9860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525B1F-5727-475D-977F-163580D4406E}"/>
              </a:ext>
            </a:extLst>
          </p:cNvPr>
          <p:cNvCxnSpPr>
            <a:endCxn id="19" idx="0"/>
          </p:cNvCxnSpPr>
          <p:nvPr/>
        </p:nvCxnSpPr>
        <p:spPr bwMode="auto">
          <a:xfrm>
            <a:off x="9798828" y="4111850"/>
            <a:ext cx="1450571" cy="14040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FFF5118-7881-4B48-A6D1-EDE44006B6B7}"/>
              </a:ext>
            </a:extLst>
          </p:cNvPr>
          <p:cNvSpPr txBox="1"/>
          <p:nvPr/>
        </p:nvSpPr>
        <p:spPr>
          <a:xfrm>
            <a:off x="6038156" y="6072854"/>
            <a:ext cx="1257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Rigid Steel Housing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0351C-6D9A-4CA8-9788-D2000B1CE082}"/>
              </a:ext>
            </a:extLst>
          </p:cNvPr>
          <p:cNvSpPr txBox="1"/>
          <p:nvPr/>
        </p:nvSpPr>
        <p:spPr>
          <a:xfrm>
            <a:off x="8052619" y="5611189"/>
            <a:ext cx="2170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Aluminum Etched Folded </a:t>
            </a:r>
            <a:r>
              <a:rPr lang="en-US" dirty="0" err="1"/>
              <a:t>Polyamid</a:t>
            </a:r>
            <a:r>
              <a:rPr lang="en-US" dirty="0"/>
              <a:t> Diaphragm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F44F39-9B6B-4027-91A8-D434FBD02700}"/>
              </a:ext>
            </a:extLst>
          </p:cNvPr>
          <p:cNvSpPr txBox="1"/>
          <p:nvPr/>
        </p:nvSpPr>
        <p:spPr>
          <a:xfrm>
            <a:off x="10399892" y="5515897"/>
            <a:ext cx="1699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Neodymium Super Magnets</a:t>
            </a:r>
          </a:p>
        </p:txBody>
      </p:sp>
    </p:spTree>
    <p:extLst>
      <p:ext uri="{BB962C8B-B14F-4D97-AF65-F5344CB8AC3E}">
        <p14:creationId xmlns:p14="http://schemas.microsoft.com/office/powerpoint/2010/main" val="587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7"/>
          <p:cNvSpPr txBox="1">
            <a:spLocks noChangeArrowheads="1"/>
          </p:cNvSpPr>
          <p:nvPr/>
        </p:nvSpPr>
        <p:spPr bwMode="auto">
          <a:xfrm>
            <a:off x="381000" y="891652"/>
            <a:ext cx="6553200" cy="46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6" tIns="45719" rIns="91436" bIns="45719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FMT XT Controlled Dispersion: 80</a:t>
            </a:r>
            <a:r>
              <a:rPr kumimoji="0" lang="en-US" altLang="en-US" sz="24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o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x 30</a:t>
            </a:r>
            <a:r>
              <a:rPr kumimoji="0" lang="en-US" altLang="en-US" sz="24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o</a:t>
            </a:r>
            <a:endParaRPr kumimoji="0" lang="en-US" alt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28B69-2ABD-8B41-BCD2-98A1668BC4B9}"/>
              </a:ext>
            </a:extLst>
          </p:cNvPr>
          <p:cNvSpPr txBox="1"/>
          <p:nvPr/>
        </p:nvSpPr>
        <p:spPr>
          <a:xfrm>
            <a:off x="1759974" y="5851973"/>
            <a:ext cx="8672052" cy="95430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Wide dispersion to cover the listening position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67" dirty="0">
                <a:solidFill>
                  <a:srgbClr val="000000"/>
                </a:solidFill>
                <a:latin typeface="Calibri"/>
              </a:rPr>
              <a:t>+ Controlled dispersion helps avoid unwanted first reflections</a:t>
            </a:r>
          </a:p>
          <a:p>
            <a:pPr algn="ctr" defTabSz="914332">
              <a:defRPr/>
            </a:pPr>
            <a:r>
              <a:rPr lang="en-US" sz="1867" dirty="0">
                <a:solidFill>
                  <a:srgbClr val="000000"/>
                </a:solidFill>
              </a:rPr>
              <a:t>+ More controlled vertical dispersion avoids negative floor and ceiling acoustic impacts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2B099EE4-CFD0-4C6F-B33A-F4FA643AA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9" name="Text Box 48">
            <a:extLst>
              <a:ext uri="{FF2B5EF4-FFF2-40B4-BE49-F238E27FC236}">
                <a16:creationId xmlns:a16="http://schemas.microsoft.com/office/drawing/2014/main" id="{7ACBAF2A-1278-42C6-A1BF-83E45525D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99" y="138815"/>
            <a:ext cx="9809419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609585" indent="-609585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/>
              <a:t>Folded Motion Tweeter </a:t>
            </a:r>
            <a:r>
              <a:rPr lang="en-US" sz="4400" b="1" i="1" dirty="0">
                <a:solidFill>
                  <a:srgbClr val="FF0000"/>
                </a:solidFill>
              </a:rPr>
              <a:t>(FMT XT)</a:t>
            </a:r>
          </a:p>
          <a:p>
            <a:pPr marL="609585" marR="0" lvl="0" indent="-609585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3" name="Picture 2" descr="A picture containing table, room, computer&#10;&#10;Description automatically generated">
            <a:extLst>
              <a:ext uri="{FF2B5EF4-FFF2-40B4-BE49-F238E27FC236}">
                <a16:creationId xmlns:a16="http://schemas.microsoft.com/office/drawing/2014/main" id="{2EA549C0-68DB-4CB3-95A5-A6F3D854D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917" y="1273105"/>
            <a:ext cx="7604166" cy="45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1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298EC4B-E0AA-40C8-AC13-A3F127228002}"/>
              </a:ext>
            </a:extLst>
          </p:cNvPr>
          <p:cNvSpPr txBox="1"/>
          <p:nvPr/>
        </p:nvSpPr>
        <p:spPr>
          <a:xfrm>
            <a:off x="7186463" y="2705725"/>
            <a:ext cx="3632045" cy="280076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/>
              <a:t>These extremely lightweight and strong drivers blend extraordinary output and dynamics with precision detail, clarity, and musicality making them ideal for both Home Theater and Music playback.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08239C73-D6D1-4D50-A09C-0A944A800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1041413"/>
            <a:ext cx="11684000" cy="61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i="1" dirty="0"/>
              <a:t>Unidirectional Carbon Fiber Multi Section Cones w/ Nomex Backer</a:t>
            </a:r>
          </a:p>
        </p:txBody>
      </p:sp>
      <p:pic>
        <p:nvPicPr>
          <p:cNvPr id="7" name="Picture 6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AA78E4DD-97BB-4B9F-B4C8-C3305ADB3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8" name="Text Box 48">
            <a:extLst>
              <a:ext uri="{FF2B5EF4-FFF2-40B4-BE49-F238E27FC236}">
                <a16:creationId xmlns:a16="http://schemas.microsoft.com/office/drawing/2014/main" id="{96250A09-8696-4FC6-8A81-C65654A6A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900" y="138815"/>
            <a:ext cx="7692733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latin typeface="+mj-lt"/>
                <a:ea typeface="+mj-ea"/>
                <a:cs typeface="+mj-cs"/>
              </a:rPr>
              <a:t> New 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Masterpiece CI Series</a:t>
            </a:r>
          </a:p>
        </p:txBody>
      </p:sp>
      <p:pic>
        <p:nvPicPr>
          <p:cNvPr id="6" name="Picture 5" descr="A black and white photo of a speaker&#10;&#10;Description automatically generated">
            <a:extLst>
              <a:ext uri="{FF2B5EF4-FFF2-40B4-BE49-F238E27FC236}">
                <a16:creationId xmlns:a16="http://schemas.microsoft.com/office/drawing/2014/main" id="{9EBB0620-456D-45CD-94C3-FA250ED2E8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t="17617" r="48696" b="28946"/>
          <a:stretch/>
        </p:blipFill>
        <p:spPr>
          <a:xfrm>
            <a:off x="1373492" y="1690063"/>
            <a:ext cx="3917171" cy="449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23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AA78E4DD-97BB-4B9F-B4C8-C3305ADB3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10" name="Text Box 48">
            <a:extLst>
              <a:ext uri="{FF2B5EF4-FFF2-40B4-BE49-F238E27FC236}">
                <a16:creationId xmlns:a16="http://schemas.microsoft.com/office/drawing/2014/main" id="{F943A4B9-3E3D-4F74-AE7E-235BE75AD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900" y="138815"/>
            <a:ext cx="7692733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2500"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latin typeface="+mj-lt"/>
                <a:ea typeface="+mj-ea"/>
                <a:cs typeface="+mj-cs"/>
              </a:rPr>
              <a:t>Unidirectional Carbon Fiber 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Cones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1D501-C9AD-4CFF-8CDE-1BBB30B05C04}"/>
              </a:ext>
            </a:extLst>
          </p:cNvPr>
          <p:cNvSpPr txBox="1"/>
          <p:nvPr/>
        </p:nvSpPr>
        <p:spPr>
          <a:xfrm>
            <a:off x="508000" y="1780712"/>
            <a:ext cx="6088109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endParaRPr lang="en-US" sz="2000" b="1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/>
              <a:t>Highly Detailed + High Output: Stronger and lighter than traditional woven carbon fiber for an ideal cone material perfectly suited for any style of content.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/>
              <a:t>Consistent and Smooth: A layer of Nomex on the backside of the cone prevents unwanted resonance and ringing for better clarity and uniformity.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/>
              <a:t>Pure Output: Rigid structured dust caps and an inverted surround provide a cleaner output from the cone into the room.</a:t>
            </a:r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0DFBB588-FC6A-4F02-8392-6F206D8A4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1013190"/>
            <a:ext cx="8737600" cy="49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121917" tIns="60959" rIns="121917" bIns="60959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i="1" dirty="0"/>
              <a:t>The Benefits:</a:t>
            </a:r>
          </a:p>
        </p:txBody>
      </p:sp>
      <p:pic>
        <p:nvPicPr>
          <p:cNvPr id="3" name="Picture 2" descr="A close up of a wheel&#10;&#10;Description automatically generated">
            <a:extLst>
              <a:ext uri="{FF2B5EF4-FFF2-40B4-BE49-F238E27FC236}">
                <a16:creationId xmlns:a16="http://schemas.microsoft.com/office/drawing/2014/main" id="{119F12E7-F755-481D-ACB7-0ACD9D899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109" y="2380005"/>
            <a:ext cx="5409156" cy="2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48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9">
            <a:extLst>
              <a:ext uri="{FF2B5EF4-FFF2-40B4-BE49-F238E27FC236}">
                <a16:creationId xmlns:a16="http://schemas.microsoft.com/office/drawing/2014/main" id="{08239C73-D6D1-4D50-A09C-0A944A800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1041413"/>
            <a:ext cx="8737600" cy="61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121917" tIns="60959" rIns="121917" bIns="60959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i="1" dirty="0"/>
              <a:t>Phenolic Front Baffles</a:t>
            </a:r>
          </a:p>
        </p:txBody>
      </p:sp>
      <p:pic>
        <p:nvPicPr>
          <p:cNvPr id="7" name="Picture 6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AA78E4DD-97BB-4B9F-B4C8-C3305ADB3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8" name="Text Box 48">
            <a:extLst>
              <a:ext uri="{FF2B5EF4-FFF2-40B4-BE49-F238E27FC236}">
                <a16:creationId xmlns:a16="http://schemas.microsoft.com/office/drawing/2014/main" id="{FC37B62F-6C7A-45EF-862D-D2BCC666F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900" y="138815"/>
            <a:ext cx="7692733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latin typeface="+mj-lt"/>
                <a:ea typeface="+mj-ea"/>
                <a:cs typeface="+mj-cs"/>
              </a:rPr>
              <a:t> New </a:t>
            </a:r>
            <a:r>
              <a:rPr lang="en-US" sz="44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Masterpiece CI Series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4C28FC-1365-46AE-A97E-C947F4C3B3DA}"/>
              </a:ext>
            </a:extLst>
          </p:cNvPr>
          <p:cNvSpPr txBox="1"/>
          <p:nvPr/>
        </p:nvSpPr>
        <p:spPr>
          <a:xfrm>
            <a:off x="7186463" y="2705725"/>
            <a:ext cx="3632045" cy="144655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/>
              <a:t>Strong and dense phenolic provides a more stable mounting platform for the high-performance drivers.</a:t>
            </a:r>
          </a:p>
        </p:txBody>
      </p:sp>
      <p:pic>
        <p:nvPicPr>
          <p:cNvPr id="3" name="Picture 2" descr="A close up of a speaker&#10;&#10;Description automatically generated">
            <a:extLst>
              <a:ext uri="{FF2B5EF4-FFF2-40B4-BE49-F238E27FC236}">
                <a16:creationId xmlns:a16="http://schemas.microsoft.com/office/drawing/2014/main" id="{EE516999-CB92-46F9-8C14-37FB35EF4C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8" r="23950"/>
          <a:stretch/>
        </p:blipFill>
        <p:spPr>
          <a:xfrm>
            <a:off x="1569228" y="1712548"/>
            <a:ext cx="3436310" cy="395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477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AA78E4DD-97BB-4B9F-B4C8-C3305ADB3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5053" cy="1069367"/>
          </a:xfrm>
          <a:prstGeom prst="rect">
            <a:avLst/>
          </a:prstGeom>
        </p:spPr>
      </p:pic>
      <p:sp>
        <p:nvSpPr>
          <p:cNvPr id="9" name="Text Box 48">
            <a:extLst>
              <a:ext uri="{FF2B5EF4-FFF2-40B4-BE49-F238E27FC236}">
                <a16:creationId xmlns:a16="http://schemas.microsoft.com/office/drawing/2014/main" id="{635283EC-781B-4F59-BE0C-411C78CDD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99" y="138815"/>
            <a:ext cx="10140101" cy="106936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i="1" dirty="0">
                <a:latin typeface="+mj-lt"/>
              </a:rPr>
              <a:t>Phenolic </a:t>
            </a:r>
            <a:r>
              <a:rPr lang="en-US" sz="4400" b="1" i="1" dirty="0">
                <a:solidFill>
                  <a:srgbClr val="FF0000"/>
                </a:solidFill>
                <a:latin typeface="+mj-lt"/>
              </a:rPr>
              <a:t>Baffles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1852D9-6CD0-4C79-920A-8BD5920F9628}"/>
              </a:ext>
            </a:extLst>
          </p:cNvPr>
          <p:cNvSpPr txBox="1"/>
          <p:nvPr/>
        </p:nvSpPr>
        <p:spPr>
          <a:xfrm>
            <a:off x="508000" y="2767281"/>
            <a:ext cx="6088109" cy="132343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endParaRPr lang="en-US" sz="2000" b="1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/>
              <a:t>Heavy, Dense, Inert: Provides a vibration free mounting platform for the drivers, allowing for the highest levels of detail.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6E71C98D-C4D2-41FB-9391-F6385DA30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1013190"/>
            <a:ext cx="8737600" cy="49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121917" tIns="60959" rIns="121917" bIns="60959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i="1" dirty="0"/>
              <a:t>The Benefits:</a:t>
            </a:r>
          </a:p>
        </p:txBody>
      </p:sp>
      <p:pic>
        <p:nvPicPr>
          <p:cNvPr id="10" name="Picture 9" descr="A close up of a speaker&#10;&#10;Description automatically generated">
            <a:extLst>
              <a:ext uri="{FF2B5EF4-FFF2-40B4-BE49-F238E27FC236}">
                <a16:creationId xmlns:a16="http://schemas.microsoft.com/office/drawing/2014/main" id="{6119136A-0151-4580-A4DF-5C495E5F5E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8" r="23950"/>
          <a:stretch/>
        </p:blipFill>
        <p:spPr>
          <a:xfrm>
            <a:off x="7527445" y="1452977"/>
            <a:ext cx="3436310" cy="395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612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1258</TotalTime>
  <Words>1405</Words>
  <Application>Microsoft Office PowerPoint</Application>
  <PresentationFormat>Widescreen</PresentationFormat>
  <Paragraphs>262</Paragraphs>
  <Slides>28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Optima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Lindsey</dc:creator>
  <cp:lastModifiedBy>Andrew Lindsey</cp:lastModifiedBy>
  <cp:revision>102</cp:revision>
  <dcterms:created xsi:type="dcterms:W3CDTF">2019-07-10T17:53:27Z</dcterms:created>
  <dcterms:modified xsi:type="dcterms:W3CDTF">2020-02-27T16:59:44Z</dcterms:modified>
</cp:coreProperties>
</file>