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423" r:id="rId2"/>
    <p:sldId id="1308" r:id="rId3"/>
    <p:sldId id="1384" r:id="rId4"/>
    <p:sldId id="1303" r:id="rId5"/>
    <p:sldId id="1393" r:id="rId6"/>
    <p:sldId id="1394" r:id="rId7"/>
    <p:sldId id="1395" r:id="rId8"/>
    <p:sldId id="1396" r:id="rId9"/>
    <p:sldId id="477" r:id="rId10"/>
    <p:sldId id="1445" r:id="rId11"/>
    <p:sldId id="1398" r:id="rId12"/>
    <p:sldId id="1399" r:id="rId13"/>
    <p:sldId id="1400" r:id="rId14"/>
    <p:sldId id="943" r:id="rId15"/>
    <p:sldId id="1401" r:id="rId16"/>
    <p:sldId id="1402" r:id="rId17"/>
    <p:sldId id="1403" r:id="rId18"/>
    <p:sldId id="1404" r:id="rId19"/>
    <p:sldId id="1406" r:id="rId20"/>
    <p:sldId id="14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663300"/>
    <a:srgbClr val="FF0066"/>
    <a:srgbClr val="0000FF"/>
    <a:srgbClr val="FF00FF"/>
    <a:srgbClr val="0066FF"/>
    <a:srgbClr val="00FF00"/>
    <a:srgbClr val="CCFF99"/>
    <a:srgbClr val="33CCCC"/>
    <a:srgbClr val="007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64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7" indent="0" algn="ctr">
              <a:buNone/>
              <a:defRPr/>
            </a:lvl2pPr>
            <a:lvl3pPr marL="914332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30" indent="0" algn="ctr">
              <a:buNone/>
              <a:defRPr/>
            </a:lvl6pPr>
            <a:lvl7pPr marL="2742994" indent="0" algn="ctr">
              <a:buNone/>
              <a:defRPr/>
            </a:lvl7pPr>
            <a:lvl8pPr marL="3200160" indent="0" algn="ctr">
              <a:buNone/>
              <a:defRPr/>
            </a:lvl8pPr>
            <a:lvl9pPr marL="365732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67518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167" indent="0">
              <a:buNone/>
              <a:defRPr sz="1200"/>
            </a:lvl2pPr>
            <a:lvl3pPr marL="914332" indent="0">
              <a:buNone/>
              <a:defRPr sz="1067"/>
            </a:lvl3pPr>
            <a:lvl4pPr marL="1371498" indent="0">
              <a:buNone/>
              <a:defRPr sz="933"/>
            </a:lvl4pPr>
            <a:lvl5pPr marL="1828664" indent="0">
              <a:buNone/>
              <a:defRPr sz="933"/>
            </a:lvl5pPr>
            <a:lvl6pPr marL="2285830" indent="0">
              <a:buNone/>
              <a:defRPr sz="933"/>
            </a:lvl6pPr>
            <a:lvl7pPr marL="2742994" indent="0">
              <a:buNone/>
              <a:defRPr sz="933"/>
            </a:lvl7pPr>
            <a:lvl8pPr marL="3200160" indent="0">
              <a:buNone/>
              <a:defRPr sz="933"/>
            </a:lvl8pPr>
            <a:lvl9pPr marL="365732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075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570220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718316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481921" y="3825514"/>
            <a:ext cx="3685351" cy="3687081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>
            <a:outerShdw blurRad="1270000" dist="50800" dir="5400000" sx="89000" sy="89000" algn="ctr" rotWithShape="0">
              <a:srgbClr val="000000">
                <a:alpha val="5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385702" y="2805524"/>
            <a:ext cx="3685351" cy="3687081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>
            <a:outerShdw blurRad="1270000" dist="50800" dir="5400000" sx="89000" sy="89000" algn="ctr" rotWithShape="0">
              <a:srgbClr val="000000">
                <a:alpha val="5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253326" y="2805524"/>
            <a:ext cx="3685351" cy="3687081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>
            <a:outerShdw blurRad="1270000" dist="50800" dir="5400000" sx="89000" sy="89000" algn="ctr" rotWithShape="0">
              <a:srgbClr val="000000">
                <a:alpha val="5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988571" y="3825514"/>
            <a:ext cx="3685351" cy="3687081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>
            <a:outerShdw blurRad="1270000" dist="50800" dir="5400000" sx="89000" sy="89000" algn="ctr" rotWithShape="0">
              <a:srgbClr val="000000">
                <a:alpha val="5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120949" y="2805524"/>
            <a:ext cx="3685351" cy="3687081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>
            <a:outerShdw blurRad="1270000" dist="50800" dir="5400000" sx="89000" sy="89000" algn="ctr" rotWithShape="0">
              <a:srgbClr val="000000">
                <a:alpha val="5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17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76375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17318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55434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867"/>
            </a:lvl2pPr>
            <a:lvl3pPr marL="914332" indent="0">
              <a:buNone/>
              <a:defRPr sz="1600"/>
            </a:lvl3pPr>
            <a:lvl4pPr marL="1371498" indent="0">
              <a:buNone/>
              <a:defRPr sz="1467"/>
            </a:lvl4pPr>
            <a:lvl5pPr marL="1828664" indent="0">
              <a:buNone/>
              <a:defRPr sz="1467"/>
            </a:lvl5pPr>
            <a:lvl6pPr marL="2285830" indent="0">
              <a:buNone/>
              <a:defRPr sz="1467"/>
            </a:lvl6pPr>
            <a:lvl7pPr marL="2742994" indent="0">
              <a:buNone/>
              <a:defRPr sz="1467"/>
            </a:lvl7pPr>
            <a:lvl8pPr marL="3200160" indent="0">
              <a:buNone/>
              <a:defRPr sz="1467"/>
            </a:lvl8pPr>
            <a:lvl9pPr marL="3657327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3508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1539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67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67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863564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5179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20708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167" indent="0">
              <a:buNone/>
              <a:defRPr sz="1200"/>
            </a:lvl2pPr>
            <a:lvl3pPr marL="914332" indent="0">
              <a:buNone/>
              <a:defRPr sz="1067"/>
            </a:lvl3pPr>
            <a:lvl4pPr marL="1371498" indent="0">
              <a:buNone/>
              <a:defRPr sz="933"/>
            </a:lvl4pPr>
            <a:lvl5pPr marL="1828664" indent="0">
              <a:buNone/>
              <a:defRPr sz="933"/>
            </a:lvl5pPr>
            <a:lvl6pPr marL="2285830" indent="0">
              <a:buNone/>
              <a:defRPr sz="933"/>
            </a:lvl6pPr>
            <a:lvl7pPr marL="2742994" indent="0">
              <a:buNone/>
              <a:defRPr sz="933"/>
            </a:lvl7pPr>
            <a:lvl8pPr marL="3200160" indent="0">
              <a:buNone/>
              <a:defRPr sz="933"/>
            </a:lvl8pPr>
            <a:lvl9pPr marL="365732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3112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43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tima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16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33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49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66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874" indent="-34287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Optima"/>
          <a:ea typeface="ＭＳ Ｐゴシック" charset="0"/>
          <a:cs typeface="ＭＳ Ｐゴシック" charset="0"/>
        </a:defRPr>
      </a:lvl1pPr>
      <a:lvl2pPr marL="742895" indent="-2857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Optima"/>
          <a:ea typeface="ＭＳ Ｐゴシック" charset="0"/>
        </a:defRPr>
      </a:lvl2pPr>
      <a:lvl3pPr marL="1142914" indent="-2285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Optima"/>
          <a:ea typeface="ＭＳ Ｐゴシック" charset="0"/>
        </a:defRPr>
      </a:lvl3pPr>
      <a:lvl4pPr marL="1600080" indent="-22858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Optima"/>
          <a:ea typeface="ＭＳ Ｐゴシック" charset="0"/>
        </a:defRPr>
      </a:lvl4pPr>
      <a:lvl5pPr marL="2057247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Optima"/>
          <a:ea typeface="ＭＳ Ｐゴシック" charset="0"/>
        </a:defRPr>
      </a:lvl5pPr>
      <a:lvl6pPr marL="2514412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8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4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10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ED5FAB-DDE5-4C5E-8FAB-8CC3D9F05AA4}"/>
              </a:ext>
            </a:extLst>
          </p:cNvPr>
          <p:cNvSpPr txBox="1"/>
          <p:nvPr/>
        </p:nvSpPr>
        <p:spPr>
          <a:xfrm>
            <a:off x="1579677" y="5874908"/>
            <a:ext cx="9032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>
              <a:defRPr/>
            </a:pPr>
            <a:r>
              <a:rPr lang="en-US" sz="3200" b="1" dirty="0">
                <a:solidFill>
                  <a:srgbClr val="000000"/>
                </a:solidFill>
                <a:latin typeface="Calibri"/>
              </a:rPr>
              <a:t>Introducing, the MartinLogan MDA8 and MDA16</a:t>
            </a:r>
          </a:p>
        </p:txBody>
      </p:sp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32C187D8-2149-44AA-A46B-84B067E226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0648"/>
          <a:stretch/>
        </p:blipFill>
        <p:spPr>
          <a:xfrm>
            <a:off x="717481" y="1117746"/>
            <a:ext cx="10757041" cy="4591735"/>
          </a:xfrm>
          <a:prstGeom prst="rect">
            <a:avLst/>
          </a:prstGeom>
        </p:spPr>
      </p:pic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E1CCF618-2729-4774-B38A-482C61305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925053" cy="10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1071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3D39C25-44E5-4A73-BAEB-FF355CE8A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925053" cy="1069367"/>
          </a:xfrm>
          <a:prstGeom prst="rect">
            <a:avLst/>
          </a:prstGeom>
        </p:spPr>
      </p:pic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76E6544D-7C06-4EA8-9919-16F8886B8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925053" cy="1069367"/>
          </a:xfrm>
          <a:prstGeom prst="rect">
            <a:avLst/>
          </a:prstGeom>
        </p:spPr>
      </p:pic>
      <p:sp>
        <p:nvSpPr>
          <p:cNvPr id="13" name="Text Box 48">
            <a:extLst>
              <a:ext uri="{FF2B5EF4-FFF2-40B4-BE49-F238E27FC236}">
                <a16:creationId xmlns:a16="http://schemas.microsoft.com/office/drawing/2014/main" id="{BD2BFB98-5A55-474A-807E-6FEC59F8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7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70" indent="-609570" defTabSz="121914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AC6DC-F404-4251-9823-9633B8FFDD8B}"/>
              </a:ext>
            </a:extLst>
          </p:cNvPr>
          <p:cNvSpPr txBox="1"/>
          <p:nvPr/>
        </p:nvSpPr>
        <p:spPr>
          <a:xfrm>
            <a:off x="3951515" y="925285"/>
            <a:ext cx="428897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2667" b="1" dirty="0">
                <a:solidFill>
                  <a:srgbClr val="000000"/>
                </a:solidFill>
                <a:latin typeface="Calibri"/>
              </a:rPr>
              <a:t>Model Comparison</a:t>
            </a: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696FAD-0162-45E5-88C3-868FAF35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" t="35135" r="5775" b="37404"/>
          <a:stretch/>
        </p:blipFill>
        <p:spPr>
          <a:xfrm>
            <a:off x="1116819" y="1481974"/>
            <a:ext cx="2286000" cy="7018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9D8A62-D6CB-4833-892F-6EA9F32BC6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34221" r="5794" b="34410"/>
          <a:stretch/>
        </p:blipFill>
        <p:spPr>
          <a:xfrm>
            <a:off x="8842300" y="1424675"/>
            <a:ext cx="2286000" cy="81643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EA2C05-7E03-4588-AAA4-F2FEA41F702A}"/>
              </a:ext>
            </a:extLst>
          </p:cNvPr>
          <p:cNvGraphicFramePr>
            <a:graphicFrameLocks noGrp="1"/>
          </p:cNvGraphicFramePr>
          <p:nvPr/>
        </p:nvGraphicFramePr>
        <p:xfrm>
          <a:off x="3637292" y="1466399"/>
          <a:ext cx="4917567" cy="5252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1071">
                  <a:extLst>
                    <a:ext uri="{9D8B030D-6E8A-4147-A177-3AD203B41FA5}">
                      <a16:colId xmlns:a16="http://schemas.microsoft.com/office/drawing/2014/main" val="2949504023"/>
                    </a:ext>
                  </a:extLst>
                </a:gridCol>
                <a:gridCol w="2486496">
                  <a:extLst>
                    <a:ext uri="{9D8B030D-6E8A-4147-A177-3AD203B41FA5}">
                      <a16:colId xmlns:a16="http://schemas.microsoft.com/office/drawing/2014/main" val="3070348844"/>
                    </a:ext>
                  </a:extLst>
                </a:gridCol>
              </a:tblGrid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MDA8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MDA16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500694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 (8)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 (16)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472279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267022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729727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490702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06697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383512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799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70958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306877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006605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150736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371539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256240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283237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357213"/>
                  </a:ext>
                </a:extLst>
              </a:tr>
              <a:tr h="2031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24955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CC704DB-FDF0-45A3-B1E2-D0A82FB658CA}"/>
              </a:ext>
            </a:extLst>
          </p:cNvPr>
          <p:cNvSpPr txBox="1"/>
          <p:nvPr/>
        </p:nvSpPr>
        <p:spPr>
          <a:xfrm>
            <a:off x="884158" y="2431547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Stereo RCA Analog Inputs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0BB4D8-E801-416E-AA03-FF52D166B2E1}"/>
              </a:ext>
            </a:extLst>
          </p:cNvPr>
          <p:cNvSpPr txBox="1"/>
          <p:nvPr/>
        </p:nvSpPr>
        <p:spPr>
          <a:xfrm>
            <a:off x="884158" y="2721346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Coaxial RCA Digital Inputs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A1A049-CFA0-459B-8509-B5288E1DD4AF}"/>
              </a:ext>
            </a:extLst>
          </p:cNvPr>
          <p:cNvSpPr txBox="1"/>
          <p:nvPr/>
        </p:nvSpPr>
        <p:spPr>
          <a:xfrm>
            <a:off x="884460" y="3056102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Toslink</a:t>
            </a:r>
            <a:r>
              <a:rPr lang="en-US" sz="1400" dirty="0"/>
              <a:t> (Optical) Digital Inputs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5FFC63-D6D3-40F0-86E9-0FC436DD1EA8}"/>
              </a:ext>
            </a:extLst>
          </p:cNvPr>
          <p:cNvSpPr txBox="1"/>
          <p:nvPr/>
        </p:nvSpPr>
        <p:spPr>
          <a:xfrm>
            <a:off x="884158" y="3664507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Mono RCA Analog Sub Outputs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DCD113-2C04-427C-B5EE-28D0CACF4DE8}"/>
              </a:ext>
            </a:extLst>
          </p:cNvPr>
          <p:cNvSpPr txBox="1"/>
          <p:nvPr/>
        </p:nvSpPr>
        <p:spPr>
          <a:xfrm>
            <a:off x="883554" y="3960816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Stereo Speaker Level Outputs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4FA21B-192C-4B8F-915C-4F9F28C3DE75}"/>
              </a:ext>
            </a:extLst>
          </p:cNvPr>
          <p:cNvSpPr txBox="1"/>
          <p:nvPr/>
        </p:nvSpPr>
        <p:spPr>
          <a:xfrm>
            <a:off x="888965" y="4550159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Stereo RCA Passthrough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6A9D18-CD5B-4A88-A2F2-84F627F178E4}"/>
              </a:ext>
            </a:extLst>
          </p:cNvPr>
          <p:cNvSpPr txBox="1"/>
          <p:nvPr/>
        </p:nvSpPr>
        <p:spPr>
          <a:xfrm>
            <a:off x="883554" y="4883250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Toslink</a:t>
            </a:r>
            <a:r>
              <a:rPr lang="en-US" sz="1400" dirty="0"/>
              <a:t> (Optical) Digital Output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8F4B7-B04F-405A-B13A-9EBFDB829EB6}"/>
              </a:ext>
            </a:extLst>
          </p:cNvPr>
          <p:cNvSpPr txBox="1"/>
          <p:nvPr/>
        </p:nvSpPr>
        <p:spPr>
          <a:xfrm>
            <a:off x="904203" y="5459638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Ethernet - RJ-45 (10/100)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C5BB71-9FA2-4C87-86C6-D4FDA8107119}"/>
              </a:ext>
            </a:extLst>
          </p:cNvPr>
          <p:cNvSpPr txBox="1"/>
          <p:nvPr/>
        </p:nvSpPr>
        <p:spPr>
          <a:xfrm>
            <a:off x="904203" y="5796878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Micro USB (Type B)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4ED2FA-BCE9-482C-B98C-2ED4CEF17B26}"/>
              </a:ext>
            </a:extLst>
          </p:cNvPr>
          <p:cNvSpPr txBox="1"/>
          <p:nvPr/>
        </p:nvSpPr>
        <p:spPr>
          <a:xfrm>
            <a:off x="883554" y="6093262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RS-232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2F381F-08E8-4CB0-8B53-71F51515D0C5}"/>
              </a:ext>
            </a:extLst>
          </p:cNvPr>
          <p:cNvSpPr txBox="1"/>
          <p:nvPr/>
        </p:nvSpPr>
        <p:spPr>
          <a:xfrm>
            <a:off x="904203" y="6377898"/>
            <a:ext cx="2752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3.5mm Trigger Jacks (In/Out)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476301-E9B8-4FBD-A3B7-090A47B4420C}"/>
              </a:ext>
            </a:extLst>
          </p:cNvPr>
          <p:cNvSpPr txBox="1"/>
          <p:nvPr/>
        </p:nvSpPr>
        <p:spPr>
          <a:xfrm>
            <a:off x="3959227" y="4280489"/>
            <a:ext cx="427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60w @ 8ohm / 120w @ 4ohm / 200w Bridged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27D801-1CBB-49DA-85FC-4DD3CACA4BC6}"/>
              </a:ext>
            </a:extLst>
          </p:cNvPr>
          <p:cNvSpPr/>
          <p:nvPr/>
        </p:nvSpPr>
        <p:spPr bwMode="auto">
          <a:xfrm>
            <a:off x="5410665" y="5208765"/>
            <a:ext cx="1390261" cy="274320"/>
          </a:xfrm>
          <a:prstGeom prst="rect">
            <a:avLst/>
          </a:prstGeom>
          <a:solidFill>
            <a:srgbClr val="CC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712FC8-AE86-4EC1-95F7-DF8C8864659F}"/>
              </a:ext>
            </a:extLst>
          </p:cNvPr>
          <p:cNvSpPr/>
          <p:nvPr/>
        </p:nvSpPr>
        <p:spPr bwMode="auto">
          <a:xfrm>
            <a:off x="5400868" y="3378735"/>
            <a:ext cx="1390261" cy="274320"/>
          </a:xfrm>
          <a:prstGeom prst="rect">
            <a:avLst/>
          </a:prstGeom>
          <a:solidFill>
            <a:srgbClr val="CC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6389A7-92D1-489B-B464-2D17DC1283FD}"/>
              </a:ext>
            </a:extLst>
          </p:cNvPr>
          <p:cNvSpPr txBox="1"/>
          <p:nvPr/>
        </p:nvSpPr>
        <p:spPr>
          <a:xfrm>
            <a:off x="5134946" y="3381160"/>
            <a:ext cx="1922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Audio Outputs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2F67B2-08BA-4885-B4D8-F4BF4DA2ED24}"/>
              </a:ext>
            </a:extLst>
          </p:cNvPr>
          <p:cNvSpPr txBox="1"/>
          <p:nvPr/>
        </p:nvSpPr>
        <p:spPr>
          <a:xfrm>
            <a:off x="4636492" y="5212993"/>
            <a:ext cx="2919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Control Connectivity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C2E588-0350-47A7-9044-3F2AD6E0CE72}"/>
              </a:ext>
            </a:extLst>
          </p:cNvPr>
          <p:cNvSpPr/>
          <p:nvPr/>
        </p:nvSpPr>
        <p:spPr bwMode="auto">
          <a:xfrm>
            <a:off x="5343320" y="2165417"/>
            <a:ext cx="1390261" cy="274320"/>
          </a:xfrm>
          <a:prstGeom prst="rect">
            <a:avLst/>
          </a:prstGeom>
          <a:solidFill>
            <a:srgbClr val="CC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65DDCA-D554-4E0A-961D-18BD2A871253}"/>
              </a:ext>
            </a:extLst>
          </p:cNvPr>
          <p:cNvSpPr txBox="1"/>
          <p:nvPr/>
        </p:nvSpPr>
        <p:spPr>
          <a:xfrm>
            <a:off x="5134946" y="2150019"/>
            <a:ext cx="1922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Audio Inputs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FBB1C5-2F4F-44E9-A4CB-E416B117A294}"/>
              </a:ext>
            </a:extLst>
          </p:cNvPr>
          <p:cNvSpPr/>
          <p:nvPr/>
        </p:nvSpPr>
        <p:spPr bwMode="auto">
          <a:xfrm>
            <a:off x="5913118" y="1862156"/>
            <a:ext cx="365760" cy="264065"/>
          </a:xfrm>
          <a:prstGeom prst="rect">
            <a:avLst/>
          </a:prstGeom>
          <a:solidFill>
            <a:srgbClr val="E6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D9F76C-1CA0-431B-9C3B-2D2BA170AD3A}"/>
              </a:ext>
            </a:extLst>
          </p:cNvPr>
          <p:cNvSpPr txBox="1"/>
          <p:nvPr/>
        </p:nvSpPr>
        <p:spPr>
          <a:xfrm>
            <a:off x="5134947" y="1811465"/>
            <a:ext cx="1922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Zones (Channels)</a:t>
            </a:r>
          </a:p>
        </p:txBody>
      </p:sp>
    </p:spTree>
    <p:extLst>
      <p:ext uri="{BB962C8B-B14F-4D97-AF65-F5344CB8AC3E}">
        <p14:creationId xmlns:p14="http://schemas.microsoft.com/office/powerpoint/2010/main" val="350227099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9695832F-C21D-4A6D-92C9-DD4948EF4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1" name="Text Box 48">
            <a:extLst>
              <a:ext uri="{FF2B5EF4-FFF2-40B4-BE49-F238E27FC236}">
                <a16:creationId xmlns:a16="http://schemas.microsoft.com/office/drawing/2014/main" id="{1A80DD66-13CD-4DF3-AF47-ADD39561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900C7-0527-4030-8A64-D7AC7C8C7188}"/>
              </a:ext>
            </a:extLst>
          </p:cNvPr>
          <p:cNvSpPr txBox="1"/>
          <p:nvPr/>
        </p:nvSpPr>
        <p:spPr>
          <a:xfrm>
            <a:off x="3951515" y="925285"/>
            <a:ext cx="428897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2667" b="1" dirty="0">
                <a:solidFill>
                  <a:srgbClr val="000000"/>
                </a:solidFill>
                <a:latin typeface="Calibri"/>
              </a:rPr>
              <a:t>MDA8 Rear Panel</a:t>
            </a: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02E4D6-6E41-48DD-9FD1-235200105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" t="35135" r="5775" b="37404"/>
          <a:stretch/>
        </p:blipFill>
        <p:spPr>
          <a:xfrm>
            <a:off x="452088" y="1866901"/>
            <a:ext cx="11287824" cy="34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7507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9695832F-C21D-4A6D-92C9-DD4948EF4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1" name="Text Box 48">
            <a:extLst>
              <a:ext uri="{FF2B5EF4-FFF2-40B4-BE49-F238E27FC236}">
                <a16:creationId xmlns:a16="http://schemas.microsoft.com/office/drawing/2014/main" id="{1A80DD66-13CD-4DF3-AF47-ADD39561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900C7-0527-4030-8A64-D7AC7C8C7188}"/>
              </a:ext>
            </a:extLst>
          </p:cNvPr>
          <p:cNvSpPr txBox="1"/>
          <p:nvPr/>
        </p:nvSpPr>
        <p:spPr>
          <a:xfrm>
            <a:off x="3951515" y="925285"/>
            <a:ext cx="428897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2667" b="1" dirty="0">
                <a:solidFill>
                  <a:srgbClr val="000000"/>
                </a:solidFill>
                <a:latin typeface="Calibri"/>
              </a:rPr>
              <a:t>MDA16 Rear Panel</a:t>
            </a: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58ADE1-E007-465B-B846-7F627E3BF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34221" r="5794" b="34410"/>
          <a:stretch/>
        </p:blipFill>
        <p:spPr>
          <a:xfrm>
            <a:off x="563563" y="1661092"/>
            <a:ext cx="11064875" cy="395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536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9695832F-C21D-4A6D-92C9-DD4948EF4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1" name="Text Box 48">
            <a:extLst>
              <a:ext uri="{FF2B5EF4-FFF2-40B4-BE49-F238E27FC236}">
                <a16:creationId xmlns:a16="http://schemas.microsoft.com/office/drawing/2014/main" id="{1A80DD66-13CD-4DF3-AF47-ADD39561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900C7-0527-4030-8A64-D7AC7C8C7188}"/>
              </a:ext>
            </a:extLst>
          </p:cNvPr>
          <p:cNvSpPr txBox="1"/>
          <p:nvPr/>
        </p:nvSpPr>
        <p:spPr>
          <a:xfrm>
            <a:off x="3951515" y="925285"/>
            <a:ext cx="428897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2667" b="1" dirty="0">
                <a:solidFill>
                  <a:srgbClr val="000000"/>
                </a:solidFill>
                <a:latin typeface="Calibri"/>
              </a:rPr>
              <a:t>Whole Home Distributed Audio Examples</a:t>
            </a: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8C31BD-B250-432F-85B9-F02BFE154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2" r="4241" b="29111"/>
          <a:stretch/>
        </p:blipFill>
        <p:spPr>
          <a:xfrm>
            <a:off x="766367" y="3252751"/>
            <a:ext cx="2626853" cy="7201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0F8D29-6D5C-498B-9B4D-CE13BD6C80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777" y="3252751"/>
            <a:ext cx="2743200" cy="414338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5A472FB4-52C4-4C79-8ABC-72298332C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37" y="5391933"/>
            <a:ext cx="2743200" cy="390962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CC8770D-4D6F-4F0D-8C43-B55DBB922F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43" y="5104933"/>
            <a:ext cx="2743200" cy="677962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F26F5D7A-2DE3-48BA-910D-D9353C03D3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86" y="4303648"/>
            <a:ext cx="2743200" cy="308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D1B3C6-4E9F-44A4-AA5A-7FDC547DE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40" y="4025960"/>
            <a:ext cx="2743200" cy="863600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959B129E-5674-4066-8082-58F2310287F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15" y="1431567"/>
            <a:ext cx="2099569" cy="2099569"/>
          </a:xfrm>
          <a:prstGeom prst="rect">
            <a:avLst/>
          </a:prstGeom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89CB555E-CBE3-4E77-A073-953D05FED4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70" y="3876096"/>
            <a:ext cx="2326658" cy="1163329"/>
          </a:xfrm>
          <a:prstGeom prst="rect">
            <a:avLst/>
          </a:prstGeom>
        </p:spPr>
      </p:pic>
      <p:sp>
        <p:nvSpPr>
          <p:cNvPr id="28" name="Cross 27">
            <a:extLst>
              <a:ext uri="{FF2B5EF4-FFF2-40B4-BE49-F238E27FC236}">
                <a16:creationId xmlns:a16="http://schemas.microsoft.com/office/drawing/2014/main" id="{B6C480D0-3DCA-458E-B172-B98524ED01CF}"/>
              </a:ext>
            </a:extLst>
          </p:cNvPr>
          <p:cNvSpPr/>
          <p:nvPr/>
        </p:nvSpPr>
        <p:spPr bwMode="auto">
          <a:xfrm>
            <a:off x="5720852" y="3253362"/>
            <a:ext cx="750293" cy="793878"/>
          </a:xfrm>
          <a:prstGeom prst="plus">
            <a:avLst>
              <a:gd name="adj" fmla="val 36409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4084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8B40630E-64FD-4D6E-8ACD-8603B62A1F0B}"/>
              </a:ext>
            </a:extLst>
          </p:cNvPr>
          <p:cNvCxnSpPr/>
          <p:nvPr/>
        </p:nvCxnSpPr>
        <p:spPr bwMode="auto">
          <a:xfrm rot="5400000">
            <a:off x="5929468" y="2034300"/>
            <a:ext cx="1555346" cy="1370061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F79EF938-D408-4F52-8AE4-D8D1BB7DAA22}"/>
              </a:ext>
            </a:extLst>
          </p:cNvPr>
          <p:cNvCxnSpPr/>
          <p:nvPr/>
        </p:nvCxnSpPr>
        <p:spPr bwMode="auto">
          <a:xfrm rot="5400000">
            <a:off x="6254658" y="2870565"/>
            <a:ext cx="2019487" cy="255542"/>
          </a:xfrm>
          <a:prstGeom prst="bentConnector3">
            <a:avLst>
              <a:gd name="adj1" fmla="val 6626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E9B8FAA0-71D9-45D6-B4D8-6537A13FCC9E}"/>
              </a:ext>
            </a:extLst>
          </p:cNvPr>
          <p:cNvCxnSpPr/>
          <p:nvPr/>
        </p:nvCxnSpPr>
        <p:spPr bwMode="auto">
          <a:xfrm rot="16200000" flipH="1">
            <a:off x="7095167" y="2285596"/>
            <a:ext cx="2025645" cy="1431635"/>
          </a:xfrm>
          <a:prstGeom prst="bentConnector3">
            <a:avLst>
              <a:gd name="adj1" fmla="val 123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7AC619F9-F713-4866-9727-535345E2C432}"/>
              </a:ext>
            </a:extLst>
          </p:cNvPr>
          <p:cNvCxnSpPr/>
          <p:nvPr/>
        </p:nvCxnSpPr>
        <p:spPr bwMode="auto">
          <a:xfrm>
            <a:off x="7392171" y="2018764"/>
            <a:ext cx="2613889" cy="1619861"/>
          </a:xfrm>
          <a:prstGeom prst="bentConnector3">
            <a:avLst>
              <a:gd name="adj1" fmla="val 9992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14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E84E26F3-4B6F-4655-AF63-622F255EF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42" y="3730990"/>
            <a:ext cx="1019732" cy="1150299"/>
          </a:xfrm>
          <a:prstGeom prst="rect">
            <a:avLst/>
          </a:prstGeom>
        </p:spPr>
      </p:pic>
      <p:pic>
        <p:nvPicPr>
          <p:cNvPr id="16" name="Picture 15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AC9B5120-FDEB-498E-942A-74696DA1B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63" y="4104618"/>
            <a:ext cx="1019732" cy="1150299"/>
          </a:xfrm>
          <a:prstGeom prst="rect">
            <a:avLst/>
          </a:prstGeom>
        </p:spPr>
      </p:pic>
      <p:pic>
        <p:nvPicPr>
          <p:cNvPr id="17" name="Picture 16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C4B3EAD0-65B5-46AD-A11B-B7C6864992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41" y="4104618"/>
            <a:ext cx="1019732" cy="1150299"/>
          </a:xfrm>
          <a:prstGeom prst="rect">
            <a:avLst/>
          </a:prstGeom>
        </p:spPr>
      </p:pic>
      <p:pic>
        <p:nvPicPr>
          <p:cNvPr id="18" name="Picture 17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FCF46CA8-B005-4FA3-AEB4-C68FB9F8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465" y="3730990"/>
            <a:ext cx="1019732" cy="1150299"/>
          </a:xfrm>
          <a:prstGeom prst="rect">
            <a:avLst/>
          </a:prstGeom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916BA45-8B77-43FE-AA4F-8B194FBB8A79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4134213" y="1922225"/>
            <a:ext cx="3420684" cy="3251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2E3383-CB53-4637-98D8-A987BE44374B}"/>
              </a:ext>
            </a:extLst>
          </p:cNvPr>
          <p:cNvSpPr txBox="1"/>
          <p:nvPr/>
        </p:nvSpPr>
        <p:spPr>
          <a:xfrm>
            <a:off x="4067081" y="5526718"/>
            <a:ext cx="405784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4.1 Distributed Audio</a:t>
            </a:r>
          </a:p>
          <a:p>
            <a:pPr algn="ctr"/>
            <a:r>
              <a:rPr lang="en-US" sz="2400" dirty="0"/>
              <a:t>(Requires 2 “Zones” of Power)</a:t>
            </a:r>
          </a:p>
        </p:txBody>
      </p:sp>
      <p:pic>
        <p:nvPicPr>
          <p:cNvPr id="28" name="Picture 2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15EA5DE-C250-4200-A199-2752FD4B7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32" name="Text Box 48">
            <a:extLst>
              <a:ext uri="{FF2B5EF4-FFF2-40B4-BE49-F238E27FC236}">
                <a16:creationId xmlns:a16="http://schemas.microsoft.com/office/drawing/2014/main" id="{2FA3E5CF-0351-4B31-B856-5E11F2562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Whole Home Distributed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Audio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8A10FE-04E6-4B8E-BA04-D8B6C11A09C5}"/>
              </a:ext>
            </a:extLst>
          </p:cNvPr>
          <p:cNvSpPr txBox="1"/>
          <p:nvPr/>
        </p:nvSpPr>
        <p:spPr>
          <a:xfrm>
            <a:off x="7590887" y="2517115"/>
            <a:ext cx="1052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Zone 1  Out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F71321-EB15-4C25-8F8D-02719E467083}"/>
              </a:ext>
            </a:extLst>
          </p:cNvPr>
          <p:cNvSpPr/>
          <p:nvPr/>
        </p:nvSpPr>
        <p:spPr bwMode="auto">
          <a:xfrm>
            <a:off x="2472429" y="1764124"/>
            <a:ext cx="1526874" cy="97012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67">
              <a:latin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9A4540-9ED8-4053-AD64-0F3470B61822}"/>
              </a:ext>
            </a:extLst>
          </p:cNvPr>
          <p:cNvSpPr txBox="1"/>
          <p:nvPr/>
        </p:nvSpPr>
        <p:spPr>
          <a:xfrm>
            <a:off x="2687840" y="2018352"/>
            <a:ext cx="1096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 Sub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95D6D8E-EC99-4B8E-A8A9-E219CFE472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34221" r="5794" b="34410"/>
          <a:stretch/>
        </p:blipFill>
        <p:spPr>
          <a:xfrm>
            <a:off x="7281428" y="1370723"/>
            <a:ext cx="1696316" cy="60582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AFC5230-B556-4BE8-8B73-08C2A3E27B24}"/>
              </a:ext>
            </a:extLst>
          </p:cNvPr>
          <p:cNvSpPr/>
          <p:nvPr/>
        </p:nvSpPr>
        <p:spPr bwMode="auto">
          <a:xfrm>
            <a:off x="9532835" y="1055167"/>
            <a:ext cx="1958723" cy="57378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Sources In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57EE78B-6C2C-4D77-8CD7-D957EF92E74B}"/>
              </a:ext>
            </a:extLst>
          </p:cNvPr>
          <p:cNvCxnSpPr>
            <a:endCxn id="35" idx="0"/>
          </p:cNvCxnSpPr>
          <p:nvPr/>
        </p:nvCxnSpPr>
        <p:spPr bwMode="auto">
          <a:xfrm flipH="1">
            <a:off x="8129586" y="1069368"/>
            <a:ext cx="1403249" cy="3013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443CA85-7F31-479D-A544-F84831694C29}"/>
              </a:ext>
            </a:extLst>
          </p:cNvPr>
          <p:cNvSpPr txBox="1"/>
          <p:nvPr/>
        </p:nvSpPr>
        <p:spPr>
          <a:xfrm>
            <a:off x="0" y="3429000"/>
            <a:ext cx="5195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MDA16 can power up to 4 independent 4.1 Zones of audio</a:t>
            </a:r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MDA8 can power up to 2 independent 4.1 Zones of audio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27F489-5251-43E1-A546-0BF913F0D9E4}"/>
              </a:ext>
            </a:extLst>
          </p:cNvPr>
          <p:cNvSpPr txBox="1"/>
          <p:nvPr/>
        </p:nvSpPr>
        <p:spPr>
          <a:xfrm>
            <a:off x="3681008" y="1652785"/>
            <a:ext cx="2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200w x 1 @ 8</a:t>
            </a:r>
            <a:r>
              <a:rPr lang="el-GR" dirty="0"/>
              <a:t>Ω</a:t>
            </a:r>
            <a:endParaRPr lang="en-US" dirty="0"/>
          </a:p>
          <a:p>
            <a:pPr algn="ctr"/>
            <a:r>
              <a:rPr lang="en-US" dirty="0"/>
              <a:t>Bridged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44FFBE4-1652-4206-BA0B-EE7E7FF73BDB}"/>
              </a:ext>
            </a:extLst>
          </p:cNvPr>
          <p:cNvSpPr txBox="1"/>
          <p:nvPr/>
        </p:nvSpPr>
        <p:spPr>
          <a:xfrm>
            <a:off x="4089980" y="1197411"/>
            <a:ext cx="1792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Zone 2 Out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72186F-BA7F-4FF5-8803-6439E10A2188}"/>
              </a:ext>
            </a:extLst>
          </p:cNvPr>
          <p:cNvSpPr txBox="1"/>
          <p:nvPr/>
        </p:nvSpPr>
        <p:spPr>
          <a:xfrm>
            <a:off x="7129075" y="3450145"/>
            <a:ext cx="176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60w x 2 @ 8</a:t>
            </a:r>
            <a:r>
              <a:rPr lang="el-GR" dirty="0"/>
              <a:t>Ω</a:t>
            </a:r>
            <a:endParaRPr lang="en-US" dirty="0"/>
          </a:p>
          <a:p>
            <a:pPr algn="ctr"/>
            <a:r>
              <a:rPr lang="en-US" dirty="0"/>
              <a:t>120w x 2 @ 4</a:t>
            </a:r>
            <a:r>
              <a:rPr lang="el-GR" dirty="0"/>
              <a:t>Ω</a:t>
            </a:r>
            <a:endParaRPr lang="en-US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8B40630E-64FD-4D6E-8ACD-8603B62A1F0B}"/>
              </a:ext>
            </a:extLst>
          </p:cNvPr>
          <p:cNvCxnSpPr/>
          <p:nvPr/>
        </p:nvCxnSpPr>
        <p:spPr bwMode="auto">
          <a:xfrm rot="5400000">
            <a:off x="5929468" y="2034300"/>
            <a:ext cx="1555346" cy="1370061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F79EF938-D408-4F52-8AE4-D8D1BB7DAA22}"/>
              </a:ext>
            </a:extLst>
          </p:cNvPr>
          <p:cNvCxnSpPr/>
          <p:nvPr/>
        </p:nvCxnSpPr>
        <p:spPr bwMode="auto">
          <a:xfrm rot="5400000">
            <a:off x="6254658" y="2870565"/>
            <a:ext cx="2019487" cy="255542"/>
          </a:xfrm>
          <a:prstGeom prst="bentConnector3">
            <a:avLst>
              <a:gd name="adj1" fmla="val 6626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E9B8FAA0-71D9-45D6-B4D8-6537A13FCC9E}"/>
              </a:ext>
            </a:extLst>
          </p:cNvPr>
          <p:cNvCxnSpPr/>
          <p:nvPr/>
        </p:nvCxnSpPr>
        <p:spPr bwMode="auto">
          <a:xfrm rot="16200000" flipH="1">
            <a:off x="7095167" y="2285596"/>
            <a:ext cx="2025645" cy="1431635"/>
          </a:xfrm>
          <a:prstGeom prst="bentConnector3">
            <a:avLst>
              <a:gd name="adj1" fmla="val 123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7AC619F9-F713-4866-9727-535345E2C432}"/>
              </a:ext>
            </a:extLst>
          </p:cNvPr>
          <p:cNvCxnSpPr/>
          <p:nvPr/>
        </p:nvCxnSpPr>
        <p:spPr bwMode="auto">
          <a:xfrm>
            <a:off x="7392171" y="2018764"/>
            <a:ext cx="2613889" cy="1619861"/>
          </a:xfrm>
          <a:prstGeom prst="bentConnector3">
            <a:avLst>
              <a:gd name="adj1" fmla="val 9992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916BA45-8B77-43FE-AA4F-8B194FBB8A79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4134213" y="1922225"/>
            <a:ext cx="3420684" cy="3251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9333FA-13F2-4D05-816F-565135DE5A82}"/>
              </a:ext>
            </a:extLst>
          </p:cNvPr>
          <p:cNvSpPr txBox="1"/>
          <p:nvPr/>
        </p:nvSpPr>
        <p:spPr>
          <a:xfrm>
            <a:off x="4089980" y="1197411"/>
            <a:ext cx="1792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Zone 2 Out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2E3383-CB53-4637-98D8-A987BE44374B}"/>
              </a:ext>
            </a:extLst>
          </p:cNvPr>
          <p:cNvSpPr txBox="1"/>
          <p:nvPr/>
        </p:nvSpPr>
        <p:spPr>
          <a:xfrm>
            <a:off x="4067081" y="5526718"/>
            <a:ext cx="405784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4.1 Landscape Audio</a:t>
            </a:r>
          </a:p>
          <a:p>
            <a:pPr algn="ctr"/>
            <a:r>
              <a:rPr lang="en-US" sz="2400" dirty="0"/>
              <a:t>(Requires 2 “Zones” of Power)</a:t>
            </a:r>
          </a:p>
        </p:txBody>
      </p:sp>
      <p:pic>
        <p:nvPicPr>
          <p:cNvPr id="28" name="Picture 2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15EA5DE-C250-4200-A199-2752FD4B7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32" name="Text Box 48">
            <a:extLst>
              <a:ext uri="{FF2B5EF4-FFF2-40B4-BE49-F238E27FC236}">
                <a16:creationId xmlns:a16="http://schemas.microsoft.com/office/drawing/2014/main" id="{2FA3E5CF-0351-4B31-B856-5E11F2562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Whole Home Distributed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Audio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8A10FE-04E6-4B8E-BA04-D8B6C11A09C5}"/>
              </a:ext>
            </a:extLst>
          </p:cNvPr>
          <p:cNvSpPr txBox="1"/>
          <p:nvPr/>
        </p:nvSpPr>
        <p:spPr>
          <a:xfrm>
            <a:off x="7590887" y="2517115"/>
            <a:ext cx="1052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Zone 1  Out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95D6D8E-EC99-4B8E-A8A9-E219CFE47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34221" r="5794" b="34410"/>
          <a:stretch/>
        </p:blipFill>
        <p:spPr>
          <a:xfrm>
            <a:off x="7281428" y="1370723"/>
            <a:ext cx="1696316" cy="60582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AFC5230-B556-4BE8-8B73-08C2A3E27B24}"/>
              </a:ext>
            </a:extLst>
          </p:cNvPr>
          <p:cNvSpPr/>
          <p:nvPr/>
        </p:nvSpPr>
        <p:spPr bwMode="auto">
          <a:xfrm>
            <a:off x="9532835" y="1055167"/>
            <a:ext cx="1958723" cy="57378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Sources In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57EE78B-6C2C-4D77-8CD7-D957EF92E74B}"/>
              </a:ext>
            </a:extLst>
          </p:cNvPr>
          <p:cNvCxnSpPr>
            <a:endCxn id="35" idx="0"/>
          </p:cNvCxnSpPr>
          <p:nvPr/>
        </p:nvCxnSpPr>
        <p:spPr bwMode="auto">
          <a:xfrm flipH="1">
            <a:off x="8129586" y="1069368"/>
            <a:ext cx="1403249" cy="3013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443CA85-7F31-479D-A544-F84831694C29}"/>
              </a:ext>
            </a:extLst>
          </p:cNvPr>
          <p:cNvSpPr txBox="1"/>
          <p:nvPr/>
        </p:nvSpPr>
        <p:spPr>
          <a:xfrm>
            <a:off x="0" y="3429000"/>
            <a:ext cx="5195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MDA16 can power up to 4 independent 4.1 Zones of audio</a:t>
            </a:r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MDA8 can power up to 2 independent 4.1 Zones of audio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B3C488-2125-480B-B2FD-7341F27A58C1}"/>
              </a:ext>
            </a:extLst>
          </p:cNvPr>
          <p:cNvSpPr txBox="1"/>
          <p:nvPr/>
        </p:nvSpPr>
        <p:spPr>
          <a:xfrm>
            <a:off x="7129075" y="3450145"/>
            <a:ext cx="176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60w x 2 @ 8</a:t>
            </a:r>
            <a:r>
              <a:rPr lang="el-GR" dirty="0"/>
              <a:t>Ω</a:t>
            </a:r>
            <a:endParaRPr lang="en-US" dirty="0"/>
          </a:p>
          <a:p>
            <a:pPr algn="ctr"/>
            <a:r>
              <a:rPr lang="en-US" dirty="0"/>
              <a:t>120w x 2 @ 4</a:t>
            </a:r>
            <a:r>
              <a:rPr lang="el-GR" dirty="0"/>
              <a:t>Ω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4771C4-9D9D-4CF1-9422-606249A60EEC}"/>
              </a:ext>
            </a:extLst>
          </p:cNvPr>
          <p:cNvSpPr txBox="1"/>
          <p:nvPr/>
        </p:nvSpPr>
        <p:spPr>
          <a:xfrm>
            <a:off x="3681008" y="1652785"/>
            <a:ext cx="261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200w x 1 @ 8</a:t>
            </a:r>
            <a:r>
              <a:rPr lang="el-GR" dirty="0"/>
              <a:t>Ω</a:t>
            </a:r>
            <a:endParaRPr lang="en-US" dirty="0"/>
          </a:p>
          <a:p>
            <a:pPr algn="ctr"/>
            <a:r>
              <a:rPr lang="en-US" dirty="0"/>
              <a:t>Bridged</a:t>
            </a:r>
          </a:p>
        </p:txBody>
      </p:sp>
      <p:pic>
        <p:nvPicPr>
          <p:cNvPr id="26" name="Picture 2" descr="Outdoor Sat 40">
            <a:extLst>
              <a:ext uri="{FF2B5EF4-FFF2-40B4-BE49-F238E27FC236}">
                <a16:creationId xmlns:a16="http://schemas.microsoft.com/office/drawing/2014/main" id="{99693940-EB8A-45C9-B125-C306162F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50" y="3200906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Outdoor Sat 40">
            <a:extLst>
              <a:ext uri="{FF2B5EF4-FFF2-40B4-BE49-F238E27FC236}">
                <a16:creationId xmlns:a16="http://schemas.microsoft.com/office/drawing/2014/main" id="{59CA7593-D8AC-4E58-8C88-1396F132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71" y="3711926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utdoor Sat 40">
            <a:extLst>
              <a:ext uri="{FF2B5EF4-FFF2-40B4-BE49-F238E27FC236}">
                <a16:creationId xmlns:a16="http://schemas.microsoft.com/office/drawing/2014/main" id="{F8B9C08B-A13A-431D-AC24-CFF4FFF28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851" y="3711926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Outdoor Sat 40">
            <a:extLst>
              <a:ext uri="{FF2B5EF4-FFF2-40B4-BE49-F238E27FC236}">
                <a16:creationId xmlns:a16="http://schemas.microsoft.com/office/drawing/2014/main" id="{C6872C8F-EEE0-40A9-9C80-AA5C3612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702" y="3200906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Dynamo Outdoor Sub 100">
            <a:extLst>
              <a:ext uri="{FF2B5EF4-FFF2-40B4-BE49-F238E27FC236}">
                <a16:creationId xmlns:a16="http://schemas.microsoft.com/office/drawing/2014/main" id="{FEE8306A-D2FE-454C-B9A8-EAF6CD63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66" y="1101586"/>
            <a:ext cx="1468479" cy="18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325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ED2E3383-CB53-4637-98D8-A987BE44374B}"/>
              </a:ext>
            </a:extLst>
          </p:cNvPr>
          <p:cNvSpPr txBox="1"/>
          <p:nvPr/>
        </p:nvSpPr>
        <p:spPr>
          <a:xfrm>
            <a:off x="962526" y="5696934"/>
            <a:ext cx="405784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MDA16: </a:t>
            </a:r>
          </a:p>
          <a:p>
            <a:pPr algn="ctr"/>
            <a:r>
              <a:rPr lang="en-US" sz="2400" dirty="0"/>
              <a:t>3 x 4.1 Zones + 2 x 2.0 Zones</a:t>
            </a:r>
          </a:p>
        </p:txBody>
      </p:sp>
      <p:pic>
        <p:nvPicPr>
          <p:cNvPr id="28" name="Picture 2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15EA5DE-C250-4200-A199-2752FD4B7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32" name="Text Box 48">
            <a:extLst>
              <a:ext uri="{FF2B5EF4-FFF2-40B4-BE49-F238E27FC236}">
                <a16:creationId xmlns:a16="http://schemas.microsoft.com/office/drawing/2014/main" id="{2FA3E5CF-0351-4B31-B856-5E11F2562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Whole Home Distributed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Audio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95D6D8E-EC99-4B8E-A8A9-E219CFE47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34221" r="5794" b="34410"/>
          <a:stretch/>
        </p:blipFill>
        <p:spPr>
          <a:xfrm>
            <a:off x="5247842" y="1027835"/>
            <a:ext cx="1696316" cy="60582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AFC5230-B556-4BE8-8B73-08C2A3E27B24}"/>
              </a:ext>
            </a:extLst>
          </p:cNvPr>
          <p:cNvSpPr/>
          <p:nvPr/>
        </p:nvSpPr>
        <p:spPr bwMode="auto">
          <a:xfrm>
            <a:off x="2182124" y="1043855"/>
            <a:ext cx="1958723" cy="57378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Sources In</a:t>
            </a:r>
          </a:p>
        </p:txBody>
      </p:sp>
      <p:pic>
        <p:nvPicPr>
          <p:cNvPr id="26" name="Picture 2" descr="Outdoor Sat 40">
            <a:extLst>
              <a:ext uri="{FF2B5EF4-FFF2-40B4-BE49-F238E27FC236}">
                <a16:creationId xmlns:a16="http://schemas.microsoft.com/office/drawing/2014/main" id="{99693940-EB8A-45C9-B125-C306162F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329" y="4369611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Outdoor Sat 40">
            <a:extLst>
              <a:ext uri="{FF2B5EF4-FFF2-40B4-BE49-F238E27FC236}">
                <a16:creationId xmlns:a16="http://schemas.microsoft.com/office/drawing/2014/main" id="{59CA7593-D8AC-4E58-8C88-1396F132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428" y="3429000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utdoor Sat 40">
            <a:extLst>
              <a:ext uri="{FF2B5EF4-FFF2-40B4-BE49-F238E27FC236}">
                <a16:creationId xmlns:a16="http://schemas.microsoft.com/office/drawing/2014/main" id="{F8B9C08B-A13A-431D-AC24-CFF4FFF28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788" y="4432444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Outdoor Sat 40">
            <a:extLst>
              <a:ext uri="{FF2B5EF4-FFF2-40B4-BE49-F238E27FC236}">
                <a16:creationId xmlns:a16="http://schemas.microsoft.com/office/drawing/2014/main" id="{C6872C8F-EEE0-40A9-9C80-AA5C3612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49" y="3429000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4FB96E-2551-4C4F-83E6-6C6DCE5D08D8}"/>
              </a:ext>
            </a:extLst>
          </p:cNvPr>
          <p:cNvCxnSpPr>
            <a:stCxn id="48" idx="3"/>
            <a:endCxn id="35" idx="1"/>
          </p:cNvCxnSpPr>
          <p:nvPr/>
        </p:nvCxnSpPr>
        <p:spPr bwMode="auto">
          <a:xfrm>
            <a:off x="4140847" y="1330748"/>
            <a:ext cx="1106995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9" name="Picture 4" descr="Dynamo Outdoor Sub 100">
            <a:extLst>
              <a:ext uri="{FF2B5EF4-FFF2-40B4-BE49-F238E27FC236}">
                <a16:creationId xmlns:a16="http://schemas.microsoft.com/office/drawing/2014/main" id="{57BB239A-1B90-462A-910C-4AC669CD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643" y="4857094"/>
            <a:ext cx="1468479" cy="18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135B7D2-045A-4B3A-8F51-C2AB00658DCA}"/>
              </a:ext>
            </a:extLst>
          </p:cNvPr>
          <p:cNvCxnSpPr/>
          <p:nvPr/>
        </p:nvCxnSpPr>
        <p:spPr bwMode="auto">
          <a:xfrm>
            <a:off x="6525087" y="1617640"/>
            <a:ext cx="5166804" cy="3372667"/>
          </a:xfrm>
          <a:prstGeom prst="bentConnector3">
            <a:avLst>
              <a:gd name="adj1" fmla="val 1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BE1B11D-C857-41DD-AE36-7B60C4AB4AC8}"/>
              </a:ext>
            </a:extLst>
          </p:cNvPr>
          <p:cNvSpPr txBox="1"/>
          <p:nvPr/>
        </p:nvSpPr>
        <p:spPr>
          <a:xfrm>
            <a:off x="9990958" y="1633662"/>
            <a:ext cx="179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8 Out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6DDEE6A-C96E-454D-9073-AF42DF99DFB0}"/>
              </a:ext>
            </a:extLst>
          </p:cNvPr>
          <p:cNvCxnSpPr/>
          <p:nvPr/>
        </p:nvCxnSpPr>
        <p:spPr bwMode="auto">
          <a:xfrm>
            <a:off x="6443214" y="1778497"/>
            <a:ext cx="3703931" cy="1906281"/>
          </a:xfrm>
          <a:prstGeom prst="bentConnector3">
            <a:avLst>
              <a:gd name="adj1" fmla="val 9988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AB0B7CD-E4B0-4D26-A04F-5D6FEB828A7E}"/>
              </a:ext>
            </a:extLst>
          </p:cNvPr>
          <p:cNvSpPr txBox="1"/>
          <p:nvPr/>
        </p:nvSpPr>
        <p:spPr>
          <a:xfrm>
            <a:off x="9176329" y="2964714"/>
            <a:ext cx="105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7  Out</a:t>
            </a:r>
          </a:p>
        </p:txBody>
      </p:sp>
      <p:pic>
        <p:nvPicPr>
          <p:cNvPr id="44" name="Picture 2" descr="Outdoor Sat 40">
            <a:extLst>
              <a:ext uri="{FF2B5EF4-FFF2-40B4-BE49-F238E27FC236}">
                <a16:creationId xmlns:a16="http://schemas.microsoft.com/office/drawing/2014/main" id="{4DB56AD4-ED6F-4EDB-95D1-DC46867F3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58" y="4370914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Outdoor Sat 40">
            <a:extLst>
              <a:ext uri="{FF2B5EF4-FFF2-40B4-BE49-F238E27FC236}">
                <a16:creationId xmlns:a16="http://schemas.microsoft.com/office/drawing/2014/main" id="{81F4132B-DB7B-4D1B-A877-F4C515CFB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57" y="3430303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Outdoor Sat 40">
            <a:extLst>
              <a:ext uri="{FF2B5EF4-FFF2-40B4-BE49-F238E27FC236}">
                <a16:creationId xmlns:a16="http://schemas.microsoft.com/office/drawing/2014/main" id="{AB6881F2-0C60-42CF-8E64-00F8F4B3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17" y="4433747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Outdoor Sat 40">
            <a:extLst>
              <a:ext uri="{FF2B5EF4-FFF2-40B4-BE49-F238E27FC236}">
                <a16:creationId xmlns:a16="http://schemas.microsoft.com/office/drawing/2014/main" id="{CF707F44-DDC1-4F8F-B24D-0A83BB8ED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978" y="3430303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ynamo Outdoor Sub 100">
            <a:extLst>
              <a:ext uri="{FF2B5EF4-FFF2-40B4-BE49-F238E27FC236}">
                <a16:creationId xmlns:a16="http://schemas.microsoft.com/office/drawing/2014/main" id="{02136462-75D2-4A48-B4EB-DDCE7FE90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72" y="4858397"/>
            <a:ext cx="1468479" cy="18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DD43A3BC-C904-4CF6-A3FD-7E1EE9841947}"/>
              </a:ext>
            </a:extLst>
          </p:cNvPr>
          <p:cNvCxnSpPr>
            <a:stCxn id="35" idx="2"/>
          </p:cNvCxnSpPr>
          <p:nvPr/>
        </p:nvCxnSpPr>
        <p:spPr bwMode="auto">
          <a:xfrm rot="16200000" flipH="1">
            <a:off x="4600812" y="3128849"/>
            <a:ext cx="4642850" cy="1652475"/>
          </a:xfrm>
          <a:prstGeom prst="bentConnector3">
            <a:avLst>
              <a:gd name="adj1" fmla="val 9990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918A466B-4613-4273-87AC-F13031B34AD4}"/>
              </a:ext>
            </a:extLst>
          </p:cNvPr>
          <p:cNvCxnSpPr/>
          <p:nvPr/>
        </p:nvCxnSpPr>
        <p:spPr bwMode="auto">
          <a:xfrm rot="16200000" flipH="1">
            <a:off x="5615207" y="2312714"/>
            <a:ext cx="2220979" cy="89492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10076A4-3711-4BEF-B2BB-37393468638B}"/>
              </a:ext>
            </a:extLst>
          </p:cNvPr>
          <p:cNvSpPr txBox="1"/>
          <p:nvPr/>
        </p:nvSpPr>
        <p:spPr>
          <a:xfrm>
            <a:off x="6048123" y="5892423"/>
            <a:ext cx="179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6 Out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BB5657F-D1DB-4A23-84E4-08CF1BC64A2D}"/>
              </a:ext>
            </a:extLst>
          </p:cNvPr>
          <p:cNvSpPr txBox="1"/>
          <p:nvPr/>
        </p:nvSpPr>
        <p:spPr>
          <a:xfrm>
            <a:off x="6634578" y="2066795"/>
            <a:ext cx="105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5  Out</a:t>
            </a:r>
          </a:p>
        </p:txBody>
      </p:sp>
      <p:pic>
        <p:nvPicPr>
          <p:cNvPr id="60" name="Picture 59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CD17BF04-CB99-457C-AA92-B1A893C7FA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1" y="1864494"/>
            <a:ext cx="584701" cy="659566"/>
          </a:xfrm>
          <a:prstGeom prst="rect">
            <a:avLst/>
          </a:prstGeom>
        </p:spPr>
      </p:pic>
      <p:pic>
        <p:nvPicPr>
          <p:cNvPr id="61" name="Picture 60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4D1F56E1-206A-448E-9A24-EDB2AD99A5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62" y="1864494"/>
            <a:ext cx="584701" cy="659566"/>
          </a:xfrm>
          <a:prstGeom prst="rect">
            <a:avLst/>
          </a:prstGeom>
        </p:spPr>
      </p:pic>
      <p:pic>
        <p:nvPicPr>
          <p:cNvPr id="62" name="Picture 61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ED25D6F7-B8D4-4B35-81EF-BF4676B479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3" y="1864494"/>
            <a:ext cx="584701" cy="659566"/>
          </a:xfrm>
          <a:prstGeom prst="rect">
            <a:avLst/>
          </a:prstGeom>
        </p:spPr>
      </p:pic>
      <p:pic>
        <p:nvPicPr>
          <p:cNvPr id="63" name="Picture 62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2026CF9D-5F23-40D0-A433-A4EC6ABE3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44" y="1864494"/>
            <a:ext cx="584701" cy="659566"/>
          </a:xfrm>
          <a:prstGeom prst="rect">
            <a:avLst/>
          </a:prstGeom>
        </p:spPr>
      </p:pic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A29B2122-2A29-4801-868D-BFDACA73D92D}"/>
              </a:ext>
            </a:extLst>
          </p:cNvPr>
          <p:cNvCxnSpPr>
            <a:endCxn id="63" idx="3"/>
          </p:cNvCxnSpPr>
          <p:nvPr/>
        </p:nvCxnSpPr>
        <p:spPr bwMode="auto">
          <a:xfrm rot="10800000" flipV="1">
            <a:off x="3284046" y="1617639"/>
            <a:ext cx="2086945" cy="576637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CB72D4F-3F1E-4367-B31F-C2C3341AD5AB}"/>
              </a:ext>
            </a:extLst>
          </p:cNvPr>
          <p:cNvSpPr txBox="1"/>
          <p:nvPr/>
        </p:nvSpPr>
        <p:spPr>
          <a:xfrm>
            <a:off x="4241250" y="1591775"/>
            <a:ext cx="105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1  Out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6B17EE5-D1CB-4EF8-B50A-82445AAD540D}"/>
              </a:ext>
            </a:extLst>
          </p:cNvPr>
          <p:cNvGrpSpPr>
            <a:grpSpLocks noChangeAspect="1"/>
          </p:cNvGrpSpPr>
          <p:nvPr/>
        </p:nvGrpSpPr>
        <p:grpSpPr>
          <a:xfrm>
            <a:off x="1284761" y="2852086"/>
            <a:ext cx="1280584" cy="493779"/>
            <a:chOff x="1318015" y="1679640"/>
            <a:chExt cx="2573266" cy="99222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6A0C44A-58AB-4855-B64B-7D6F7E930892}"/>
                </a:ext>
              </a:extLst>
            </p:cNvPr>
            <p:cNvGrpSpPr/>
            <p:nvPr/>
          </p:nvGrpSpPr>
          <p:grpSpPr>
            <a:xfrm>
              <a:off x="1318015" y="1679640"/>
              <a:ext cx="2573266" cy="992223"/>
              <a:chOff x="1656387" y="3513638"/>
              <a:chExt cx="1483977" cy="440851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47EE638-E331-448F-915A-580618CBEAC7}"/>
                  </a:ext>
                </a:extLst>
              </p:cNvPr>
              <p:cNvSpPr/>
              <p:nvPr/>
            </p:nvSpPr>
            <p:spPr bwMode="auto">
              <a:xfrm>
                <a:off x="1656387" y="3513638"/>
                <a:ext cx="880533" cy="43103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67">
                  <a:latin typeface="Calibri" pitchFamily="34" charset="0"/>
                </a:endParaRPr>
              </a:p>
            </p:txBody>
          </p:sp>
          <p:sp>
            <p:nvSpPr>
              <p:cNvPr id="78" name="L-Shape 77">
                <a:extLst>
                  <a:ext uri="{FF2B5EF4-FFF2-40B4-BE49-F238E27FC236}">
                    <a16:creationId xmlns:a16="http://schemas.microsoft.com/office/drawing/2014/main" id="{BFEDFE2A-C2B8-4AE9-9DB1-8ED80B070D3C}"/>
                  </a:ext>
                </a:extLst>
              </p:cNvPr>
              <p:cNvSpPr/>
              <p:nvPr/>
            </p:nvSpPr>
            <p:spPr bwMode="auto">
              <a:xfrm rot="10800000">
                <a:off x="2536921" y="3646610"/>
                <a:ext cx="603443" cy="307879"/>
              </a:xfrm>
              <a:prstGeom prst="corner">
                <a:avLst>
                  <a:gd name="adj1" fmla="val 37188"/>
                  <a:gd name="adj2" fmla="val 39751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67">
                  <a:latin typeface="Calibri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BC0A8E5-1B4E-4659-AA55-3502164248C5}"/>
                </a:ext>
              </a:extLst>
            </p:cNvPr>
            <p:cNvSpPr txBox="1"/>
            <p:nvPr/>
          </p:nvSpPr>
          <p:spPr>
            <a:xfrm>
              <a:off x="1521803" y="1712565"/>
              <a:ext cx="1096051" cy="927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CI Sub</a:t>
              </a:r>
            </a:p>
          </p:txBody>
        </p:sp>
      </p:grp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BEDA159B-70C0-409D-981E-F1954B8C3D20}"/>
              </a:ext>
            </a:extLst>
          </p:cNvPr>
          <p:cNvCxnSpPr/>
          <p:nvPr/>
        </p:nvCxnSpPr>
        <p:spPr bwMode="auto">
          <a:xfrm rot="10800000" flipV="1">
            <a:off x="2699344" y="1617638"/>
            <a:ext cx="2872236" cy="1555805"/>
          </a:xfrm>
          <a:prstGeom prst="bentConnector3">
            <a:avLst>
              <a:gd name="adj1" fmla="val 58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0A006D9-04CD-4904-B46F-C4A0F9F71522}"/>
              </a:ext>
            </a:extLst>
          </p:cNvPr>
          <p:cNvSpPr txBox="1"/>
          <p:nvPr/>
        </p:nvSpPr>
        <p:spPr>
          <a:xfrm>
            <a:off x="2525310" y="2773045"/>
            <a:ext cx="179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2 Out</a:t>
            </a:r>
          </a:p>
        </p:txBody>
      </p:sp>
      <p:pic>
        <p:nvPicPr>
          <p:cNvPr id="84" name="Picture 83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151E41E2-8300-48BB-964C-0FEEF8FA4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3" y="4130948"/>
            <a:ext cx="584701" cy="659566"/>
          </a:xfrm>
          <a:prstGeom prst="rect">
            <a:avLst/>
          </a:prstGeom>
        </p:spPr>
      </p:pic>
      <p:pic>
        <p:nvPicPr>
          <p:cNvPr id="85" name="Picture 84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BCBB1F80-2FE7-4273-B08F-E50D450B74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54" y="4130948"/>
            <a:ext cx="584701" cy="659566"/>
          </a:xfrm>
          <a:prstGeom prst="rect">
            <a:avLst/>
          </a:prstGeom>
        </p:spPr>
      </p:pic>
      <p:pic>
        <p:nvPicPr>
          <p:cNvPr id="86" name="Picture 85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07198583-CC7D-4C85-9E75-CF34218301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45" y="4130948"/>
            <a:ext cx="584701" cy="659566"/>
          </a:xfrm>
          <a:prstGeom prst="rect">
            <a:avLst/>
          </a:prstGeom>
        </p:spPr>
      </p:pic>
      <p:pic>
        <p:nvPicPr>
          <p:cNvPr id="87" name="Picture 86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B796AF8B-21C6-45A0-8D84-D9EC3BA1E7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36" y="4130948"/>
            <a:ext cx="584701" cy="659566"/>
          </a:xfrm>
          <a:prstGeom prst="rect">
            <a:avLst/>
          </a:prstGeom>
        </p:spPr>
      </p:pic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8758B284-CB65-4CFF-AF67-2B88CAA90E3E}"/>
              </a:ext>
            </a:extLst>
          </p:cNvPr>
          <p:cNvCxnSpPr/>
          <p:nvPr/>
        </p:nvCxnSpPr>
        <p:spPr bwMode="auto">
          <a:xfrm rot="5400000">
            <a:off x="3754054" y="1966917"/>
            <a:ext cx="2448979" cy="1776915"/>
          </a:xfrm>
          <a:prstGeom prst="bentConnector3">
            <a:avLst>
              <a:gd name="adj1" fmla="val 9433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44B0C03-DEC8-4A8D-B329-758DE136DB35}"/>
              </a:ext>
            </a:extLst>
          </p:cNvPr>
          <p:cNvCxnSpPr/>
          <p:nvPr/>
        </p:nvCxnSpPr>
        <p:spPr bwMode="auto">
          <a:xfrm rot="10800000" flipV="1">
            <a:off x="1150764" y="3716806"/>
            <a:ext cx="4537762" cy="332889"/>
          </a:xfrm>
          <a:prstGeom prst="bentConnector3">
            <a:avLst>
              <a:gd name="adj1" fmla="val 999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0068C27-A07E-43CC-8627-DE4A94E33015}"/>
              </a:ext>
            </a:extLst>
          </p:cNvPr>
          <p:cNvCxnSpPr/>
          <p:nvPr/>
        </p:nvCxnSpPr>
        <p:spPr bwMode="auto">
          <a:xfrm>
            <a:off x="5688526" y="1617638"/>
            <a:ext cx="0" cy="2085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3C3FB5C3-229C-4712-870D-988C78009A50}"/>
              </a:ext>
            </a:extLst>
          </p:cNvPr>
          <p:cNvSpPr txBox="1"/>
          <p:nvPr/>
        </p:nvSpPr>
        <p:spPr>
          <a:xfrm>
            <a:off x="239666" y="4792335"/>
            <a:ext cx="179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3 Out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39F447F-8431-42AF-98E4-A5C05DDBD01B}"/>
              </a:ext>
            </a:extLst>
          </p:cNvPr>
          <p:cNvSpPr txBox="1"/>
          <p:nvPr/>
        </p:nvSpPr>
        <p:spPr>
          <a:xfrm>
            <a:off x="3164653" y="4786229"/>
            <a:ext cx="179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4 Out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2516AF9-609B-4680-8335-1F7731EB6C6F}"/>
              </a:ext>
            </a:extLst>
          </p:cNvPr>
          <p:cNvCxnSpPr/>
          <p:nvPr/>
        </p:nvCxnSpPr>
        <p:spPr bwMode="auto">
          <a:xfrm flipV="1">
            <a:off x="6443214" y="1617638"/>
            <a:ext cx="0" cy="1608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7582684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ED2E3383-CB53-4637-98D8-A987BE44374B}"/>
              </a:ext>
            </a:extLst>
          </p:cNvPr>
          <p:cNvSpPr txBox="1"/>
          <p:nvPr/>
        </p:nvSpPr>
        <p:spPr>
          <a:xfrm>
            <a:off x="962526" y="5696934"/>
            <a:ext cx="405784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MDA16: </a:t>
            </a:r>
          </a:p>
          <a:p>
            <a:pPr algn="ctr"/>
            <a:r>
              <a:rPr lang="en-US" sz="2400" dirty="0"/>
              <a:t>3 x 4.1 Zones + 2 x 2.0 Zones</a:t>
            </a:r>
          </a:p>
        </p:txBody>
      </p:sp>
      <p:pic>
        <p:nvPicPr>
          <p:cNvPr id="28" name="Picture 2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15EA5DE-C250-4200-A199-2752FD4B7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32" name="Text Box 48">
            <a:extLst>
              <a:ext uri="{FF2B5EF4-FFF2-40B4-BE49-F238E27FC236}">
                <a16:creationId xmlns:a16="http://schemas.microsoft.com/office/drawing/2014/main" id="{2FA3E5CF-0351-4B31-B856-5E11F2562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Whole Home Distributed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Audio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95D6D8E-EC99-4B8E-A8A9-E219CFE47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34221" r="5794" b="34410"/>
          <a:stretch/>
        </p:blipFill>
        <p:spPr>
          <a:xfrm>
            <a:off x="5247842" y="1027835"/>
            <a:ext cx="1696316" cy="60582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AFC5230-B556-4BE8-8B73-08C2A3E27B24}"/>
              </a:ext>
            </a:extLst>
          </p:cNvPr>
          <p:cNvSpPr/>
          <p:nvPr/>
        </p:nvSpPr>
        <p:spPr bwMode="auto">
          <a:xfrm>
            <a:off x="2182124" y="1043855"/>
            <a:ext cx="1958723" cy="57378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Sources In</a:t>
            </a:r>
          </a:p>
        </p:txBody>
      </p:sp>
      <p:pic>
        <p:nvPicPr>
          <p:cNvPr id="26" name="Picture 2" descr="Outdoor Sat 40">
            <a:extLst>
              <a:ext uri="{FF2B5EF4-FFF2-40B4-BE49-F238E27FC236}">
                <a16:creationId xmlns:a16="http://schemas.microsoft.com/office/drawing/2014/main" id="{99693940-EB8A-45C9-B125-C306162F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329" y="4369611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Outdoor Sat 40">
            <a:extLst>
              <a:ext uri="{FF2B5EF4-FFF2-40B4-BE49-F238E27FC236}">
                <a16:creationId xmlns:a16="http://schemas.microsoft.com/office/drawing/2014/main" id="{59CA7593-D8AC-4E58-8C88-1396F132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428" y="3429000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utdoor Sat 40">
            <a:extLst>
              <a:ext uri="{FF2B5EF4-FFF2-40B4-BE49-F238E27FC236}">
                <a16:creationId xmlns:a16="http://schemas.microsoft.com/office/drawing/2014/main" id="{F8B9C08B-A13A-431D-AC24-CFF4FFF28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788" y="4432444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Outdoor Sat 40">
            <a:extLst>
              <a:ext uri="{FF2B5EF4-FFF2-40B4-BE49-F238E27FC236}">
                <a16:creationId xmlns:a16="http://schemas.microsoft.com/office/drawing/2014/main" id="{C6872C8F-EEE0-40A9-9C80-AA5C3612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49" y="3429000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4FB96E-2551-4C4F-83E6-6C6DCE5D08D8}"/>
              </a:ext>
            </a:extLst>
          </p:cNvPr>
          <p:cNvCxnSpPr>
            <a:stCxn id="48" idx="3"/>
            <a:endCxn id="35" idx="1"/>
          </p:cNvCxnSpPr>
          <p:nvPr/>
        </p:nvCxnSpPr>
        <p:spPr bwMode="auto">
          <a:xfrm>
            <a:off x="4140847" y="1330748"/>
            <a:ext cx="1106995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9" name="Picture 4" descr="Dynamo Outdoor Sub 100">
            <a:extLst>
              <a:ext uri="{FF2B5EF4-FFF2-40B4-BE49-F238E27FC236}">
                <a16:creationId xmlns:a16="http://schemas.microsoft.com/office/drawing/2014/main" id="{57BB239A-1B90-462A-910C-4AC669CD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643" y="4857094"/>
            <a:ext cx="1468479" cy="18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135B7D2-045A-4B3A-8F51-C2AB00658DCA}"/>
              </a:ext>
            </a:extLst>
          </p:cNvPr>
          <p:cNvCxnSpPr/>
          <p:nvPr/>
        </p:nvCxnSpPr>
        <p:spPr bwMode="auto">
          <a:xfrm>
            <a:off x="6525087" y="1617640"/>
            <a:ext cx="5166804" cy="3372667"/>
          </a:xfrm>
          <a:prstGeom prst="bentConnector3">
            <a:avLst>
              <a:gd name="adj1" fmla="val 1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BE1B11D-C857-41DD-AE36-7B60C4AB4AC8}"/>
              </a:ext>
            </a:extLst>
          </p:cNvPr>
          <p:cNvSpPr txBox="1"/>
          <p:nvPr/>
        </p:nvSpPr>
        <p:spPr>
          <a:xfrm>
            <a:off x="9990958" y="1633662"/>
            <a:ext cx="179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8 Out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6DDEE6A-C96E-454D-9073-AF42DF99DFB0}"/>
              </a:ext>
            </a:extLst>
          </p:cNvPr>
          <p:cNvCxnSpPr/>
          <p:nvPr/>
        </p:nvCxnSpPr>
        <p:spPr bwMode="auto">
          <a:xfrm>
            <a:off x="6443214" y="1778497"/>
            <a:ext cx="3703931" cy="1906281"/>
          </a:xfrm>
          <a:prstGeom prst="bentConnector3">
            <a:avLst>
              <a:gd name="adj1" fmla="val 9988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AB0B7CD-E4B0-4D26-A04F-5D6FEB828A7E}"/>
              </a:ext>
            </a:extLst>
          </p:cNvPr>
          <p:cNvSpPr txBox="1"/>
          <p:nvPr/>
        </p:nvSpPr>
        <p:spPr>
          <a:xfrm>
            <a:off x="9176329" y="2964714"/>
            <a:ext cx="105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7  Out</a:t>
            </a:r>
          </a:p>
        </p:txBody>
      </p:sp>
      <p:pic>
        <p:nvPicPr>
          <p:cNvPr id="44" name="Picture 2" descr="Outdoor Sat 40">
            <a:extLst>
              <a:ext uri="{FF2B5EF4-FFF2-40B4-BE49-F238E27FC236}">
                <a16:creationId xmlns:a16="http://schemas.microsoft.com/office/drawing/2014/main" id="{4DB56AD4-ED6F-4EDB-95D1-DC46867F3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58" y="4370914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Outdoor Sat 40">
            <a:extLst>
              <a:ext uri="{FF2B5EF4-FFF2-40B4-BE49-F238E27FC236}">
                <a16:creationId xmlns:a16="http://schemas.microsoft.com/office/drawing/2014/main" id="{81F4132B-DB7B-4D1B-A877-F4C515CFB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57" y="3430303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Outdoor Sat 40">
            <a:extLst>
              <a:ext uri="{FF2B5EF4-FFF2-40B4-BE49-F238E27FC236}">
                <a16:creationId xmlns:a16="http://schemas.microsoft.com/office/drawing/2014/main" id="{AB6881F2-0C60-42CF-8E64-00F8F4B3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17" y="4433747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Outdoor Sat 40">
            <a:extLst>
              <a:ext uri="{FF2B5EF4-FFF2-40B4-BE49-F238E27FC236}">
                <a16:creationId xmlns:a16="http://schemas.microsoft.com/office/drawing/2014/main" id="{CF707F44-DDC1-4F8F-B24D-0A83BB8ED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978" y="3430303"/>
            <a:ext cx="1276717" cy="1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ynamo Outdoor Sub 100">
            <a:extLst>
              <a:ext uri="{FF2B5EF4-FFF2-40B4-BE49-F238E27FC236}">
                <a16:creationId xmlns:a16="http://schemas.microsoft.com/office/drawing/2014/main" id="{02136462-75D2-4A48-B4EB-DDCE7FE90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72" y="4858397"/>
            <a:ext cx="1468479" cy="18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DD43A3BC-C904-4CF6-A3FD-7E1EE9841947}"/>
              </a:ext>
            </a:extLst>
          </p:cNvPr>
          <p:cNvCxnSpPr>
            <a:stCxn id="35" idx="2"/>
          </p:cNvCxnSpPr>
          <p:nvPr/>
        </p:nvCxnSpPr>
        <p:spPr bwMode="auto">
          <a:xfrm rot="16200000" flipH="1">
            <a:off x="4600812" y="3128849"/>
            <a:ext cx="4642850" cy="1652475"/>
          </a:xfrm>
          <a:prstGeom prst="bentConnector3">
            <a:avLst>
              <a:gd name="adj1" fmla="val 9990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918A466B-4613-4273-87AC-F13031B34AD4}"/>
              </a:ext>
            </a:extLst>
          </p:cNvPr>
          <p:cNvCxnSpPr/>
          <p:nvPr/>
        </p:nvCxnSpPr>
        <p:spPr bwMode="auto">
          <a:xfrm rot="16200000" flipH="1">
            <a:off x="5615207" y="2312714"/>
            <a:ext cx="2220979" cy="89492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10076A4-3711-4BEF-B2BB-37393468638B}"/>
              </a:ext>
            </a:extLst>
          </p:cNvPr>
          <p:cNvSpPr txBox="1"/>
          <p:nvPr/>
        </p:nvSpPr>
        <p:spPr>
          <a:xfrm>
            <a:off x="6048123" y="5892423"/>
            <a:ext cx="179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6 Out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BB5657F-D1DB-4A23-84E4-08CF1BC64A2D}"/>
              </a:ext>
            </a:extLst>
          </p:cNvPr>
          <p:cNvSpPr txBox="1"/>
          <p:nvPr/>
        </p:nvSpPr>
        <p:spPr>
          <a:xfrm>
            <a:off x="6634578" y="2066795"/>
            <a:ext cx="105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5  Out</a:t>
            </a:r>
          </a:p>
        </p:txBody>
      </p:sp>
      <p:pic>
        <p:nvPicPr>
          <p:cNvPr id="60" name="Picture 59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CD17BF04-CB99-457C-AA92-B1A893C7FA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1" y="1864494"/>
            <a:ext cx="584701" cy="659566"/>
          </a:xfrm>
          <a:prstGeom prst="rect">
            <a:avLst/>
          </a:prstGeom>
        </p:spPr>
      </p:pic>
      <p:pic>
        <p:nvPicPr>
          <p:cNvPr id="61" name="Picture 60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4D1F56E1-206A-448E-9A24-EDB2AD99A5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62" y="1864494"/>
            <a:ext cx="584701" cy="659566"/>
          </a:xfrm>
          <a:prstGeom prst="rect">
            <a:avLst/>
          </a:prstGeom>
        </p:spPr>
      </p:pic>
      <p:pic>
        <p:nvPicPr>
          <p:cNvPr id="62" name="Picture 61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ED25D6F7-B8D4-4B35-81EF-BF4676B479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3" y="1864494"/>
            <a:ext cx="584701" cy="659566"/>
          </a:xfrm>
          <a:prstGeom prst="rect">
            <a:avLst/>
          </a:prstGeom>
        </p:spPr>
      </p:pic>
      <p:pic>
        <p:nvPicPr>
          <p:cNvPr id="63" name="Picture 62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2026CF9D-5F23-40D0-A433-A4EC6ABE3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44" y="1864494"/>
            <a:ext cx="584701" cy="659566"/>
          </a:xfrm>
          <a:prstGeom prst="rect">
            <a:avLst/>
          </a:prstGeom>
        </p:spPr>
      </p:pic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A29B2122-2A29-4801-868D-BFDACA73D92D}"/>
              </a:ext>
            </a:extLst>
          </p:cNvPr>
          <p:cNvCxnSpPr>
            <a:endCxn id="63" idx="3"/>
          </p:cNvCxnSpPr>
          <p:nvPr/>
        </p:nvCxnSpPr>
        <p:spPr bwMode="auto">
          <a:xfrm rot="10800000" flipV="1">
            <a:off x="3284046" y="1617639"/>
            <a:ext cx="2086945" cy="576637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CB72D4F-3F1E-4367-B31F-C2C3341AD5AB}"/>
              </a:ext>
            </a:extLst>
          </p:cNvPr>
          <p:cNvSpPr txBox="1"/>
          <p:nvPr/>
        </p:nvSpPr>
        <p:spPr>
          <a:xfrm>
            <a:off x="4241250" y="1591775"/>
            <a:ext cx="105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1  Out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6B17EE5-D1CB-4EF8-B50A-82445AAD540D}"/>
              </a:ext>
            </a:extLst>
          </p:cNvPr>
          <p:cNvGrpSpPr>
            <a:grpSpLocks noChangeAspect="1"/>
          </p:cNvGrpSpPr>
          <p:nvPr/>
        </p:nvGrpSpPr>
        <p:grpSpPr>
          <a:xfrm>
            <a:off x="1284761" y="2852086"/>
            <a:ext cx="1280584" cy="493779"/>
            <a:chOff x="1318015" y="1679640"/>
            <a:chExt cx="2573266" cy="99222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6A0C44A-58AB-4855-B64B-7D6F7E930892}"/>
                </a:ext>
              </a:extLst>
            </p:cNvPr>
            <p:cNvGrpSpPr/>
            <p:nvPr/>
          </p:nvGrpSpPr>
          <p:grpSpPr>
            <a:xfrm>
              <a:off x="1318015" y="1679640"/>
              <a:ext cx="2573266" cy="992223"/>
              <a:chOff x="1656387" y="3513638"/>
              <a:chExt cx="1483977" cy="440851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47EE638-E331-448F-915A-580618CBEAC7}"/>
                  </a:ext>
                </a:extLst>
              </p:cNvPr>
              <p:cNvSpPr/>
              <p:nvPr/>
            </p:nvSpPr>
            <p:spPr bwMode="auto">
              <a:xfrm>
                <a:off x="1656387" y="3513638"/>
                <a:ext cx="880533" cy="43103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67">
                  <a:latin typeface="Calibri" pitchFamily="34" charset="0"/>
                </a:endParaRPr>
              </a:p>
            </p:txBody>
          </p:sp>
          <p:sp>
            <p:nvSpPr>
              <p:cNvPr id="78" name="L-Shape 77">
                <a:extLst>
                  <a:ext uri="{FF2B5EF4-FFF2-40B4-BE49-F238E27FC236}">
                    <a16:creationId xmlns:a16="http://schemas.microsoft.com/office/drawing/2014/main" id="{BFEDFE2A-C2B8-4AE9-9DB1-8ED80B070D3C}"/>
                  </a:ext>
                </a:extLst>
              </p:cNvPr>
              <p:cNvSpPr/>
              <p:nvPr/>
            </p:nvSpPr>
            <p:spPr bwMode="auto">
              <a:xfrm rot="10800000">
                <a:off x="2536921" y="3646610"/>
                <a:ext cx="603443" cy="307879"/>
              </a:xfrm>
              <a:prstGeom prst="corner">
                <a:avLst>
                  <a:gd name="adj1" fmla="val 37188"/>
                  <a:gd name="adj2" fmla="val 39751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67">
                  <a:latin typeface="Calibri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BC0A8E5-1B4E-4659-AA55-3502164248C5}"/>
                </a:ext>
              </a:extLst>
            </p:cNvPr>
            <p:cNvSpPr txBox="1"/>
            <p:nvPr/>
          </p:nvSpPr>
          <p:spPr>
            <a:xfrm>
              <a:off x="1521803" y="1712565"/>
              <a:ext cx="1096051" cy="927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CI Sub</a:t>
              </a:r>
            </a:p>
          </p:txBody>
        </p:sp>
      </p:grp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BEDA159B-70C0-409D-981E-F1954B8C3D20}"/>
              </a:ext>
            </a:extLst>
          </p:cNvPr>
          <p:cNvCxnSpPr/>
          <p:nvPr/>
        </p:nvCxnSpPr>
        <p:spPr bwMode="auto">
          <a:xfrm rot="10800000" flipV="1">
            <a:off x="2699344" y="1617638"/>
            <a:ext cx="2872236" cy="1555805"/>
          </a:xfrm>
          <a:prstGeom prst="bentConnector3">
            <a:avLst>
              <a:gd name="adj1" fmla="val 58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0A006D9-04CD-4904-B46F-C4A0F9F71522}"/>
              </a:ext>
            </a:extLst>
          </p:cNvPr>
          <p:cNvSpPr txBox="1"/>
          <p:nvPr/>
        </p:nvSpPr>
        <p:spPr>
          <a:xfrm>
            <a:off x="2525310" y="2773045"/>
            <a:ext cx="179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2 Out</a:t>
            </a:r>
          </a:p>
        </p:txBody>
      </p:sp>
      <p:pic>
        <p:nvPicPr>
          <p:cNvPr id="84" name="Picture 83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151E41E2-8300-48BB-964C-0FEEF8FA4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3" y="4130948"/>
            <a:ext cx="584701" cy="659566"/>
          </a:xfrm>
          <a:prstGeom prst="rect">
            <a:avLst/>
          </a:prstGeom>
        </p:spPr>
      </p:pic>
      <p:pic>
        <p:nvPicPr>
          <p:cNvPr id="85" name="Picture 84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BCBB1F80-2FE7-4273-B08F-E50D450B74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54" y="4130948"/>
            <a:ext cx="584701" cy="659566"/>
          </a:xfrm>
          <a:prstGeom prst="rect">
            <a:avLst/>
          </a:prstGeom>
        </p:spPr>
      </p:pic>
      <p:pic>
        <p:nvPicPr>
          <p:cNvPr id="86" name="Picture 85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07198583-CC7D-4C85-9E75-CF34218301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45" y="4130948"/>
            <a:ext cx="584701" cy="659566"/>
          </a:xfrm>
          <a:prstGeom prst="rect">
            <a:avLst/>
          </a:prstGeom>
        </p:spPr>
      </p:pic>
      <p:pic>
        <p:nvPicPr>
          <p:cNvPr id="87" name="Picture 86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B796AF8B-21C6-45A0-8D84-D9EC3BA1E7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36" y="4130948"/>
            <a:ext cx="584701" cy="659566"/>
          </a:xfrm>
          <a:prstGeom prst="rect">
            <a:avLst/>
          </a:prstGeom>
        </p:spPr>
      </p:pic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8758B284-CB65-4CFF-AF67-2B88CAA90E3E}"/>
              </a:ext>
            </a:extLst>
          </p:cNvPr>
          <p:cNvCxnSpPr/>
          <p:nvPr/>
        </p:nvCxnSpPr>
        <p:spPr bwMode="auto">
          <a:xfrm rot="5400000">
            <a:off x="3754054" y="1966917"/>
            <a:ext cx="2448979" cy="1776915"/>
          </a:xfrm>
          <a:prstGeom prst="bentConnector3">
            <a:avLst>
              <a:gd name="adj1" fmla="val 9433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344B0C03-DEC8-4A8D-B329-758DE136DB35}"/>
              </a:ext>
            </a:extLst>
          </p:cNvPr>
          <p:cNvCxnSpPr/>
          <p:nvPr/>
        </p:nvCxnSpPr>
        <p:spPr bwMode="auto">
          <a:xfrm rot="10800000" flipV="1">
            <a:off x="1150764" y="3716806"/>
            <a:ext cx="4537762" cy="332889"/>
          </a:xfrm>
          <a:prstGeom prst="bentConnector3">
            <a:avLst>
              <a:gd name="adj1" fmla="val 999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0068C27-A07E-43CC-8627-DE4A94E33015}"/>
              </a:ext>
            </a:extLst>
          </p:cNvPr>
          <p:cNvCxnSpPr/>
          <p:nvPr/>
        </p:nvCxnSpPr>
        <p:spPr bwMode="auto">
          <a:xfrm>
            <a:off x="5688526" y="1617638"/>
            <a:ext cx="0" cy="2085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3C3FB5C3-229C-4712-870D-988C78009A50}"/>
              </a:ext>
            </a:extLst>
          </p:cNvPr>
          <p:cNvSpPr txBox="1"/>
          <p:nvPr/>
        </p:nvSpPr>
        <p:spPr>
          <a:xfrm>
            <a:off x="239666" y="4792335"/>
            <a:ext cx="179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3 Out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39F447F-8431-42AF-98E4-A5C05DDBD01B}"/>
              </a:ext>
            </a:extLst>
          </p:cNvPr>
          <p:cNvSpPr txBox="1"/>
          <p:nvPr/>
        </p:nvSpPr>
        <p:spPr>
          <a:xfrm>
            <a:off x="3164653" y="4786229"/>
            <a:ext cx="179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Zone 4 Out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2516AF9-609B-4680-8335-1F7731EB6C6F}"/>
              </a:ext>
            </a:extLst>
          </p:cNvPr>
          <p:cNvCxnSpPr/>
          <p:nvPr/>
        </p:nvCxnSpPr>
        <p:spPr bwMode="auto">
          <a:xfrm flipV="1">
            <a:off x="6443214" y="1617638"/>
            <a:ext cx="0" cy="1608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4907819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BE7CD00-C147-49AB-BC8D-E6CF8F25A6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b="17669"/>
          <a:stretch/>
        </p:blipFill>
        <p:spPr>
          <a:xfrm>
            <a:off x="1972692" y="1659163"/>
            <a:ext cx="8246615" cy="5198837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23A6929-AFEB-46EB-B1F3-F39922A3F275}"/>
              </a:ext>
            </a:extLst>
          </p:cNvPr>
          <p:cNvSpPr/>
          <p:nvPr/>
        </p:nvSpPr>
        <p:spPr bwMode="auto">
          <a:xfrm>
            <a:off x="2162175" y="4886325"/>
            <a:ext cx="1714500" cy="1231923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DD7BC4-6AA6-4253-B4DC-C9709CEB4308}"/>
              </a:ext>
            </a:extLst>
          </p:cNvPr>
          <p:cNvSpPr txBox="1"/>
          <p:nvPr/>
        </p:nvSpPr>
        <p:spPr>
          <a:xfrm>
            <a:off x="2408268" y="5336530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Bedroom </a:t>
            </a:r>
          </a:p>
          <a:p>
            <a:pPr algn="ctr"/>
            <a:r>
              <a:rPr lang="en-US" sz="1200" b="1" dirty="0"/>
              <a:t>(Zone 6)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1B0F839-2908-471E-A101-DA0614674474}"/>
              </a:ext>
            </a:extLst>
          </p:cNvPr>
          <p:cNvSpPr/>
          <p:nvPr/>
        </p:nvSpPr>
        <p:spPr bwMode="auto">
          <a:xfrm>
            <a:off x="5766145" y="2891086"/>
            <a:ext cx="1634780" cy="1340529"/>
          </a:xfrm>
          <a:prstGeom prst="rect">
            <a:avLst/>
          </a:prstGeom>
          <a:solidFill>
            <a:srgbClr val="00B0F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16E38A-27B3-4C75-A204-69A5D4FCE453}"/>
              </a:ext>
            </a:extLst>
          </p:cNvPr>
          <p:cNvSpPr/>
          <p:nvPr/>
        </p:nvSpPr>
        <p:spPr bwMode="auto">
          <a:xfrm>
            <a:off x="5766145" y="4231615"/>
            <a:ext cx="1634780" cy="1231923"/>
          </a:xfrm>
          <a:prstGeom prst="rect">
            <a:avLst/>
          </a:prstGeom>
          <a:solidFill>
            <a:srgbClr val="0066FF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36AB64A-DFF7-41E2-808E-F0D419174B76}"/>
              </a:ext>
            </a:extLst>
          </p:cNvPr>
          <p:cNvSpPr/>
          <p:nvPr/>
        </p:nvSpPr>
        <p:spPr bwMode="auto">
          <a:xfrm>
            <a:off x="2186866" y="3781425"/>
            <a:ext cx="1083264" cy="800100"/>
          </a:xfrm>
          <a:prstGeom prst="rect">
            <a:avLst/>
          </a:prstGeom>
          <a:solidFill>
            <a:srgbClr val="FFC0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927849F-D3E4-41C7-A562-9A410EB40C79}"/>
              </a:ext>
            </a:extLst>
          </p:cNvPr>
          <p:cNvSpPr/>
          <p:nvPr/>
        </p:nvSpPr>
        <p:spPr bwMode="auto">
          <a:xfrm>
            <a:off x="2186866" y="2206460"/>
            <a:ext cx="1689809" cy="1574965"/>
          </a:xfrm>
          <a:prstGeom prst="rect">
            <a:avLst/>
          </a:prstGeom>
          <a:solidFill>
            <a:srgbClr val="FF0066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357F4E6-0267-44CD-8C7A-DB848F2601E7}"/>
              </a:ext>
            </a:extLst>
          </p:cNvPr>
          <p:cNvSpPr/>
          <p:nvPr/>
        </p:nvSpPr>
        <p:spPr bwMode="auto">
          <a:xfrm>
            <a:off x="9020175" y="3073347"/>
            <a:ext cx="984959" cy="1033364"/>
          </a:xfrm>
          <a:prstGeom prst="rect">
            <a:avLst/>
          </a:prstGeom>
          <a:solidFill>
            <a:srgbClr val="00FF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E94AE58-0D4A-4BA7-B132-2721A918EA0C}"/>
              </a:ext>
            </a:extLst>
          </p:cNvPr>
          <p:cNvSpPr/>
          <p:nvPr/>
        </p:nvSpPr>
        <p:spPr bwMode="auto">
          <a:xfrm>
            <a:off x="7400925" y="1784067"/>
            <a:ext cx="2604209" cy="1289280"/>
          </a:xfrm>
          <a:prstGeom prst="rect">
            <a:avLst/>
          </a:prstGeom>
          <a:solidFill>
            <a:schemeClr val="accent5">
              <a:lumMod val="75000"/>
              <a:alpha val="29804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8" name="Picture 2" descr="Outdoor Sat 40">
            <a:extLst>
              <a:ext uri="{FF2B5EF4-FFF2-40B4-BE49-F238E27FC236}">
                <a16:creationId xmlns:a16="http://schemas.microsoft.com/office/drawing/2014/main" id="{57CB962F-33A5-4419-A3BE-FEBF277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35" y="1140149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ynamo Outdoor Sub 100">
            <a:extLst>
              <a:ext uri="{FF2B5EF4-FFF2-40B4-BE49-F238E27FC236}">
                <a16:creationId xmlns:a16="http://schemas.microsoft.com/office/drawing/2014/main" id="{89A65C5B-9EDC-4ACF-99EC-77BFFF7D1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30" y="957269"/>
            <a:ext cx="504781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Outdoor Sat 40">
            <a:extLst>
              <a:ext uri="{FF2B5EF4-FFF2-40B4-BE49-F238E27FC236}">
                <a16:creationId xmlns:a16="http://schemas.microsoft.com/office/drawing/2014/main" id="{8D6E5B7B-FE8A-4629-A4B9-E23E7CD59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96" y="1140149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Outdoor Sat 40">
            <a:extLst>
              <a:ext uri="{FF2B5EF4-FFF2-40B4-BE49-F238E27FC236}">
                <a16:creationId xmlns:a16="http://schemas.microsoft.com/office/drawing/2014/main" id="{7AD00068-58AC-4E7F-9611-C937298B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18" y="1140149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Outdoor Sat 40">
            <a:extLst>
              <a:ext uri="{FF2B5EF4-FFF2-40B4-BE49-F238E27FC236}">
                <a16:creationId xmlns:a16="http://schemas.microsoft.com/office/drawing/2014/main" id="{A949DEFB-CA9F-4BE6-AE60-8E93AC2D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13" y="1140149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Outdoor Sat 40">
            <a:extLst>
              <a:ext uri="{FF2B5EF4-FFF2-40B4-BE49-F238E27FC236}">
                <a16:creationId xmlns:a16="http://schemas.microsoft.com/office/drawing/2014/main" id="{04FBD21F-E2F2-42DD-9CFB-EDEC12B1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74" y="1140149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utdoor Sat 40">
            <a:extLst>
              <a:ext uri="{FF2B5EF4-FFF2-40B4-BE49-F238E27FC236}">
                <a16:creationId xmlns:a16="http://schemas.microsoft.com/office/drawing/2014/main" id="{6CEC9B79-2A42-4273-AE52-499AE51DD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69" y="1140149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Outdoor Sat 40">
            <a:extLst>
              <a:ext uri="{FF2B5EF4-FFF2-40B4-BE49-F238E27FC236}">
                <a16:creationId xmlns:a16="http://schemas.microsoft.com/office/drawing/2014/main" id="{96780C57-D168-4BA7-B6D7-8906FDA91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52" y="1140149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Outdoor Sat 40">
            <a:extLst>
              <a:ext uri="{FF2B5EF4-FFF2-40B4-BE49-F238E27FC236}">
                <a16:creationId xmlns:a16="http://schemas.microsoft.com/office/drawing/2014/main" id="{B5FCE232-7180-4608-AFFE-B8344E278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88" y="1140149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4032F7E-1B50-46B4-8A47-41948F35A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250" y="2666204"/>
            <a:ext cx="365760" cy="2743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C9108B-C87B-4D47-B5AF-477F106E8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9641" y="2676081"/>
            <a:ext cx="365760" cy="2743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1203B3-9DB1-4318-A7F3-0742DC20A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6571" y="4052621"/>
            <a:ext cx="365760" cy="2743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D9DEB04-1163-45B6-912A-57936BA24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779" y="5292090"/>
            <a:ext cx="365760" cy="2743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2DD3C4C-573B-469C-84ED-891BDE7C2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056" y="5292090"/>
            <a:ext cx="365760" cy="274320"/>
          </a:xfrm>
          <a:prstGeom prst="rect">
            <a:avLst/>
          </a:prstGeom>
        </p:spPr>
      </p:pic>
      <p:pic>
        <p:nvPicPr>
          <p:cNvPr id="48" name="Picture 47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43FB53B0-A192-4A5C-B2D2-4645C060E5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43" y="4770590"/>
            <a:ext cx="243183" cy="274320"/>
          </a:xfrm>
          <a:prstGeom prst="rect">
            <a:avLst/>
          </a:prstGeom>
        </p:spPr>
      </p:pic>
      <p:pic>
        <p:nvPicPr>
          <p:cNvPr id="49" name="Picture 48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AF1C8192-BC90-4D39-962F-71C86914E0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54" y="4770590"/>
            <a:ext cx="243183" cy="274320"/>
          </a:xfrm>
          <a:prstGeom prst="rect">
            <a:avLst/>
          </a:prstGeom>
        </p:spPr>
      </p:pic>
      <p:pic>
        <p:nvPicPr>
          <p:cNvPr id="50" name="Picture 49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106863DE-DB20-4649-B1EF-A8734C581F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70" y="3154680"/>
            <a:ext cx="243183" cy="274320"/>
          </a:xfrm>
          <a:prstGeom prst="rect">
            <a:avLst/>
          </a:prstGeom>
        </p:spPr>
      </p:pic>
      <p:pic>
        <p:nvPicPr>
          <p:cNvPr id="51" name="Picture 50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E7269A19-1A50-4E45-8E28-F7C80D2B3C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94" y="3693317"/>
            <a:ext cx="243183" cy="274320"/>
          </a:xfrm>
          <a:prstGeom prst="rect">
            <a:avLst/>
          </a:prstGeom>
        </p:spPr>
      </p:pic>
      <p:pic>
        <p:nvPicPr>
          <p:cNvPr id="52" name="Picture 51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6659F856-4A3F-4047-83E7-4E0E38D1D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54" y="3692641"/>
            <a:ext cx="243183" cy="274320"/>
          </a:xfrm>
          <a:prstGeom prst="rect">
            <a:avLst/>
          </a:prstGeom>
        </p:spPr>
      </p:pic>
      <p:pic>
        <p:nvPicPr>
          <p:cNvPr id="53" name="Picture 52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97976361-35A8-403F-9A5D-037F74B013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53" y="3153667"/>
            <a:ext cx="243183" cy="274320"/>
          </a:xfrm>
          <a:prstGeom prst="rect">
            <a:avLst/>
          </a:prstGeom>
        </p:spPr>
      </p:pic>
      <p:pic>
        <p:nvPicPr>
          <p:cNvPr id="54" name="Picture 4" descr="Dynamo Outdoor Sub 100">
            <a:extLst>
              <a:ext uri="{FF2B5EF4-FFF2-40B4-BE49-F238E27FC236}">
                <a16:creationId xmlns:a16="http://schemas.microsoft.com/office/drawing/2014/main" id="{9752BBD4-F58C-47D3-9A56-5BF9938A9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786" y="957269"/>
            <a:ext cx="504781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F470F7-A448-4219-8DCD-4B50E4C0B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2974" y="1951422"/>
            <a:ext cx="365760" cy="2743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D436C06-7039-420C-942A-952B42822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622" y="2649735"/>
            <a:ext cx="365760" cy="2743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B628BDB-BAF2-40D3-BD8A-8B6D44A70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2974" y="2636048"/>
            <a:ext cx="365760" cy="274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D33F479-AF23-4CCD-B86E-A3FC703B7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2032" y="1951422"/>
            <a:ext cx="365760" cy="274320"/>
          </a:xfrm>
          <a:prstGeom prst="rect">
            <a:avLst/>
          </a:prstGeom>
        </p:spPr>
      </p:pic>
      <p:pic>
        <p:nvPicPr>
          <p:cNvPr id="37" name="Picture 36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3679722B-333B-409E-A597-111667EE84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711" y="3245811"/>
            <a:ext cx="243183" cy="274320"/>
          </a:xfrm>
          <a:prstGeom prst="rect">
            <a:avLst/>
          </a:prstGeom>
        </p:spPr>
      </p:pic>
      <p:pic>
        <p:nvPicPr>
          <p:cNvPr id="38" name="Picture 37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E499EE00-707A-45B5-9780-A95C9FAB0C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892" y="3692595"/>
            <a:ext cx="243183" cy="27432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4A5EE5F-66E1-4688-A2A6-14F757E2B6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34221" r="5794" b="34410"/>
          <a:stretch/>
        </p:blipFill>
        <p:spPr>
          <a:xfrm>
            <a:off x="142010" y="3202888"/>
            <a:ext cx="1696316" cy="605827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6430A69-BD6B-45F5-9D48-C2355C934D49}"/>
              </a:ext>
            </a:extLst>
          </p:cNvPr>
          <p:cNvSpPr/>
          <p:nvPr/>
        </p:nvSpPr>
        <p:spPr bwMode="auto">
          <a:xfrm>
            <a:off x="3190875" y="6534150"/>
            <a:ext cx="1714500" cy="247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66" name="Picture 65" descr="outdoor-crown-amplifier.png">
            <a:extLst>
              <a:ext uri="{FF2B5EF4-FFF2-40B4-BE49-F238E27FC236}">
                <a16:creationId xmlns:a16="http://schemas.microsoft.com/office/drawing/2014/main" id="{D23A4EBE-BB06-4AA0-AE29-C5A713E384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1" y="1711921"/>
            <a:ext cx="1584637" cy="321635"/>
          </a:xfrm>
          <a:prstGeom prst="rect">
            <a:avLst/>
          </a:prstGeom>
          <a:scene3d>
            <a:camera prst="orthographicFront">
              <a:rot lat="10800000" lon="10800000" rev="10799999"/>
            </a:camera>
            <a:lightRig rig="threePt" dir="t"/>
          </a:scene3d>
        </p:spPr>
      </p:pic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43485600-E253-408B-9AFC-FA4F743C4C63}"/>
              </a:ext>
            </a:extLst>
          </p:cNvPr>
          <p:cNvCxnSpPr>
            <a:endCxn id="21" idx="0"/>
          </p:cNvCxnSpPr>
          <p:nvPr/>
        </p:nvCxnSpPr>
        <p:spPr bwMode="auto">
          <a:xfrm flipV="1">
            <a:off x="419100" y="957269"/>
            <a:ext cx="3103421" cy="614356"/>
          </a:xfrm>
          <a:prstGeom prst="bentConnector4">
            <a:avLst>
              <a:gd name="adj1" fmla="val 45934"/>
              <a:gd name="adj2" fmla="val 137210"/>
            </a:avLst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323D59DE-5795-4B9D-853A-8CDBF7B1737C}"/>
              </a:ext>
            </a:extLst>
          </p:cNvPr>
          <p:cNvCxnSpPr>
            <a:endCxn id="27" idx="0"/>
          </p:cNvCxnSpPr>
          <p:nvPr/>
        </p:nvCxnSpPr>
        <p:spPr bwMode="auto">
          <a:xfrm flipV="1">
            <a:off x="638175" y="1140149"/>
            <a:ext cx="875826" cy="431476"/>
          </a:xfrm>
          <a:prstGeom prst="bentConnector4">
            <a:avLst>
              <a:gd name="adj1" fmla="val 36578"/>
              <a:gd name="adj2" fmla="val 152981"/>
            </a:avLst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Arrow: Down 78">
            <a:extLst>
              <a:ext uri="{FF2B5EF4-FFF2-40B4-BE49-F238E27FC236}">
                <a16:creationId xmlns:a16="http://schemas.microsoft.com/office/drawing/2014/main" id="{23DC0FD5-64B0-4314-ADCD-CC670E4B36C7}"/>
              </a:ext>
            </a:extLst>
          </p:cNvPr>
          <p:cNvSpPr/>
          <p:nvPr/>
        </p:nvSpPr>
        <p:spPr bwMode="auto">
          <a:xfrm rot="10800000">
            <a:off x="819396" y="2201348"/>
            <a:ext cx="341543" cy="398509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E94363F-F4FA-48E0-8BCC-B524D05C66E3}"/>
              </a:ext>
            </a:extLst>
          </p:cNvPr>
          <p:cNvSpPr txBox="1"/>
          <p:nvPr/>
        </p:nvSpPr>
        <p:spPr>
          <a:xfrm>
            <a:off x="305050" y="2532563"/>
            <a:ext cx="135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Analog Out</a:t>
            </a:r>
          </a:p>
        </p:txBody>
      </p:sp>
      <p:cxnSp>
        <p:nvCxnSpPr>
          <p:cNvPr id="156" name="Connector: Elbow 155">
            <a:extLst>
              <a:ext uri="{FF2B5EF4-FFF2-40B4-BE49-F238E27FC236}">
                <a16:creationId xmlns:a16="http://schemas.microsoft.com/office/drawing/2014/main" id="{565AAD0D-BAFC-4690-9438-EE6072FD4CB9}"/>
              </a:ext>
            </a:extLst>
          </p:cNvPr>
          <p:cNvCxnSpPr>
            <a:endCxn id="55" idx="1"/>
          </p:cNvCxnSpPr>
          <p:nvPr/>
        </p:nvCxnSpPr>
        <p:spPr bwMode="auto">
          <a:xfrm flipV="1">
            <a:off x="191001" y="3561351"/>
            <a:ext cx="5575144" cy="220074"/>
          </a:xfrm>
          <a:prstGeom prst="bentConnector3">
            <a:avLst>
              <a:gd name="adj1" fmla="val 90662"/>
            </a:avLst>
          </a:prstGeom>
          <a:solidFill>
            <a:schemeClr val="accent1"/>
          </a:solidFill>
          <a:ln w="15875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0" name="Connector: Elbow 159">
            <a:extLst>
              <a:ext uri="{FF2B5EF4-FFF2-40B4-BE49-F238E27FC236}">
                <a16:creationId xmlns:a16="http://schemas.microsoft.com/office/drawing/2014/main" id="{FAD63EB5-4233-4922-B284-54DB2594EF09}"/>
              </a:ext>
            </a:extLst>
          </p:cNvPr>
          <p:cNvCxnSpPr/>
          <p:nvPr/>
        </p:nvCxnSpPr>
        <p:spPr bwMode="auto">
          <a:xfrm>
            <a:off x="419100" y="3781425"/>
            <a:ext cx="5317321" cy="1104900"/>
          </a:xfrm>
          <a:prstGeom prst="bentConnector3">
            <a:avLst>
              <a:gd name="adj1" fmla="val 81706"/>
            </a:avLst>
          </a:prstGeom>
          <a:solidFill>
            <a:schemeClr val="accent1"/>
          </a:solidFill>
          <a:ln w="15875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" name="Connector: Elbow 162">
            <a:extLst>
              <a:ext uri="{FF2B5EF4-FFF2-40B4-BE49-F238E27FC236}">
                <a16:creationId xmlns:a16="http://schemas.microsoft.com/office/drawing/2014/main" id="{FDE51604-1A26-40B0-8E15-C75C936D6843}"/>
              </a:ext>
            </a:extLst>
          </p:cNvPr>
          <p:cNvCxnSpPr>
            <a:endCxn id="57" idx="1"/>
          </p:cNvCxnSpPr>
          <p:nvPr/>
        </p:nvCxnSpPr>
        <p:spPr bwMode="auto">
          <a:xfrm flipV="1">
            <a:off x="588857" y="2428707"/>
            <a:ext cx="6812068" cy="1352718"/>
          </a:xfrm>
          <a:prstGeom prst="bentConnector3">
            <a:avLst>
              <a:gd name="adj1" fmla="val 65381"/>
            </a:avLst>
          </a:prstGeom>
          <a:solidFill>
            <a:schemeClr val="accent1"/>
          </a:solidFill>
          <a:ln w="15875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" name="Connector: Elbow 165">
            <a:extLst>
              <a:ext uri="{FF2B5EF4-FFF2-40B4-BE49-F238E27FC236}">
                <a16:creationId xmlns:a16="http://schemas.microsoft.com/office/drawing/2014/main" id="{9E35E31D-0B6B-4B64-B938-C39A9FB08838}"/>
              </a:ext>
            </a:extLst>
          </p:cNvPr>
          <p:cNvCxnSpPr>
            <a:endCxn id="58" idx="2"/>
          </p:cNvCxnSpPr>
          <p:nvPr/>
        </p:nvCxnSpPr>
        <p:spPr bwMode="auto">
          <a:xfrm>
            <a:off x="781050" y="3781425"/>
            <a:ext cx="8731605" cy="325286"/>
          </a:xfrm>
          <a:prstGeom prst="bentConnector4">
            <a:avLst>
              <a:gd name="adj1" fmla="val 50125"/>
              <a:gd name="adj2" fmla="val 170277"/>
            </a:avLst>
          </a:prstGeom>
          <a:solidFill>
            <a:schemeClr val="accent1"/>
          </a:solidFill>
          <a:ln w="15875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Connector: Elbow 168">
            <a:extLst>
              <a:ext uri="{FF2B5EF4-FFF2-40B4-BE49-F238E27FC236}">
                <a16:creationId xmlns:a16="http://schemas.microsoft.com/office/drawing/2014/main" id="{C4B9911A-B59A-4E24-85DC-AE0803732543}"/>
              </a:ext>
            </a:extLst>
          </p:cNvPr>
          <p:cNvCxnSpPr>
            <a:stCxn id="62" idx="2"/>
            <a:endCxn id="61" idx="1"/>
          </p:cNvCxnSpPr>
          <p:nvPr/>
        </p:nvCxnSpPr>
        <p:spPr bwMode="auto">
          <a:xfrm rot="5400000" flipH="1" flipV="1">
            <a:off x="1181131" y="2802980"/>
            <a:ext cx="814772" cy="1196698"/>
          </a:xfrm>
          <a:prstGeom prst="bentConnector4">
            <a:avLst>
              <a:gd name="adj1" fmla="val -28057"/>
              <a:gd name="adj2" fmla="val 85437"/>
            </a:avLst>
          </a:prstGeom>
          <a:solidFill>
            <a:schemeClr val="accent1"/>
          </a:solidFill>
          <a:ln w="15875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Connector: Elbow 170">
            <a:extLst>
              <a:ext uri="{FF2B5EF4-FFF2-40B4-BE49-F238E27FC236}">
                <a16:creationId xmlns:a16="http://schemas.microsoft.com/office/drawing/2014/main" id="{07A0057D-D5A2-4CE3-A7F9-DF6F5BBA9C41}"/>
              </a:ext>
            </a:extLst>
          </p:cNvPr>
          <p:cNvCxnSpPr>
            <a:endCxn id="60" idx="1"/>
          </p:cNvCxnSpPr>
          <p:nvPr/>
        </p:nvCxnSpPr>
        <p:spPr bwMode="auto">
          <a:xfrm>
            <a:off x="1143000" y="3781425"/>
            <a:ext cx="1043866" cy="400050"/>
          </a:xfrm>
          <a:prstGeom prst="bentConnector3">
            <a:avLst/>
          </a:prstGeom>
          <a:solidFill>
            <a:schemeClr val="accent1"/>
          </a:solidFill>
          <a:ln w="15875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826067EC-7630-4BEE-A862-CEE9E18669B2}"/>
              </a:ext>
            </a:extLst>
          </p:cNvPr>
          <p:cNvCxnSpPr>
            <a:endCxn id="59" idx="1"/>
          </p:cNvCxnSpPr>
          <p:nvPr/>
        </p:nvCxnSpPr>
        <p:spPr bwMode="auto">
          <a:xfrm rot="16200000" flipH="1">
            <a:off x="860104" y="4200216"/>
            <a:ext cx="1720862" cy="883279"/>
          </a:xfrm>
          <a:prstGeom prst="bentConnector2">
            <a:avLst/>
          </a:prstGeom>
          <a:solidFill>
            <a:schemeClr val="accent1"/>
          </a:solidFill>
          <a:ln w="15875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7" name="Picture 46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3B6649C9-B9F7-44BF-AF0A-9D89544B9F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43" y="4231954"/>
            <a:ext cx="243183" cy="274320"/>
          </a:xfrm>
          <a:prstGeom prst="rect">
            <a:avLst/>
          </a:prstGeom>
        </p:spPr>
      </p:pic>
      <p:pic>
        <p:nvPicPr>
          <p:cNvPr id="46" name="Picture 45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174AA7D3-7BC7-4C1E-9A95-3A5CF98E40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54" y="4231615"/>
            <a:ext cx="243183" cy="274320"/>
          </a:xfrm>
          <a:prstGeom prst="rect">
            <a:avLst/>
          </a:prstGeom>
        </p:spPr>
      </p:pic>
      <p:sp>
        <p:nvSpPr>
          <p:cNvPr id="174" name="Arrow: Down 173">
            <a:extLst>
              <a:ext uri="{FF2B5EF4-FFF2-40B4-BE49-F238E27FC236}">
                <a16:creationId xmlns:a16="http://schemas.microsoft.com/office/drawing/2014/main" id="{92D2AC7C-2F61-4641-806F-F516C77E27B9}"/>
              </a:ext>
            </a:extLst>
          </p:cNvPr>
          <p:cNvSpPr/>
          <p:nvPr/>
        </p:nvSpPr>
        <p:spPr bwMode="auto">
          <a:xfrm rot="10800000">
            <a:off x="817099" y="2852681"/>
            <a:ext cx="341543" cy="398509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79" name="Connector: Elbow 178">
            <a:extLst>
              <a:ext uri="{FF2B5EF4-FFF2-40B4-BE49-F238E27FC236}">
                <a16:creationId xmlns:a16="http://schemas.microsoft.com/office/drawing/2014/main" id="{B80D18E7-B232-4F70-97AB-35491941B54F}"/>
              </a:ext>
            </a:extLst>
          </p:cNvPr>
          <p:cNvCxnSpPr>
            <a:stCxn id="21" idx="0"/>
            <a:endCxn id="54" idx="0"/>
          </p:cNvCxnSpPr>
          <p:nvPr/>
        </p:nvCxnSpPr>
        <p:spPr bwMode="auto">
          <a:xfrm rot="5400000" flipH="1" flipV="1">
            <a:off x="6028849" y="-1549059"/>
            <a:ext cx="12700" cy="5012656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2" name="Connector: Elbow 181">
            <a:extLst>
              <a:ext uri="{FF2B5EF4-FFF2-40B4-BE49-F238E27FC236}">
                <a16:creationId xmlns:a16="http://schemas.microsoft.com/office/drawing/2014/main" id="{BB382586-B042-47DA-9AD6-69DC660D38EB}"/>
              </a:ext>
            </a:extLst>
          </p:cNvPr>
          <p:cNvCxnSpPr>
            <a:stCxn id="27" idx="0"/>
            <a:endCxn id="29" idx="0"/>
          </p:cNvCxnSpPr>
          <p:nvPr/>
        </p:nvCxnSpPr>
        <p:spPr bwMode="auto">
          <a:xfrm rot="5400000" flipH="1" flipV="1">
            <a:off x="2011809" y="642341"/>
            <a:ext cx="12700" cy="99561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5" name="Connector: Elbow 184">
            <a:extLst>
              <a:ext uri="{FF2B5EF4-FFF2-40B4-BE49-F238E27FC236}">
                <a16:creationId xmlns:a16="http://schemas.microsoft.com/office/drawing/2014/main" id="{484444DC-41C9-4618-91A0-4CA1C77C1AEA}"/>
              </a:ext>
            </a:extLst>
          </p:cNvPr>
          <p:cNvCxnSpPr>
            <a:stCxn id="29" idx="0"/>
            <a:endCxn id="28" idx="0"/>
          </p:cNvCxnSpPr>
          <p:nvPr/>
        </p:nvCxnSpPr>
        <p:spPr bwMode="auto">
          <a:xfrm rot="5400000" flipH="1" flipV="1">
            <a:off x="3522520" y="127247"/>
            <a:ext cx="12700" cy="2025805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1" name="Connector: Elbow 190">
            <a:extLst>
              <a:ext uri="{FF2B5EF4-FFF2-40B4-BE49-F238E27FC236}">
                <a16:creationId xmlns:a16="http://schemas.microsoft.com/office/drawing/2014/main" id="{C6299EB8-7153-41C4-BA01-91A705FF1E5A}"/>
              </a:ext>
            </a:extLst>
          </p:cNvPr>
          <p:cNvCxnSpPr>
            <a:stCxn id="28" idx="0"/>
            <a:endCxn id="18" idx="0"/>
          </p:cNvCxnSpPr>
          <p:nvPr/>
        </p:nvCxnSpPr>
        <p:spPr bwMode="auto">
          <a:xfrm rot="5400000" flipH="1" flipV="1">
            <a:off x="5033231" y="642341"/>
            <a:ext cx="12700" cy="99561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4E8D98D5-D946-47DC-9595-EF28973D06E0}"/>
              </a:ext>
            </a:extLst>
          </p:cNvPr>
          <p:cNvCxnSpPr>
            <a:stCxn id="18" idx="0"/>
            <a:endCxn id="32" idx="0"/>
          </p:cNvCxnSpPr>
          <p:nvPr/>
        </p:nvCxnSpPr>
        <p:spPr bwMode="auto">
          <a:xfrm rot="5400000" flipH="1" flipV="1">
            <a:off x="6028848" y="642341"/>
            <a:ext cx="12700" cy="99561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7" name="Connector: Elbow 196">
            <a:extLst>
              <a:ext uri="{FF2B5EF4-FFF2-40B4-BE49-F238E27FC236}">
                <a16:creationId xmlns:a16="http://schemas.microsoft.com/office/drawing/2014/main" id="{A0EF71F7-D132-4F3C-A237-7C53115659C8}"/>
              </a:ext>
            </a:extLst>
          </p:cNvPr>
          <p:cNvCxnSpPr>
            <a:stCxn id="32" idx="0"/>
            <a:endCxn id="31" idx="0"/>
          </p:cNvCxnSpPr>
          <p:nvPr/>
        </p:nvCxnSpPr>
        <p:spPr bwMode="auto">
          <a:xfrm rot="5400000" flipH="1" flipV="1">
            <a:off x="7024465" y="642341"/>
            <a:ext cx="12700" cy="99561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EC4556D2-5B65-41D7-8C6C-9BF100D19B1F}"/>
              </a:ext>
            </a:extLst>
          </p:cNvPr>
          <p:cNvCxnSpPr>
            <a:stCxn id="31" idx="0"/>
            <a:endCxn id="30" idx="0"/>
          </p:cNvCxnSpPr>
          <p:nvPr/>
        </p:nvCxnSpPr>
        <p:spPr bwMode="auto">
          <a:xfrm rot="5400000" flipH="1" flipV="1">
            <a:off x="8535176" y="127247"/>
            <a:ext cx="12700" cy="2025805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1" name="Connector: Elbow 200">
            <a:extLst>
              <a:ext uri="{FF2B5EF4-FFF2-40B4-BE49-F238E27FC236}">
                <a16:creationId xmlns:a16="http://schemas.microsoft.com/office/drawing/2014/main" id="{C131FBF8-222C-4E39-B590-91EB3889705F}"/>
              </a:ext>
            </a:extLst>
          </p:cNvPr>
          <p:cNvCxnSpPr>
            <a:stCxn id="30" idx="0"/>
            <a:endCxn id="33" idx="0"/>
          </p:cNvCxnSpPr>
          <p:nvPr/>
        </p:nvCxnSpPr>
        <p:spPr bwMode="auto">
          <a:xfrm rot="5400000" flipH="1" flipV="1">
            <a:off x="10045886" y="642342"/>
            <a:ext cx="12700" cy="995614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11E0B9B-3880-46BF-9E8C-BAE543CCEF3E}"/>
              </a:ext>
            </a:extLst>
          </p:cNvPr>
          <p:cNvSpPr txBox="1"/>
          <p:nvPr/>
        </p:nvSpPr>
        <p:spPr>
          <a:xfrm>
            <a:off x="-93096" y="3811098"/>
            <a:ext cx="135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MDA16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855B3E6-8084-4AFB-AEAF-B3BD846AE79A}"/>
              </a:ext>
            </a:extLst>
          </p:cNvPr>
          <p:cNvSpPr txBox="1"/>
          <p:nvPr/>
        </p:nvSpPr>
        <p:spPr>
          <a:xfrm>
            <a:off x="142010" y="1958379"/>
            <a:ext cx="205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Crown CDI1000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427C816-B353-4737-8AE5-71F43991EAB0}"/>
              </a:ext>
            </a:extLst>
          </p:cNvPr>
          <p:cNvSpPr txBox="1"/>
          <p:nvPr/>
        </p:nvSpPr>
        <p:spPr>
          <a:xfrm>
            <a:off x="5915500" y="4480320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Kitchen </a:t>
            </a:r>
          </a:p>
          <a:p>
            <a:pPr algn="ctr"/>
            <a:r>
              <a:rPr lang="en-US" sz="1200" b="1" dirty="0"/>
              <a:t>(Zone 1)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5663B62-3D71-412D-99DE-409F7C717321}"/>
              </a:ext>
            </a:extLst>
          </p:cNvPr>
          <p:cNvSpPr txBox="1"/>
          <p:nvPr/>
        </p:nvSpPr>
        <p:spPr>
          <a:xfrm>
            <a:off x="5921850" y="3361719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Dining Room </a:t>
            </a:r>
          </a:p>
          <a:p>
            <a:pPr algn="ctr"/>
            <a:r>
              <a:rPr lang="en-US" sz="1200" b="1" dirty="0"/>
              <a:t>(Zone 2)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61DC63F-7F4C-4D33-925E-6B1CF5A0629C}"/>
              </a:ext>
            </a:extLst>
          </p:cNvPr>
          <p:cNvSpPr txBox="1"/>
          <p:nvPr/>
        </p:nvSpPr>
        <p:spPr>
          <a:xfrm>
            <a:off x="7992637" y="2173937"/>
            <a:ext cx="142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Master Bedroom </a:t>
            </a:r>
          </a:p>
          <a:p>
            <a:pPr algn="ctr"/>
            <a:r>
              <a:rPr lang="en-US" sz="1200" b="1" dirty="0"/>
              <a:t>(Zone 3)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4F28B07-7AB8-4000-ACDC-78BA7CF4B918}"/>
              </a:ext>
            </a:extLst>
          </p:cNvPr>
          <p:cNvSpPr txBox="1"/>
          <p:nvPr/>
        </p:nvSpPr>
        <p:spPr>
          <a:xfrm>
            <a:off x="9826686" y="3377530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Master Bath </a:t>
            </a:r>
          </a:p>
          <a:p>
            <a:pPr algn="ctr"/>
            <a:r>
              <a:rPr lang="en-US" sz="1200" b="1" dirty="0"/>
              <a:t>(Zone 4)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65C084A-1A62-439D-8317-35306E643787}"/>
              </a:ext>
            </a:extLst>
          </p:cNvPr>
          <p:cNvSpPr txBox="1"/>
          <p:nvPr/>
        </p:nvSpPr>
        <p:spPr>
          <a:xfrm>
            <a:off x="2369787" y="2741211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Bedroom </a:t>
            </a:r>
          </a:p>
          <a:p>
            <a:pPr algn="ctr"/>
            <a:r>
              <a:rPr lang="en-US" sz="1200" b="1" dirty="0"/>
              <a:t>(Zone 5)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3B24FE7-E6AC-4709-AE91-170227DE59D2}"/>
              </a:ext>
            </a:extLst>
          </p:cNvPr>
          <p:cNvSpPr txBox="1"/>
          <p:nvPr/>
        </p:nvSpPr>
        <p:spPr>
          <a:xfrm>
            <a:off x="3009028" y="3984675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Bathroom </a:t>
            </a:r>
          </a:p>
          <a:p>
            <a:pPr algn="ctr"/>
            <a:r>
              <a:rPr lang="en-US" sz="1200" b="1" dirty="0"/>
              <a:t>(Zone 7)</a:t>
            </a:r>
          </a:p>
        </p:txBody>
      </p:sp>
      <p:pic>
        <p:nvPicPr>
          <p:cNvPr id="148" name="Picture 14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67EFAD76-4EC4-4FC8-83A3-EDB5215616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49" name="Text Box 48">
            <a:extLst>
              <a:ext uri="{FF2B5EF4-FFF2-40B4-BE49-F238E27FC236}">
                <a16:creationId xmlns:a16="http://schemas.microsoft.com/office/drawing/2014/main" id="{3D40CDA2-20B1-4837-B511-76B2931E8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Whole Home Distributed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Audio</a:t>
            </a:r>
          </a:p>
        </p:txBody>
      </p:sp>
    </p:spTree>
    <p:extLst>
      <p:ext uri="{BB962C8B-B14F-4D97-AF65-F5344CB8AC3E}">
        <p14:creationId xmlns:p14="http://schemas.microsoft.com/office/powerpoint/2010/main" val="1377083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5" grpId="0"/>
      <p:bldP spid="55" grpId="0" animBg="1"/>
      <p:bldP spid="56" grpId="0" animBg="1"/>
      <p:bldP spid="60" grpId="0" animBg="1"/>
      <p:bldP spid="61" grpId="0" animBg="1"/>
      <p:bldP spid="58" grpId="0" animBg="1"/>
      <p:bldP spid="57" grpId="0" animBg="1"/>
      <p:bldP spid="68" grpId="0"/>
      <p:bldP spid="69" grpId="0"/>
      <p:bldP spid="71" grpId="0"/>
      <p:bldP spid="72" grpId="0"/>
      <p:bldP spid="74" grpId="0"/>
      <p:bldP spid="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C98FB4E1-D687-4245-80F3-577255E7D9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394"/>
            <a:ext cx="12192000" cy="4876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5DB426-3291-48D9-95DB-6EAFC584320E}"/>
              </a:ext>
            </a:extLst>
          </p:cNvPr>
          <p:cNvSpPr/>
          <p:nvPr/>
        </p:nvSpPr>
        <p:spPr bwMode="auto">
          <a:xfrm>
            <a:off x="8263735" y="4308439"/>
            <a:ext cx="3597583" cy="1289722"/>
          </a:xfrm>
          <a:prstGeom prst="rect">
            <a:avLst/>
          </a:prstGeom>
          <a:solidFill>
            <a:srgbClr val="00CCFF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6605A0C-A08E-43FE-8B8C-4F618AD0C4A4}"/>
              </a:ext>
            </a:extLst>
          </p:cNvPr>
          <p:cNvSpPr>
            <a:spLocks/>
          </p:cNvSpPr>
          <p:nvPr/>
        </p:nvSpPr>
        <p:spPr bwMode="auto">
          <a:xfrm>
            <a:off x="3067051" y="2967259"/>
            <a:ext cx="2152650" cy="1133856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127142-5D10-4BE1-8F9F-465F2B766F1D}"/>
              </a:ext>
            </a:extLst>
          </p:cNvPr>
          <p:cNvSpPr/>
          <p:nvPr/>
        </p:nvSpPr>
        <p:spPr bwMode="auto">
          <a:xfrm>
            <a:off x="6563828" y="4442997"/>
            <a:ext cx="1607889" cy="919612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208" name="Picture 20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A669267-82D8-4521-BD39-32004846C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209" name="Text Box 48">
            <a:extLst>
              <a:ext uri="{FF2B5EF4-FFF2-40B4-BE49-F238E27FC236}">
                <a16:creationId xmlns:a16="http://schemas.microsoft.com/office/drawing/2014/main" id="{69444E2A-CAD9-4D70-93EE-1019F1BBD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Whole Home Distributed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Audio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A567501-C5A3-41F0-AD9E-570313DB8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583" y="1522552"/>
            <a:ext cx="1696316" cy="521168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9E9D5997-1140-4AAB-ABD8-4572C6C987FF}"/>
              </a:ext>
            </a:extLst>
          </p:cNvPr>
          <p:cNvSpPr txBox="1"/>
          <p:nvPr/>
        </p:nvSpPr>
        <p:spPr>
          <a:xfrm>
            <a:off x="525472" y="1988759"/>
            <a:ext cx="135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MDA8</a:t>
            </a:r>
          </a:p>
          <a:p>
            <a:pPr algn="ctr"/>
            <a:r>
              <a:rPr lang="en-US" dirty="0"/>
              <a:t>$1,999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33394FC0-AD95-49CC-B4DC-52D8C758E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2303" y="2965462"/>
            <a:ext cx="370334" cy="27432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9DAA32E-4656-45F8-91E6-BF5A68071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1412" y="2953824"/>
            <a:ext cx="370334" cy="274320"/>
          </a:xfrm>
          <a:prstGeom prst="rect">
            <a:avLst/>
          </a:prstGeom>
        </p:spPr>
      </p:pic>
      <p:pic>
        <p:nvPicPr>
          <p:cNvPr id="92" name="Picture 91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E66AA802-DB3B-481D-8F69-6413F9F4E2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91" y="4335900"/>
            <a:ext cx="243183" cy="274320"/>
          </a:xfrm>
          <a:prstGeom prst="rect">
            <a:avLst/>
          </a:prstGeom>
        </p:spPr>
      </p:pic>
      <p:pic>
        <p:nvPicPr>
          <p:cNvPr id="93" name="Picture 92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C297ED37-0C2B-4CA3-925B-243E0DA2C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14" y="4335900"/>
            <a:ext cx="243183" cy="274320"/>
          </a:xfrm>
          <a:prstGeom prst="rect">
            <a:avLst/>
          </a:prstGeom>
        </p:spPr>
      </p:pic>
      <p:pic>
        <p:nvPicPr>
          <p:cNvPr id="96" name="Picture 95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6E8C5467-C206-47D5-A64D-B0EFEE9B3A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89" y="4736285"/>
            <a:ext cx="243183" cy="274320"/>
          </a:xfrm>
          <a:prstGeom prst="rect">
            <a:avLst/>
          </a:prstGeom>
        </p:spPr>
      </p:pic>
      <p:pic>
        <p:nvPicPr>
          <p:cNvPr id="97" name="Picture 96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53221CDA-6627-4927-A0B8-52D6E3478B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13" y="4736285"/>
            <a:ext cx="243183" cy="274320"/>
          </a:xfrm>
          <a:prstGeom prst="rect">
            <a:avLst/>
          </a:prstGeom>
        </p:spPr>
      </p:pic>
      <p:pic>
        <p:nvPicPr>
          <p:cNvPr id="68" name="Picture 2" descr="Outdoor Sat 40">
            <a:extLst>
              <a:ext uri="{FF2B5EF4-FFF2-40B4-BE49-F238E27FC236}">
                <a16:creationId xmlns:a16="http://schemas.microsoft.com/office/drawing/2014/main" id="{1B3712C2-96F0-4906-88FB-5A59F07E9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725" y="4816187"/>
            <a:ext cx="470210" cy="4572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Outdoor Sat 40">
            <a:extLst>
              <a:ext uri="{FF2B5EF4-FFF2-40B4-BE49-F238E27FC236}">
                <a16:creationId xmlns:a16="http://schemas.microsoft.com/office/drawing/2014/main" id="{E89165A8-A4C6-4354-910F-6DBB132F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383" y="5129271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Outdoor Sat 40">
            <a:extLst>
              <a:ext uri="{FF2B5EF4-FFF2-40B4-BE49-F238E27FC236}">
                <a16:creationId xmlns:a16="http://schemas.microsoft.com/office/drawing/2014/main" id="{5D34E659-C5A0-4862-82AE-065793EB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64" y="4976433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Outdoor Sat 40">
            <a:extLst>
              <a:ext uri="{FF2B5EF4-FFF2-40B4-BE49-F238E27FC236}">
                <a16:creationId xmlns:a16="http://schemas.microsoft.com/office/drawing/2014/main" id="{CF687220-B1D3-404A-BF25-F3FDF1894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18" y="4816187"/>
            <a:ext cx="470210" cy="4572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Dynamo Outdoor Sub 100">
            <a:extLst>
              <a:ext uri="{FF2B5EF4-FFF2-40B4-BE49-F238E27FC236}">
                <a16:creationId xmlns:a16="http://schemas.microsoft.com/office/drawing/2014/main" id="{27A4387E-A850-4628-B8AC-90D66A90D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844" y="4851870"/>
            <a:ext cx="36055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B9A843-733C-44A7-AADE-E3492574BB6B}"/>
              </a:ext>
            </a:extLst>
          </p:cNvPr>
          <p:cNvSpPr txBox="1"/>
          <p:nvPr/>
        </p:nvSpPr>
        <p:spPr>
          <a:xfrm>
            <a:off x="6826965" y="4995509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Kitchen </a:t>
            </a:r>
          </a:p>
          <a:p>
            <a:pPr algn="ctr"/>
            <a:r>
              <a:rPr lang="en-US" sz="1200" b="1" dirty="0"/>
              <a:t>(Zone 1)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6D241E7-36C5-4287-8FFC-74B7B4F26959}"/>
              </a:ext>
            </a:extLst>
          </p:cNvPr>
          <p:cNvSpPr txBox="1"/>
          <p:nvPr/>
        </p:nvSpPr>
        <p:spPr>
          <a:xfrm>
            <a:off x="3191972" y="3218319"/>
            <a:ext cx="1931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Master Bedroom </a:t>
            </a:r>
          </a:p>
          <a:p>
            <a:pPr algn="ctr"/>
            <a:r>
              <a:rPr lang="en-US" sz="1200" b="1" dirty="0"/>
              <a:t>(Zone 2)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3AF98BE-8C7D-4F4F-A826-A1AA2644A917}"/>
              </a:ext>
            </a:extLst>
          </p:cNvPr>
          <p:cNvSpPr txBox="1"/>
          <p:nvPr/>
        </p:nvSpPr>
        <p:spPr>
          <a:xfrm>
            <a:off x="8746970" y="5193485"/>
            <a:ext cx="254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Outdoor</a:t>
            </a:r>
          </a:p>
          <a:p>
            <a:pPr algn="ctr"/>
            <a:r>
              <a:rPr lang="en-US" sz="1200" b="1" dirty="0"/>
              <a:t>(Zone 3 + Sub powered by Zone 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B78A8-160A-44A4-9135-73D016FBB17B}"/>
              </a:ext>
            </a:extLst>
          </p:cNvPr>
          <p:cNvSpPr txBox="1"/>
          <p:nvPr/>
        </p:nvSpPr>
        <p:spPr>
          <a:xfrm>
            <a:off x="355583" y="5944194"/>
            <a:ext cx="11505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2x Rooms of Audio with Independent Volume and Source Selection + 1x Independent Outdoor 4.1 Zone of Audio</a:t>
            </a:r>
          </a:p>
          <a:p>
            <a:pPr algn="ctr"/>
            <a:r>
              <a:rPr lang="en-US" dirty="0"/>
              <a:t>MDA8 + 4x IC3 + 2x IC8 + Outdoor Living 4.1 Bundle =</a:t>
            </a:r>
          </a:p>
          <a:p>
            <a:pPr algn="ctr"/>
            <a:r>
              <a:rPr lang="en-US" dirty="0"/>
              <a:t>$6,808</a:t>
            </a:r>
          </a:p>
        </p:txBody>
      </p:sp>
    </p:spTree>
    <p:extLst>
      <p:ext uri="{BB962C8B-B14F-4D97-AF65-F5344CB8AC3E}">
        <p14:creationId xmlns:p14="http://schemas.microsoft.com/office/powerpoint/2010/main" val="4003861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0" grpId="0" animBg="1"/>
      <p:bldP spid="5" grpId="0" animBg="1"/>
      <p:bldP spid="8" grpId="0"/>
      <p:bldP spid="107" grpId="0"/>
      <p:bldP spid="1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computer&#10;&#10;Description automatically generated">
            <a:extLst>
              <a:ext uri="{FF2B5EF4-FFF2-40B4-BE49-F238E27FC236}">
                <a16:creationId xmlns:a16="http://schemas.microsoft.com/office/drawing/2014/main" id="{4458DD42-C1CF-4535-8DA2-6F6C4C93FE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7" b="-1"/>
          <a:stretch/>
        </p:blipFill>
        <p:spPr>
          <a:xfrm>
            <a:off x="7794520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 descr="A screen shot of a video game&#10;&#10;Description automatically generated">
            <a:extLst>
              <a:ext uri="{FF2B5EF4-FFF2-40B4-BE49-F238E27FC236}">
                <a16:creationId xmlns:a16="http://schemas.microsoft.com/office/drawing/2014/main" id="{156428FA-A18F-448F-9BC2-A3F8CC8393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7" r="18561"/>
          <a:stretch/>
        </p:blipFill>
        <p:spPr>
          <a:xfrm>
            <a:off x="28" y="14"/>
            <a:ext cx="9154665" cy="6863471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5940609D-A637-4CD9-BB90-D65FA765B1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02"/>
          <a:stretch/>
        </p:blipFill>
        <p:spPr>
          <a:xfrm>
            <a:off x="7339741" y="402176"/>
            <a:ext cx="4852232" cy="270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9045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C98FB4E1-D687-4245-80F3-577255E7D9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394"/>
            <a:ext cx="12192000" cy="4876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5DB426-3291-48D9-95DB-6EAFC584320E}"/>
              </a:ext>
            </a:extLst>
          </p:cNvPr>
          <p:cNvSpPr/>
          <p:nvPr/>
        </p:nvSpPr>
        <p:spPr bwMode="auto">
          <a:xfrm>
            <a:off x="8263735" y="4308439"/>
            <a:ext cx="3597583" cy="1289722"/>
          </a:xfrm>
          <a:prstGeom prst="rect">
            <a:avLst/>
          </a:prstGeom>
          <a:solidFill>
            <a:srgbClr val="00CCFF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57C9EA7-B4D8-487C-A712-04E2755409AF}"/>
              </a:ext>
            </a:extLst>
          </p:cNvPr>
          <p:cNvSpPr/>
          <p:nvPr/>
        </p:nvSpPr>
        <p:spPr bwMode="auto">
          <a:xfrm>
            <a:off x="6506944" y="1675080"/>
            <a:ext cx="2065556" cy="1069367"/>
          </a:xfrm>
          <a:prstGeom prst="rect">
            <a:avLst/>
          </a:prstGeom>
          <a:solidFill>
            <a:srgbClr val="00CCFF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0883AAA-9852-4C9D-B139-55F9C14B4BCD}"/>
              </a:ext>
            </a:extLst>
          </p:cNvPr>
          <p:cNvSpPr/>
          <p:nvPr/>
        </p:nvSpPr>
        <p:spPr bwMode="auto">
          <a:xfrm>
            <a:off x="6811472" y="2967259"/>
            <a:ext cx="1761028" cy="1133856"/>
          </a:xfrm>
          <a:prstGeom prst="rect">
            <a:avLst/>
          </a:prstGeom>
          <a:solidFill>
            <a:srgbClr val="0000FF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0A3EAAD-7888-4B78-B93B-87D87AC5A69B}"/>
              </a:ext>
            </a:extLst>
          </p:cNvPr>
          <p:cNvSpPr/>
          <p:nvPr/>
        </p:nvSpPr>
        <p:spPr bwMode="auto">
          <a:xfrm>
            <a:off x="5324343" y="2982931"/>
            <a:ext cx="1380525" cy="1133856"/>
          </a:xfrm>
          <a:prstGeom prst="rect">
            <a:avLst/>
          </a:prstGeom>
          <a:solidFill>
            <a:srgbClr val="FF00FF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6605A0C-A08E-43FE-8B8C-4F618AD0C4A4}"/>
              </a:ext>
            </a:extLst>
          </p:cNvPr>
          <p:cNvSpPr>
            <a:spLocks/>
          </p:cNvSpPr>
          <p:nvPr/>
        </p:nvSpPr>
        <p:spPr bwMode="auto">
          <a:xfrm>
            <a:off x="3067051" y="2967259"/>
            <a:ext cx="2152650" cy="1133856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127142-5D10-4BE1-8F9F-465F2B766F1D}"/>
              </a:ext>
            </a:extLst>
          </p:cNvPr>
          <p:cNvSpPr/>
          <p:nvPr/>
        </p:nvSpPr>
        <p:spPr bwMode="auto">
          <a:xfrm>
            <a:off x="6563828" y="4442997"/>
            <a:ext cx="1607889" cy="919612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066AD03-69A2-440C-A7A6-1BF91FF0C25C}"/>
              </a:ext>
            </a:extLst>
          </p:cNvPr>
          <p:cNvSpPr/>
          <p:nvPr/>
        </p:nvSpPr>
        <p:spPr bwMode="auto">
          <a:xfrm>
            <a:off x="5363252" y="4442997"/>
            <a:ext cx="1200576" cy="919611"/>
          </a:xfrm>
          <a:prstGeom prst="rect">
            <a:avLst/>
          </a:prstGeom>
          <a:solidFill>
            <a:srgbClr val="FFC0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208" name="Picture 20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A669267-82D8-4521-BD39-32004846C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209" name="Text Box 48">
            <a:extLst>
              <a:ext uri="{FF2B5EF4-FFF2-40B4-BE49-F238E27FC236}">
                <a16:creationId xmlns:a16="http://schemas.microsoft.com/office/drawing/2014/main" id="{69444E2A-CAD9-4D70-93EE-1019F1BBD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Whole Home Distributed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Audio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A567501-C5A3-41F0-AD9E-570313DB8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34221" r="5794" b="34410"/>
          <a:stretch/>
        </p:blipFill>
        <p:spPr>
          <a:xfrm>
            <a:off x="355583" y="1480223"/>
            <a:ext cx="1696316" cy="605827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9E9D5997-1140-4AAB-ABD8-4572C6C987FF}"/>
              </a:ext>
            </a:extLst>
          </p:cNvPr>
          <p:cNvSpPr txBox="1"/>
          <p:nvPr/>
        </p:nvSpPr>
        <p:spPr>
          <a:xfrm>
            <a:off x="525472" y="1988759"/>
            <a:ext cx="135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MDA16</a:t>
            </a:r>
          </a:p>
          <a:p>
            <a:pPr algn="ctr"/>
            <a:r>
              <a:rPr lang="en-US" dirty="0"/>
              <a:t>$2,999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A8504D9-7263-4A3F-9A36-BC632693A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1752" y="2965462"/>
            <a:ext cx="370334" cy="27432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3AE1741-3981-4E52-B4E4-A9EEC4B5A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8534" y="2966726"/>
            <a:ext cx="370334" cy="27432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9224601-72BF-48E3-8DC9-79B9D03D2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438" y="2953824"/>
            <a:ext cx="370334" cy="27432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3394FC0-AD95-49CC-B4DC-52D8C758E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2303" y="2965462"/>
            <a:ext cx="370334" cy="27432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9DAA32E-4656-45F8-91E6-BF5A68071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1412" y="2953824"/>
            <a:ext cx="370334" cy="27432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00F62D3-BF00-4D12-9AF6-F6BCB0A3E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6942" y="1693068"/>
            <a:ext cx="370334" cy="27432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60A3A4-B215-46A5-800D-9B9B93012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489" y="1693068"/>
            <a:ext cx="370334" cy="274320"/>
          </a:xfrm>
          <a:prstGeom prst="rect">
            <a:avLst/>
          </a:prstGeom>
        </p:spPr>
      </p:pic>
      <p:pic>
        <p:nvPicPr>
          <p:cNvPr id="90" name="Picture 89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B494F95F-769A-4DB6-A0B2-E61E751872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43" y="4335900"/>
            <a:ext cx="243183" cy="274320"/>
          </a:xfrm>
          <a:prstGeom prst="rect">
            <a:avLst/>
          </a:prstGeom>
        </p:spPr>
      </p:pic>
      <p:pic>
        <p:nvPicPr>
          <p:cNvPr id="91" name="Picture 90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ABAEF67D-1A60-4F26-A17A-6DC78CA95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67" y="4335900"/>
            <a:ext cx="243183" cy="274320"/>
          </a:xfrm>
          <a:prstGeom prst="rect">
            <a:avLst/>
          </a:prstGeom>
        </p:spPr>
      </p:pic>
      <p:pic>
        <p:nvPicPr>
          <p:cNvPr id="92" name="Picture 91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E66AA802-DB3B-481D-8F69-6413F9F4E2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91" y="4335900"/>
            <a:ext cx="243183" cy="274320"/>
          </a:xfrm>
          <a:prstGeom prst="rect">
            <a:avLst/>
          </a:prstGeom>
        </p:spPr>
      </p:pic>
      <p:pic>
        <p:nvPicPr>
          <p:cNvPr id="93" name="Picture 92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C297ED37-0C2B-4CA3-925B-243E0DA2C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14" y="4335900"/>
            <a:ext cx="243183" cy="274320"/>
          </a:xfrm>
          <a:prstGeom prst="rect">
            <a:avLst/>
          </a:prstGeom>
        </p:spPr>
      </p:pic>
      <p:pic>
        <p:nvPicPr>
          <p:cNvPr id="94" name="Picture 93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C17CC177-51C3-463F-9242-1145CCA303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43" y="4736285"/>
            <a:ext cx="243183" cy="274320"/>
          </a:xfrm>
          <a:prstGeom prst="rect">
            <a:avLst/>
          </a:prstGeom>
        </p:spPr>
      </p:pic>
      <p:pic>
        <p:nvPicPr>
          <p:cNvPr id="95" name="Picture 94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11DCBB21-EB0A-45FA-9DDB-11C123FA9D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66" y="4736285"/>
            <a:ext cx="243183" cy="274320"/>
          </a:xfrm>
          <a:prstGeom prst="rect">
            <a:avLst/>
          </a:prstGeom>
        </p:spPr>
      </p:pic>
      <p:pic>
        <p:nvPicPr>
          <p:cNvPr id="96" name="Picture 95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6E8C5467-C206-47D5-A64D-B0EFEE9B3A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89" y="4736285"/>
            <a:ext cx="243183" cy="274320"/>
          </a:xfrm>
          <a:prstGeom prst="rect">
            <a:avLst/>
          </a:prstGeom>
        </p:spPr>
      </p:pic>
      <p:pic>
        <p:nvPicPr>
          <p:cNvPr id="97" name="Picture 96" descr="A picture containing sitting, black, indoor, object&#10;&#10;Description generated with high confidence">
            <a:extLst>
              <a:ext uri="{FF2B5EF4-FFF2-40B4-BE49-F238E27FC236}">
                <a16:creationId xmlns:a16="http://schemas.microsoft.com/office/drawing/2014/main" id="{53221CDA-6627-4927-A0B8-52D6E3478B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13" y="4736285"/>
            <a:ext cx="243183" cy="274320"/>
          </a:xfrm>
          <a:prstGeom prst="rect">
            <a:avLst/>
          </a:prstGeom>
        </p:spPr>
      </p:pic>
      <p:pic>
        <p:nvPicPr>
          <p:cNvPr id="68" name="Picture 2" descr="Outdoor Sat 40">
            <a:extLst>
              <a:ext uri="{FF2B5EF4-FFF2-40B4-BE49-F238E27FC236}">
                <a16:creationId xmlns:a16="http://schemas.microsoft.com/office/drawing/2014/main" id="{1B3712C2-96F0-4906-88FB-5A59F07E9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725" y="4816187"/>
            <a:ext cx="470210" cy="4572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Outdoor Sat 40">
            <a:extLst>
              <a:ext uri="{FF2B5EF4-FFF2-40B4-BE49-F238E27FC236}">
                <a16:creationId xmlns:a16="http://schemas.microsoft.com/office/drawing/2014/main" id="{E89165A8-A4C6-4354-910F-6DBB132F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383" y="5129271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Outdoor Sat 40">
            <a:extLst>
              <a:ext uri="{FF2B5EF4-FFF2-40B4-BE49-F238E27FC236}">
                <a16:creationId xmlns:a16="http://schemas.microsoft.com/office/drawing/2014/main" id="{5D34E659-C5A0-4862-82AE-065793EB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64" y="4976433"/>
            <a:ext cx="4702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Outdoor Sat 40">
            <a:extLst>
              <a:ext uri="{FF2B5EF4-FFF2-40B4-BE49-F238E27FC236}">
                <a16:creationId xmlns:a16="http://schemas.microsoft.com/office/drawing/2014/main" id="{CF687220-B1D3-404A-BF25-F3FDF1894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18" y="4816187"/>
            <a:ext cx="470210" cy="4572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Dynamo Outdoor Sub 100">
            <a:extLst>
              <a:ext uri="{FF2B5EF4-FFF2-40B4-BE49-F238E27FC236}">
                <a16:creationId xmlns:a16="http://schemas.microsoft.com/office/drawing/2014/main" id="{27A4387E-A850-4628-B8AC-90D66A90D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844" y="4851870"/>
            <a:ext cx="36055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B9A843-733C-44A7-AADE-E3492574BB6B}"/>
              </a:ext>
            </a:extLst>
          </p:cNvPr>
          <p:cNvSpPr txBox="1"/>
          <p:nvPr/>
        </p:nvSpPr>
        <p:spPr>
          <a:xfrm>
            <a:off x="6826965" y="4995509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Kitchen </a:t>
            </a:r>
          </a:p>
          <a:p>
            <a:pPr algn="ctr"/>
            <a:r>
              <a:rPr lang="en-US" sz="1200" b="1" dirty="0"/>
              <a:t>(Zone 1)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A135785-25D3-474F-9D96-F70DF7A8CBF2}"/>
              </a:ext>
            </a:extLst>
          </p:cNvPr>
          <p:cNvSpPr txBox="1"/>
          <p:nvPr/>
        </p:nvSpPr>
        <p:spPr>
          <a:xfrm>
            <a:off x="5148554" y="5006637"/>
            <a:ext cx="168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Common Area</a:t>
            </a:r>
          </a:p>
          <a:p>
            <a:pPr algn="ctr"/>
            <a:r>
              <a:rPr lang="en-US" sz="1200" b="1" dirty="0"/>
              <a:t>(Zone 2)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6D241E7-36C5-4287-8FFC-74B7B4F26959}"/>
              </a:ext>
            </a:extLst>
          </p:cNvPr>
          <p:cNvSpPr txBox="1"/>
          <p:nvPr/>
        </p:nvSpPr>
        <p:spPr>
          <a:xfrm>
            <a:off x="3191972" y="3218319"/>
            <a:ext cx="1931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Master Bedroom </a:t>
            </a:r>
          </a:p>
          <a:p>
            <a:pPr algn="ctr"/>
            <a:r>
              <a:rPr lang="en-US" sz="1200" b="1" dirty="0"/>
              <a:t>(Zone 3)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E4E1FDF-A975-46BF-B61E-FD6FFBF66D34}"/>
              </a:ext>
            </a:extLst>
          </p:cNvPr>
          <p:cNvSpPr txBox="1"/>
          <p:nvPr/>
        </p:nvSpPr>
        <p:spPr>
          <a:xfrm>
            <a:off x="5363251" y="3218318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Master Bath (Zone 4)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18EF39F-759A-48BB-A570-71E11862EF31}"/>
              </a:ext>
            </a:extLst>
          </p:cNvPr>
          <p:cNvSpPr txBox="1"/>
          <p:nvPr/>
        </p:nvSpPr>
        <p:spPr>
          <a:xfrm>
            <a:off x="7044656" y="3214303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Bedroom 2</a:t>
            </a:r>
          </a:p>
          <a:p>
            <a:pPr algn="ctr"/>
            <a:r>
              <a:rPr lang="en-US" sz="1200" b="1" dirty="0"/>
              <a:t>(Zone 5)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ED6C37E-7C92-4977-A269-A77C1711E273}"/>
              </a:ext>
            </a:extLst>
          </p:cNvPr>
          <p:cNvSpPr txBox="1"/>
          <p:nvPr/>
        </p:nvSpPr>
        <p:spPr>
          <a:xfrm>
            <a:off x="6908463" y="1885811"/>
            <a:ext cx="12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Office</a:t>
            </a:r>
          </a:p>
          <a:p>
            <a:pPr algn="ctr"/>
            <a:r>
              <a:rPr lang="en-US" sz="1200" b="1" dirty="0"/>
              <a:t>(Zone 6)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3AF98BE-8C7D-4F4F-A826-A1AA2644A917}"/>
              </a:ext>
            </a:extLst>
          </p:cNvPr>
          <p:cNvSpPr txBox="1"/>
          <p:nvPr/>
        </p:nvSpPr>
        <p:spPr>
          <a:xfrm>
            <a:off x="8746970" y="5193485"/>
            <a:ext cx="254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Outdoor</a:t>
            </a:r>
          </a:p>
          <a:p>
            <a:pPr algn="ctr"/>
            <a:r>
              <a:rPr lang="en-US" sz="1200" b="1" dirty="0"/>
              <a:t>(Zone 7 + Sub powered by Zone 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B78A8-160A-44A4-9135-73D016FBB17B}"/>
              </a:ext>
            </a:extLst>
          </p:cNvPr>
          <p:cNvSpPr txBox="1"/>
          <p:nvPr/>
        </p:nvSpPr>
        <p:spPr>
          <a:xfrm>
            <a:off x="355583" y="5944194"/>
            <a:ext cx="11505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6x Rooms of Audio with Independent Volume and Source Selection + 1x Independent Outdoor 4.1 Zone of Audio</a:t>
            </a:r>
          </a:p>
          <a:p>
            <a:pPr algn="ctr"/>
            <a:r>
              <a:rPr lang="en-US" dirty="0"/>
              <a:t>MDA16 + 4x IC3 + 4x IC3 + 2x IC8 + 1x IC8-AW + 2x IC8 + 2x IC8 + Outdoor Living 4.1 Bundle =</a:t>
            </a:r>
          </a:p>
          <a:p>
            <a:pPr algn="ctr"/>
            <a:r>
              <a:rPr lang="en-US" dirty="0"/>
              <a:t>$10,319</a:t>
            </a:r>
          </a:p>
        </p:txBody>
      </p:sp>
    </p:spTree>
    <p:extLst>
      <p:ext uri="{BB962C8B-B14F-4D97-AF65-F5344CB8AC3E}">
        <p14:creationId xmlns:p14="http://schemas.microsoft.com/office/powerpoint/2010/main" val="4054851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3" grpId="0" animBg="1"/>
      <p:bldP spid="102" grpId="0" animBg="1"/>
      <p:bldP spid="101" grpId="0" animBg="1"/>
      <p:bldP spid="100" grpId="0" animBg="1"/>
      <p:bldP spid="5" grpId="0" animBg="1"/>
      <p:bldP spid="99" grpId="0" animBg="1"/>
      <p:bldP spid="8" grpId="0"/>
      <p:bldP spid="106" grpId="0"/>
      <p:bldP spid="107" grpId="0"/>
      <p:bldP spid="108" grpId="0"/>
      <p:bldP spid="109" grpId="0"/>
      <p:bldP spid="110" grpId="0"/>
      <p:bldP spid="1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19EE7F2D-02C2-4846-B4C6-DB5E6AD70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5" y="950412"/>
            <a:ext cx="6212286" cy="30144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46C93E-8B67-4399-920C-7941A71353C2}"/>
              </a:ext>
            </a:extLst>
          </p:cNvPr>
          <p:cNvSpPr/>
          <p:nvPr/>
        </p:nvSpPr>
        <p:spPr bwMode="auto">
          <a:xfrm>
            <a:off x="6940729" y="950412"/>
            <a:ext cx="4554117" cy="2103589"/>
          </a:xfrm>
          <a:prstGeom prst="rect">
            <a:avLst/>
          </a:prstGeom>
          <a:solidFill>
            <a:srgbClr val="007A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D17443-179A-4639-B181-B48A23881B24}"/>
              </a:ext>
            </a:extLst>
          </p:cNvPr>
          <p:cNvSpPr/>
          <p:nvPr/>
        </p:nvSpPr>
        <p:spPr bwMode="auto">
          <a:xfrm>
            <a:off x="630442" y="4080063"/>
            <a:ext cx="4554117" cy="2103589"/>
          </a:xfrm>
          <a:prstGeom prst="rect">
            <a:avLst/>
          </a:prstGeom>
          <a:solidFill>
            <a:srgbClr val="007A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0C132D-AF74-424A-BC88-14AEF8855A75}"/>
              </a:ext>
            </a:extLst>
          </p:cNvPr>
          <p:cNvSpPr txBox="1"/>
          <p:nvPr/>
        </p:nvSpPr>
        <p:spPr>
          <a:xfrm>
            <a:off x="6940728" y="1532402"/>
            <a:ext cx="4554117" cy="9747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2">
              <a:defRPr/>
            </a:pPr>
            <a:r>
              <a:rPr lang="en-US" sz="2000" dirty="0">
                <a:solidFill>
                  <a:srgbClr val="000000"/>
                </a:solidFill>
              </a:rPr>
              <a:t>• </a:t>
            </a:r>
            <a:r>
              <a:rPr lang="en-US" sz="1867" b="1" dirty="0">
                <a:solidFill>
                  <a:srgbClr val="000000"/>
                </a:solidFill>
                <a:latin typeface="Calibri"/>
              </a:rPr>
              <a:t>An intuitive, adaptive web-based user interface makes easy work of setup, saving valuable time.</a:t>
            </a: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0829D9-AF9F-4940-8862-A54D1F2CD511}"/>
              </a:ext>
            </a:extLst>
          </p:cNvPr>
          <p:cNvSpPr txBox="1"/>
          <p:nvPr/>
        </p:nvSpPr>
        <p:spPr>
          <a:xfrm>
            <a:off x="643467" y="4080063"/>
            <a:ext cx="1749703" cy="21035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2">
              <a:defRPr/>
            </a:pPr>
            <a:r>
              <a:rPr lang="en-US" sz="2000" dirty="0">
                <a:solidFill>
                  <a:srgbClr val="000000"/>
                </a:solidFill>
              </a:rPr>
              <a:t>• </a:t>
            </a:r>
            <a:r>
              <a:rPr lang="en-US" sz="1867" b="1" dirty="0">
                <a:solidFill>
                  <a:srgbClr val="000000"/>
                </a:solidFill>
                <a:latin typeface="Calibri"/>
              </a:rPr>
              <a:t>Easy-To-Use and Powerful, Anthem Room Correction Delivers Professional Results. </a:t>
            </a: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" name="Picture 30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A14258C3-7183-4584-809F-BF978750AD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"/>
          <a:stretch/>
        </p:blipFill>
        <p:spPr>
          <a:xfrm>
            <a:off x="5267629" y="3231413"/>
            <a:ext cx="6924371" cy="329824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08805E0-D074-4607-A634-A75510F43D1B}"/>
              </a:ext>
            </a:extLst>
          </p:cNvPr>
          <p:cNvSpPr txBox="1"/>
          <p:nvPr/>
        </p:nvSpPr>
        <p:spPr>
          <a:xfrm>
            <a:off x="11951858" y="4858328"/>
            <a:ext cx="249375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32">
              <a:defRPr/>
            </a:pP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" name="Picture 1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9777D908-CB4B-4A10-AA8A-7BF7300C6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6" name="Text Box 48">
            <a:extLst>
              <a:ext uri="{FF2B5EF4-FFF2-40B4-BE49-F238E27FC236}">
                <a16:creationId xmlns:a16="http://schemas.microsoft.com/office/drawing/2014/main" id="{4F48468B-05C7-4D36-ADA6-A5593021E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9FA7B5F-0DF9-48B6-B4D2-4A5CD1D20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88" y="4776452"/>
            <a:ext cx="2571952" cy="138885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B57607E-90BE-4B5C-8DCA-86ED31807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1306" y="4173508"/>
            <a:ext cx="1649024" cy="5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94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EC6359-F130-4FD3-8CAB-F3E6192A8D56}"/>
              </a:ext>
            </a:extLst>
          </p:cNvPr>
          <p:cNvSpPr txBox="1"/>
          <p:nvPr/>
        </p:nvSpPr>
        <p:spPr>
          <a:xfrm>
            <a:off x="2438400" y="1706881"/>
            <a:ext cx="85809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60 Watts (8 Ohms) / 120 Watts (4 Ohms) of Ultra-Class-D amplification with ALM </a:t>
            </a:r>
            <a:r>
              <a:rPr lang="en-US" sz="1333" dirty="0">
                <a:solidFill>
                  <a:srgbClr val="000000"/>
                </a:solidFill>
                <a:latin typeface="Calibri"/>
              </a:rPr>
              <a:t>(All Channels Driven)</a:t>
            </a:r>
          </a:p>
          <a:p>
            <a:pPr defTabSz="914332"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defTabSz="914332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Bridge for up to 200 Watts</a:t>
            </a:r>
          </a:p>
          <a:p>
            <a:pPr defTabSz="914332"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defTabSz="914332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8- or 16-channels of amplification</a:t>
            </a:r>
          </a:p>
          <a:p>
            <a:pPr defTabSz="914332"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defTabSz="914332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Full digital/analog matrix switching can be pre-configured via the web interface or switched in real time via IP/RS-232</a:t>
            </a:r>
          </a:p>
          <a:p>
            <a:pPr defTabSz="914332"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defTabSz="914332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DSP Presets for all MartinLogan CI and Outdoor Products</a:t>
            </a:r>
          </a:p>
          <a:p>
            <a:pPr defTabSz="914332"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defTabSz="914332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 Independent Anthem Room Correction (ARC), bass management, bass/treble adjustments, and level control settings for each zone</a:t>
            </a:r>
          </a:p>
          <a:p>
            <a:pPr defTabSz="914332"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defTabSz="914332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24-bit/192kHz DAC with Hi-Res source support</a:t>
            </a:r>
          </a:p>
          <a:p>
            <a:pPr defTabSz="914332"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defTabSz="914332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Daisy chaining capability</a:t>
            </a:r>
          </a:p>
          <a:p>
            <a:pPr defTabSz="914332"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defTabSz="914332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Independent bass management and subwoofer integration for each zone</a:t>
            </a:r>
          </a:p>
          <a:p>
            <a:pPr defTabSz="914332"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3D39C25-44E5-4A73-BAEB-FF355CE8A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76E6544D-7C06-4EA8-9919-16F8886B8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3" name="Text Box 48">
            <a:extLst>
              <a:ext uri="{FF2B5EF4-FFF2-40B4-BE49-F238E27FC236}">
                <a16:creationId xmlns:a16="http://schemas.microsoft.com/office/drawing/2014/main" id="{BD2BFB98-5A55-474A-807E-6FEC59F8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AC6DC-F404-4251-9823-9633B8FFDD8B}"/>
              </a:ext>
            </a:extLst>
          </p:cNvPr>
          <p:cNvSpPr txBox="1"/>
          <p:nvPr/>
        </p:nvSpPr>
        <p:spPr>
          <a:xfrm>
            <a:off x="3951515" y="925286"/>
            <a:ext cx="4288971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2667" b="1" dirty="0">
                <a:solidFill>
                  <a:srgbClr val="000000"/>
                </a:solidFill>
                <a:latin typeface="Calibri"/>
              </a:rPr>
              <a:t>Key Features and Benefits:</a:t>
            </a:r>
          </a:p>
          <a:p>
            <a:pPr defTabSz="914332"/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0DCDB8-FC62-414D-8508-D30BF48890F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330683" y="2002545"/>
            <a:ext cx="1828800" cy="2852913"/>
            <a:chOff x="3211513" y="5197475"/>
            <a:chExt cx="290512" cy="48736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5" name="Freeform 580">
              <a:extLst>
                <a:ext uri="{FF2B5EF4-FFF2-40B4-BE49-F238E27FC236}">
                  <a16:creationId xmlns:a16="http://schemas.microsoft.com/office/drawing/2014/main" id="{A8E665C0-A0C2-4F9A-BF09-350AC21CD8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1513" y="5197475"/>
              <a:ext cx="290512" cy="487362"/>
            </a:xfrm>
            <a:custGeom>
              <a:avLst/>
              <a:gdLst>
                <a:gd name="T0" fmla="*/ 1620 w 2009"/>
                <a:gd name="T1" fmla="*/ 3184 h 3383"/>
                <a:gd name="T2" fmla="*/ 1397 w 2009"/>
                <a:gd name="T3" fmla="*/ 2952 h 3383"/>
                <a:gd name="T4" fmla="*/ 1362 w 2009"/>
                <a:gd name="T5" fmla="*/ 2917 h 3383"/>
                <a:gd name="T6" fmla="*/ 1189 w 2009"/>
                <a:gd name="T7" fmla="*/ 2675 h 3383"/>
                <a:gd name="T8" fmla="*/ 1077 w 2009"/>
                <a:gd name="T9" fmla="*/ 3273 h 3383"/>
                <a:gd name="T10" fmla="*/ 682 w 2009"/>
                <a:gd name="T11" fmla="*/ 110 h 3383"/>
                <a:gd name="T12" fmla="*/ 512 w 2009"/>
                <a:gd name="T13" fmla="*/ 136 h 3383"/>
                <a:gd name="T14" fmla="*/ 362 w 2009"/>
                <a:gd name="T15" fmla="*/ 208 h 3383"/>
                <a:gd name="T16" fmla="*/ 242 w 2009"/>
                <a:gd name="T17" fmla="*/ 318 h 3383"/>
                <a:gd name="T18" fmla="*/ 156 w 2009"/>
                <a:gd name="T19" fmla="*/ 459 h 3383"/>
                <a:gd name="T20" fmla="*/ 114 w 2009"/>
                <a:gd name="T21" fmla="*/ 622 h 3383"/>
                <a:gd name="T22" fmla="*/ 123 w 2009"/>
                <a:gd name="T23" fmla="*/ 794 h 3383"/>
                <a:gd name="T24" fmla="*/ 180 w 2009"/>
                <a:gd name="T25" fmla="*/ 951 h 3383"/>
                <a:gd name="T26" fmla="*/ 279 w 2009"/>
                <a:gd name="T27" fmla="*/ 1083 h 3383"/>
                <a:gd name="T28" fmla="*/ 410 w 2009"/>
                <a:gd name="T29" fmla="*/ 1181 h 3383"/>
                <a:gd name="T30" fmla="*/ 567 w 2009"/>
                <a:gd name="T31" fmla="*/ 1237 h 3383"/>
                <a:gd name="T32" fmla="*/ 1327 w 2009"/>
                <a:gd name="T33" fmla="*/ 1250 h 3383"/>
                <a:gd name="T34" fmla="*/ 1497 w 2009"/>
                <a:gd name="T35" fmla="*/ 1224 h 3383"/>
                <a:gd name="T36" fmla="*/ 1646 w 2009"/>
                <a:gd name="T37" fmla="*/ 1152 h 3383"/>
                <a:gd name="T38" fmla="*/ 1767 w 2009"/>
                <a:gd name="T39" fmla="*/ 1042 h 3383"/>
                <a:gd name="T40" fmla="*/ 1853 w 2009"/>
                <a:gd name="T41" fmla="*/ 901 h 3383"/>
                <a:gd name="T42" fmla="*/ 1895 w 2009"/>
                <a:gd name="T43" fmla="*/ 739 h 3383"/>
                <a:gd name="T44" fmla="*/ 1887 w 2009"/>
                <a:gd name="T45" fmla="*/ 566 h 3383"/>
                <a:gd name="T46" fmla="*/ 1829 w 2009"/>
                <a:gd name="T47" fmla="*/ 409 h 3383"/>
                <a:gd name="T48" fmla="*/ 1731 w 2009"/>
                <a:gd name="T49" fmla="*/ 278 h 3383"/>
                <a:gd name="T50" fmla="*/ 1599 w 2009"/>
                <a:gd name="T51" fmla="*/ 179 h 3383"/>
                <a:gd name="T52" fmla="*/ 1442 w 2009"/>
                <a:gd name="T53" fmla="*/ 123 h 3383"/>
                <a:gd name="T54" fmla="*/ 682 w 2009"/>
                <a:gd name="T55" fmla="*/ 110 h 3383"/>
                <a:gd name="T56" fmla="*/ 1393 w 2009"/>
                <a:gd name="T57" fmla="*/ 3 h 3383"/>
                <a:gd name="T58" fmla="*/ 1578 w 2009"/>
                <a:gd name="T59" fmla="*/ 48 h 3383"/>
                <a:gd name="T60" fmla="*/ 1739 w 2009"/>
                <a:gd name="T61" fmla="*/ 139 h 3383"/>
                <a:gd name="T62" fmla="*/ 1869 w 2009"/>
                <a:gd name="T63" fmla="*/ 269 h 3383"/>
                <a:gd name="T64" fmla="*/ 1961 w 2009"/>
                <a:gd name="T65" fmla="*/ 430 h 3383"/>
                <a:gd name="T66" fmla="*/ 2006 w 2009"/>
                <a:gd name="T67" fmla="*/ 615 h 3383"/>
                <a:gd name="T68" fmla="*/ 1996 w 2009"/>
                <a:gd name="T69" fmla="*/ 809 h 3383"/>
                <a:gd name="T70" fmla="*/ 1936 w 2009"/>
                <a:gd name="T71" fmla="*/ 987 h 3383"/>
                <a:gd name="T72" fmla="*/ 1830 w 2009"/>
                <a:gd name="T73" fmla="*/ 1138 h 3383"/>
                <a:gd name="T74" fmla="*/ 1689 w 2009"/>
                <a:gd name="T75" fmla="*/ 1256 h 3383"/>
                <a:gd name="T76" fmla="*/ 1518 w 2009"/>
                <a:gd name="T77" fmla="*/ 1333 h 3383"/>
                <a:gd name="T78" fmla="*/ 1327 w 2009"/>
                <a:gd name="T79" fmla="*/ 1360 h 3383"/>
                <a:gd name="T80" fmla="*/ 1415 w 2009"/>
                <a:gd name="T81" fmla="*/ 2565 h 3383"/>
                <a:gd name="T82" fmla="*/ 1460 w 2009"/>
                <a:gd name="T83" fmla="*/ 2588 h 3383"/>
                <a:gd name="T84" fmla="*/ 1471 w 2009"/>
                <a:gd name="T85" fmla="*/ 2845 h 3383"/>
                <a:gd name="T86" fmla="*/ 1709 w 2009"/>
                <a:gd name="T87" fmla="*/ 2855 h 3383"/>
                <a:gd name="T88" fmla="*/ 1732 w 2009"/>
                <a:gd name="T89" fmla="*/ 2900 h 3383"/>
                <a:gd name="T90" fmla="*/ 1721 w 2009"/>
                <a:gd name="T91" fmla="*/ 3271 h 3383"/>
                <a:gd name="T92" fmla="*/ 1676 w 2009"/>
                <a:gd name="T93" fmla="*/ 3294 h 3383"/>
                <a:gd name="T94" fmla="*/ 1186 w 2009"/>
                <a:gd name="T95" fmla="*/ 3345 h 3383"/>
                <a:gd name="T96" fmla="*/ 1151 w 2009"/>
                <a:gd name="T97" fmla="*/ 3380 h 3383"/>
                <a:gd name="T98" fmla="*/ 858 w 2009"/>
                <a:gd name="T99" fmla="*/ 3380 h 3383"/>
                <a:gd name="T100" fmla="*/ 823 w 2009"/>
                <a:gd name="T101" fmla="*/ 3345 h 3383"/>
                <a:gd name="T102" fmla="*/ 682 w 2009"/>
                <a:gd name="T103" fmla="*/ 1360 h 3383"/>
                <a:gd name="T104" fmla="*/ 491 w 2009"/>
                <a:gd name="T105" fmla="*/ 1333 h 3383"/>
                <a:gd name="T106" fmla="*/ 320 w 2009"/>
                <a:gd name="T107" fmla="*/ 1256 h 3383"/>
                <a:gd name="T108" fmla="*/ 179 w 2009"/>
                <a:gd name="T109" fmla="*/ 1138 h 3383"/>
                <a:gd name="T110" fmla="*/ 73 w 2009"/>
                <a:gd name="T111" fmla="*/ 987 h 3383"/>
                <a:gd name="T112" fmla="*/ 12 w 2009"/>
                <a:gd name="T113" fmla="*/ 809 h 3383"/>
                <a:gd name="T114" fmla="*/ 3 w 2009"/>
                <a:gd name="T115" fmla="*/ 615 h 3383"/>
                <a:gd name="T116" fmla="*/ 47 w 2009"/>
                <a:gd name="T117" fmla="*/ 430 h 3383"/>
                <a:gd name="T118" fmla="*/ 139 w 2009"/>
                <a:gd name="T119" fmla="*/ 269 h 3383"/>
                <a:gd name="T120" fmla="*/ 270 w 2009"/>
                <a:gd name="T121" fmla="*/ 139 h 3383"/>
                <a:gd name="T122" fmla="*/ 432 w 2009"/>
                <a:gd name="T123" fmla="*/ 48 h 3383"/>
                <a:gd name="T124" fmla="*/ 617 w 2009"/>
                <a:gd name="T125" fmla="*/ 3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09" h="3383">
                  <a:moveTo>
                    <a:pt x="1189" y="2675"/>
                  </a:moveTo>
                  <a:lnTo>
                    <a:pt x="1189" y="3184"/>
                  </a:lnTo>
                  <a:lnTo>
                    <a:pt x="1620" y="3184"/>
                  </a:lnTo>
                  <a:lnTo>
                    <a:pt x="1620" y="2955"/>
                  </a:lnTo>
                  <a:lnTo>
                    <a:pt x="1415" y="2955"/>
                  </a:lnTo>
                  <a:lnTo>
                    <a:pt x="1397" y="2952"/>
                  </a:lnTo>
                  <a:lnTo>
                    <a:pt x="1383" y="2945"/>
                  </a:lnTo>
                  <a:lnTo>
                    <a:pt x="1371" y="2933"/>
                  </a:lnTo>
                  <a:lnTo>
                    <a:pt x="1362" y="2917"/>
                  </a:lnTo>
                  <a:lnTo>
                    <a:pt x="1360" y="2900"/>
                  </a:lnTo>
                  <a:lnTo>
                    <a:pt x="1360" y="2675"/>
                  </a:lnTo>
                  <a:lnTo>
                    <a:pt x="1189" y="2675"/>
                  </a:lnTo>
                  <a:close/>
                  <a:moveTo>
                    <a:pt x="932" y="1360"/>
                  </a:moveTo>
                  <a:lnTo>
                    <a:pt x="932" y="3273"/>
                  </a:lnTo>
                  <a:lnTo>
                    <a:pt x="1077" y="3273"/>
                  </a:lnTo>
                  <a:lnTo>
                    <a:pt x="1077" y="1360"/>
                  </a:lnTo>
                  <a:lnTo>
                    <a:pt x="932" y="1360"/>
                  </a:lnTo>
                  <a:close/>
                  <a:moveTo>
                    <a:pt x="682" y="110"/>
                  </a:moveTo>
                  <a:lnTo>
                    <a:pt x="624" y="114"/>
                  </a:lnTo>
                  <a:lnTo>
                    <a:pt x="567" y="123"/>
                  </a:lnTo>
                  <a:lnTo>
                    <a:pt x="512" y="136"/>
                  </a:lnTo>
                  <a:lnTo>
                    <a:pt x="460" y="156"/>
                  </a:lnTo>
                  <a:lnTo>
                    <a:pt x="410" y="179"/>
                  </a:lnTo>
                  <a:lnTo>
                    <a:pt x="362" y="208"/>
                  </a:lnTo>
                  <a:lnTo>
                    <a:pt x="319" y="241"/>
                  </a:lnTo>
                  <a:lnTo>
                    <a:pt x="279" y="278"/>
                  </a:lnTo>
                  <a:lnTo>
                    <a:pt x="242" y="318"/>
                  </a:lnTo>
                  <a:lnTo>
                    <a:pt x="209" y="362"/>
                  </a:lnTo>
                  <a:lnTo>
                    <a:pt x="180" y="409"/>
                  </a:lnTo>
                  <a:lnTo>
                    <a:pt x="156" y="459"/>
                  </a:lnTo>
                  <a:lnTo>
                    <a:pt x="136" y="511"/>
                  </a:lnTo>
                  <a:lnTo>
                    <a:pt x="123" y="566"/>
                  </a:lnTo>
                  <a:lnTo>
                    <a:pt x="114" y="622"/>
                  </a:lnTo>
                  <a:lnTo>
                    <a:pt x="112" y="680"/>
                  </a:lnTo>
                  <a:lnTo>
                    <a:pt x="114" y="739"/>
                  </a:lnTo>
                  <a:lnTo>
                    <a:pt x="123" y="794"/>
                  </a:lnTo>
                  <a:lnTo>
                    <a:pt x="136" y="849"/>
                  </a:lnTo>
                  <a:lnTo>
                    <a:pt x="156" y="901"/>
                  </a:lnTo>
                  <a:lnTo>
                    <a:pt x="180" y="951"/>
                  </a:lnTo>
                  <a:lnTo>
                    <a:pt x="209" y="998"/>
                  </a:lnTo>
                  <a:lnTo>
                    <a:pt x="242" y="1042"/>
                  </a:lnTo>
                  <a:lnTo>
                    <a:pt x="279" y="1083"/>
                  </a:lnTo>
                  <a:lnTo>
                    <a:pt x="319" y="1119"/>
                  </a:lnTo>
                  <a:lnTo>
                    <a:pt x="362" y="1152"/>
                  </a:lnTo>
                  <a:lnTo>
                    <a:pt x="410" y="1181"/>
                  </a:lnTo>
                  <a:lnTo>
                    <a:pt x="460" y="1204"/>
                  </a:lnTo>
                  <a:lnTo>
                    <a:pt x="512" y="1224"/>
                  </a:lnTo>
                  <a:lnTo>
                    <a:pt x="567" y="1237"/>
                  </a:lnTo>
                  <a:lnTo>
                    <a:pt x="624" y="1247"/>
                  </a:lnTo>
                  <a:lnTo>
                    <a:pt x="682" y="1250"/>
                  </a:lnTo>
                  <a:lnTo>
                    <a:pt x="1327" y="1250"/>
                  </a:lnTo>
                  <a:lnTo>
                    <a:pt x="1386" y="1247"/>
                  </a:lnTo>
                  <a:lnTo>
                    <a:pt x="1442" y="1237"/>
                  </a:lnTo>
                  <a:lnTo>
                    <a:pt x="1497" y="1224"/>
                  </a:lnTo>
                  <a:lnTo>
                    <a:pt x="1549" y="1204"/>
                  </a:lnTo>
                  <a:lnTo>
                    <a:pt x="1599" y="1181"/>
                  </a:lnTo>
                  <a:lnTo>
                    <a:pt x="1646" y="1152"/>
                  </a:lnTo>
                  <a:lnTo>
                    <a:pt x="1690" y="1119"/>
                  </a:lnTo>
                  <a:lnTo>
                    <a:pt x="1731" y="1083"/>
                  </a:lnTo>
                  <a:lnTo>
                    <a:pt x="1767" y="1042"/>
                  </a:lnTo>
                  <a:lnTo>
                    <a:pt x="1800" y="998"/>
                  </a:lnTo>
                  <a:lnTo>
                    <a:pt x="1829" y="951"/>
                  </a:lnTo>
                  <a:lnTo>
                    <a:pt x="1853" y="901"/>
                  </a:lnTo>
                  <a:lnTo>
                    <a:pt x="1873" y="849"/>
                  </a:lnTo>
                  <a:lnTo>
                    <a:pt x="1887" y="794"/>
                  </a:lnTo>
                  <a:lnTo>
                    <a:pt x="1895" y="739"/>
                  </a:lnTo>
                  <a:lnTo>
                    <a:pt x="1898" y="680"/>
                  </a:lnTo>
                  <a:lnTo>
                    <a:pt x="1895" y="622"/>
                  </a:lnTo>
                  <a:lnTo>
                    <a:pt x="1887" y="566"/>
                  </a:lnTo>
                  <a:lnTo>
                    <a:pt x="1873" y="511"/>
                  </a:lnTo>
                  <a:lnTo>
                    <a:pt x="1853" y="459"/>
                  </a:lnTo>
                  <a:lnTo>
                    <a:pt x="1829" y="409"/>
                  </a:lnTo>
                  <a:lnTo>
                    <a:pt x="1800" y="362"/>
                  </a:lnTo>
                  <a:lnTo>
                    <a:pt x="1767" y="318"/>
                  </a:lnTo>
                  <a:lnTo>
                    <a:pt x="1731" y="278"/>
                  </a:lnTo>
                  <a:lnTo>
                    <a:pt x="1690" y="241"/>
                  </a:lnTo>
                  <a:lnTo>
                    <a:pt x="1646" y="208"/>
                  </a:lnTo>
                  <a:lnTo>
                    <a:pt x="1599" y="179"/>
                  </a:lnTo>
                  <a:lnTo>
                    <a:pt x="1549" y="156"/>
                  </a:lnTo>
                  <a:lnTo>
                    <a:pt x="1497" y="136"/>
                  </a:lnTo>
                  <a:lnTo>
                    <a:pt x="1442" y="123"/>
                  </a:lnTo>
                  <a:lnTo>
                    <a:pt x="1386" y="114"/>
                  </a:lnTo>
                  <a:lnTo>
                    <a:pt x="1327" y="110"/>
                  </a:lnTo>
                  <a:lnTo>
                    <a:pt x="682" y="110"/>
                  </a:lnTo>
                  <a:close/>
                  <a:moveTo>
                    <a:pt x="682" y="0"/>
                  </a:moveTo>
                  <a:lnTo>
                    <a:pt x="1327" y="0"/>
                  </a:lnTo>
                  <a:lnTo>
                    <a:pt x="1393" y="3"/>
                  </a:lnTo>
                  <a:lnTo>
                    <a:pt x="1456" y="13"/>
                  </a:lnTo>
                  <a:lnTo>
                    <a:pt x="1518" y="28"/>
                  </a:lnTo>
                  <a:lnTo>
                    <a:pt x="1578" y="48"/>
                  </a:lnTo>
                  <a:lnTo>
                    <a:pt x="1635" y="73"/>
                  </a:lnTo>
                  <a:lnTo>
                    <a:pt x="1689" y="104"/>
                  </a:lnTo>
                  <a:lnTo>
                    <a:pt x="1739" y="139"/>
                  </a:lnTo>
                  <a:lnTo>
                    <a:pt x="1787" y="178"/>
                  </a:lnTo>
                  <a:lnTo>
                    <a:pt x="1830" y="222"/>
                  </a:lnTo>
                  <a:lnTo>
                    <a:pt x="1869" y="269"/>
                  </a:lnTo>
                  <a:lnTo>
                    <a:pt x="1905" y="320"/>
                  </a:lnTo>
                  <a:lnTo>
                    <a:pt x="1936" y="373"/>
                  </a:lnTo>
                  <a:lnTo>
                    <a:pt x="1961" y="430"/>
                  </a:lnTo>
                  <a:lnTo>
                    <a:pt x="1982" y="489"/>
                  </a:lnTo>
                  <a:lnTo>
                    <a:pt x="1996" y="551"/>
                  </a:lnTo>
                  <a:lnTo>
                    <a:pt x="2006" y="615"/>
                  </a:lnTo>
                  <a:lnTo>
                    <a:pt x="2009" y="680"/>
                  </a:lnTo>
                  <a:lnTo>
                    <a:pt x="2006" y="746"/>
                  </a:lnTo>
                  <a:lnTo>
                    <a:pt x="1996" y="809"/>
                  </a:lnTo>
                  <a:lnTo>
                    <a:pt x="1982" y="871"/>
                  </a:lnTo>
                  <a:lnTo>
                    <a:pt x="1961" y="930"/>
                  </a:lnTo>
                  <a:lnTo>
                    <a:pt x="1936" y="987"/>
                  </a:lnTo>
                  <a:lnTo>
                    <a:pt x="1905" y="1041"/>
                  </a:lnTo>
                  <a:lnTo>
                    <a:pt x="1869" y="1091"/>
                  </a:lnTo>
                  <a:lnTo>
                    <a:pt x="1830" y="1138"/>
                  </a:lnTo>
                  <a:lnTo>
                    <a:pt x="1787" y="1182"/>
                  </a:lnTo>
                  <a:lnTo>
                    <a:pt x="1739" y="1221"/>
                  </a:lnTo>
                  <a:lnTo>
                    <a:pt x="1689" y="1256"/>
                  </a:lnTo>
                  <a:lnTo>
                    <a:pt x="1635" y="1287"/>
                  </a:lnTo>
                  <a:lnTo>
                    <a:pt x="1578" y="1312"/>
                  </a:lnTo>
                  <a:lnTo>
                    <a:pt x="1518" y="1333"/>
                  </a:lnTo>
                  <a:lnTo>
                    <a:pt x="1456" y="1347"/>
                  </a:lnTo>
                  <a:lnTo>
                    <a:pt x="1393" y="1357"/>
                  </a:lnTo>
                  <a:lnTo>
                    <a:pt x="1327" y="1360"/>
                  </a:lnTo>
                  <a:lnTo>
                    <a:pt x="1189" y="1360"/>
                  </a:lnTo>
                  <a:lnTo>
                    <a:pt x="1189" y="2565"/>
                  </a:lnTo>
                  <a:lnTo>
                    <a:pt x="1415" y="2565"/>
                  </a:lnTo>
                  <a:lnTo>
                    <a:pt x="1433" y="2568"/>
                  </a:lnTo>
                  <a:lnTo>
                    <a:pt x="1448" y="2575"/>
                  </a:lnTo>
                  <a:lnTo>
                    <a:pt x="1460" y="2588"/>
                  </a:lnTo>
                  <a:lnTo>
                    <a:pt x="1468" y="2603"/>
                  </a:lnTo>
                  <a:lnTo>
                    <a:pt x="1471" y="2621"/>
                  </a:lnTo>
                  <a:lnTo>
                    <a:pt x="1471" y="2845"/>
                  </a:lnTo>
                  <a:lnTo>
                    <a:pt x="1676" y="2845"/>
                  </a:lnTo>
                  <a:lnTo>
                    <a:pt x="1694" y="2848"/>
                  </a:lnTo>
                  <a:lnTo>
                    <a:pt x="1709" y="2855"/>
                  </a:lnTo>
                  <a:lnTo>
                    <a:pt x="1721" y="2868"/>
                  </a:lnTo>
                  <a:lnTo>
                    <a:pt x="1729" y="2882"/>
                  </a:lnTo>
                  <a:lnTo>
                    <a:pt x="1732" y="2900"/>
                  </a:lnTo>
                  <a:lnTo>
                    <a:pt x="1732" y="3240"/>
                  </a:lnTo>
                  <a:lnTo>
                    <a:pt x="1729" y="3257"/>
                  </a:lnTo>
                  <a:lnTo>
                    <a:pt x="1721" y="3271"/>
                  </a:lnTo>
                  <a:lnTo>
                    <a:pt x="1709" y="3284"/>
                  </a:lnTo>
                  <a:lnTo>
                    <a:pt x="1694" y="3291"/>
                  </a:lnTo>
                  <a:lnTo>
                    <a:pt x="1676" y="3294"/>
                  </a:lnTo>
                  <a:lnTo>
                    <a:pt x="1189" y="3294"/>
                  </a:lnTo>
                  <a:lnTo>
                    <a:pt x="1189" y="3327"/>
                  </a:lnTo>
                  <a:lnTo>
                    <a:pt x="1186" y="3345"/>
                  </a:lnTo>
                  <a:lnTo>
                    <a:pt x="1177" y="3360"/>
                  </a:lnTo>
                  <a:lnTo>
                    <a:pt x="1166" y="3372"/>
                  </a:lnTo>
                  <a:lnTo>
                    <a:pt x="1151" y="3380"/>
                  </a:lnTo>
                  <a:lnTo>
                    <a:pt x="1133" y="3383"/>
                  </a:lnTo>
                  <a:lnTo>
                    <a:pt x="876" y="3383"/>
                  </a:lnTo>
                  <a:lnTo>
                    <a:pt x="858" y="3380"/>
                  </a:lnTo>
                  <a:lnTo>
                    <a:pt x="844" y="3372"/>
                  </a:lnTo>
                  <a:lnTo>
                    <a:pt x="831" y="3360"/>
                  </a:lnTo>
                  <a:lnTo>
                    <a:pt x="823" y="3345"/>
                  </a:lnTo>
                  <a:lnTo>
                    <a:pt x="821" y="3327"/>
                  </a:lnTo>
                  <a:lnTo>
                    <a:pt x="821" y="1360"/>
                  </a:lnTo>
                  <a:lnTo>
                    <a:pt x="682" y="1360"/>
                  </a:lnTo>
                  <a:lnTo>
                    <a:pt x="617" y="1357"/>
                  </a:lnTo>
                  <a:lnTo>
                    <a:pt x="553" y="1347"/>
                  </a:lnTo>
                  <a:lnTo>
                    <a:pt x="491" y="1333"/>
                  </a:lnTo>
                  <a:lnTo>
                    <a:pt x="432" y="1312"/>
                  </a:lnTo>
                  <a:lnTo>
                    <a:pt x="374" y="1287"/>
                  </a:lnTo>
                  <a:lnTo>
                    <a:pt x="320" y="1256"/>
                  </a:lnTo>
                  <a:lnTo>
                    <a:pt x="270" y="1221"/>
                  </a:lnTo>
                  <a:lnTo>
                    <a:pt x="222" y="1182"/>
                  </a:lnTo>
                  <a:lnTo>
                    <a:pt x="179" y="1138"/>
                  </a:lnTo>
                  <a:lnTo>
                    <a:pt x="139" y="1091"/>
                  </a:lnTo>
                  <a:lnTo>
                    <a:pt x="104" y="1041"/>
                  </a:lnTo>
                  <a:lnTo>
                    <a:pt x="73" y="987"/>
                  </a:lnTo>
                  <a:lnTo>
                    <a:pt x="47" y="930"/>
                  </a:lnTo>
                  <a:lnTo>
                    <a:pt x="28" y="871"/>
                  </a:lnTo>
                  <a:lnTo>
                    <a:pt x="12" y="809"/>
                  </a:lnTo>
                  <a:lnTo>
                    <a:pt x="3" y="746"/>
                  </a:lnTo>
                  <a:lnTo>
                    <a:pt x="0" y="680"/>
                  </a:lnTo>
                  <a:lnTo>
                    <a:pt x="3" y="615"/>
                  </a:lnTo>
                  <a:lnTo>
                    <a:pt x="12" y="551"/>
                  </a:lnTo>
                  <a:lnTo>
                    <a:pt x="28" y="489"/>
                  </a:lnTo>
                  <a:lnTo>
                    <a:pt x="47" y="430"/>
                  </a:lnTo>
                  <a:lnTo>
                    <a:pt x="73" y="373"/>
                  </a:lnTo>
                  <a:lnTo>
                    <a:pt x="104" y="320"/>
                  </a:lnTo>
                  <a:lnTo>
                    <a:pt x="139" y="269"/>
                  </a:lnTo>
                  <a:lnTo>
                    <a:pt x="179" y="222"/>
                  </a:lnTo>
                  <a:lnTo>
                    <a:pt x="222" y="178"/>
                  </a:lnTo>
                  <a:lnTo>
                    <a:pt x="270" y="139"/>
                  </a:lnTo>
                  <a:lnTo>
                    <a:pt x="320" y="104"/>
                  </a:lnTo>
                  <a:lnTo>
                    <a:pt x="374" y="73"/>
                  </a:lnTo>
                  <a:lnTo>
                    <a:pt x="432" y="48"/>
                  </a:lnTo>
                  <a:lnTo>
                    <a:pt x="491" y="28"/>
                  </a:lnTo>
                  <a:lnTo>
                    <a:pt x="553" y="13"/>
                  </a:lnTo>
                  <a:lnTo>
                    <a:pt x="617" y="3"/>
                  </a:lnTo>
                  <a:lnTo>
                    <a:pt x="6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867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Freeform 581">
              <a:extLst>
                <a:ext uri="{FF2B5EF4-FFF2-40B4-BE49-F238E27FC236}">
                  <a16:creationId xmlns:a16="http://schemas.microsoft.com/office/drawing/2014/main" id="{EF9459E6-66F0-4C91-A9CA-E6A8D244B7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7550" y="5243513"/>
              <a:ext cx="196850" cy="103187"/>
            </a:xfrm>
            <a:custGeom>
              <a:avLst/>
              <a:gdLst>
                <a:gd name="T0" fmla="*/ 318 w 1364"/>
                <a:gd name="T1" fmla="*/ 113 h 715"/>
                <a:gd name="T2" fmla="*/ 245 w 1364"/>
                <a:gd name="T3" fmla="*/ 138 h 715"/>
                <a:gd name="T4" fmla="*/ 183 w 1364"/>
                <a:gd name="T5" fmla="*/ 182 h 715"/>
                <a:gd name="T6" fmla="*/ 139 w 1364"/>
                <a:gd name="T7" fmla="*/ 244 h 715"/>
                <a:gd name="T8" fmla="*/ 114 w 1364"/>
                <a:gd name="T9" fmla="*/ 317 h 715"/>
                <a:gd name="T10" fmla="*/ 114 w 1364"/>
                <a:gd name="T11" fmla="*/ 397 h 715"/>
                <a:gd name="T12" fmla="*/ 139 w 1364"/>
                <a:gd name="T13" fmla="*/ 470 h 715"/>
                <a:gd name="T14" fmla="*/ 183 w 1364"/>
                <a:gd name="T15" fmla="*/ 532 h 715"/>
                <a:gd name="T16" fmla="*/ 245 w 1364"/>
                <a:gd name="T17" fmla="*/ 576 h 715"/>
                <a:gd name="T18" fmla="*/ 318 w 1364"/>
                <a:gd name="T19" fmla="*/ 601 h 715"/>
                <a:gd name="T20" fmla="*/ 1004 w 1364"/>
                <a:gd name="T21" fmla="*/ 604 h 715"/>
                <a:gd name="T22" fmla="*/ 1083 w 1364"/>
                <a:gd name="T23" fmla="*/ 592 h 715"/>
                <a:gd name="T24" fmla="*/ 1151 w 1364"/>
                <a:gd name="T25" fmla="*/ 557 h 715"/>
                <a:gd name="T26" fmla="*/ 1205 w 1364"/>
                <a:gd name="T27" fmla="*/ 503 h 715"/>
                <a:gd name="T28" fmla="*/ 1240 w 1364"/>
                <a:gd name="T29" fmla="*/ 435 h 715"/>
                <a:gd name="T30" fmla="*/ 1252 w 1364"/>
                <a:gd name="T31" fmla="*/ 357 h 715"/>
                <a:gd name="T32" fmla="*/ 1240 w 1364"/>
                <a:gd name="T33" fmla="*/ 279 h 715"/>
                <a:gd name="T34" fmla="*/ 1205 w 1364"/>
                <a:gd name="T35" fmla="*/ 211 h 715"/>
                <a:gd name="T36" fmla="*/ 1151 w 1364"/>
                <a:gd name="T37" fmla="*/ 157 h 715"/>
                <a:gd name="T38" fmla="*/ 1083 w 1364"/>
                <a:gd name="T39" fmla="*/ 122 h 715"/>
                <a:gd name="T40" fmla="*/ 1004 w 1364"/>
                <a:gd name="T41" fmla="*/ 110 h 715"/>
                <a:gd name="T42" fmla="*/ 359 w 1364"/>
                <a:gd name="T43" fmla="*/ 0 h 715"/>
                <a:gd name="T44" fmla="*/ 1053 w 1364"/>
                <a:gd name="T45" fmla="*/ 3 h 715"/>
                <a:gd name="T46" fmla="*/ 1144 w 1364"/>
                <a:gd name="T47" fmla="*/ 27 h 715"/>
                <a:gd name="T48" fmla="*/ 1223 w 1364"/>
                <a:gd name="T49" fmla="*/ 74 h 715"/>
                <a:gd name="T50" fmla="*/ 1288 w 1364"/>
                <a:gd name="T51" fmla="*/ 139 h 715"/>
                <a:gd name="T52" fmla="*/ 1335 w 1364"/>
                <a:gd name="T53" fmla="*/ 218 h 715"/>
                <a:gd name="T54" fmla="*/ 1359 w 1364"/>
                <a:gd name="T55" fmla="*/ 309 h 715"/>
                <a:gd name="T56" fmla="*/ 1359 w 1364"/>
                <a:gd name="T57" fmla="*/ 405 h 715"/>
                <a:gd name="T58" fmla="*/ 1335 w 1364"/>
                <a:gd name="T59" fmla="*/ 496 h 715"/>
                <a:gd name="T60" fmla="*/ 1288 w 1364"/>
                <a:gd name="T61" fmla="*/ 575 h 715"/>
                <a:gd name="T62" fmla="*/ 1223 w 1364"/>
                <a:gd name="T63" fmla="*/ 640 h 715"/>
                <a:gd name="T64" fmla="*/ 1144 w 1364"/>
                <a:gd name="T65" fmla="*/ 687 h 715"/>
                <a:gd name="T66" fmla="*/ 1053 w 1364"/>
                <a:gd name="T67" fmla="*/ 711 h 715"/>
                <a:gd name="T68" fmla="*/ 359 w 1364"/>
                <a:gd name="T69" fmla="*/ 715 h 715"/>
                <a:gd name="T70" fmla="*/ 264 w 1364"/>
                <a:gd name="T71" fmla="*/ 702 h 715"/>
                <a:gd name="T72" fmla="*/ 178 w 1364"/>
                <a:gd name="T73" fmla="*/ 666 h 715"/>
                <a:gd name="T74" fmla="*/ 106 w 1364"/>
                <a:gd name="T75" fmla="*/ 610 h 715"/>
                <a:gd name="T76" fmla="*/ 49 w 1364"/>
                <a:gd name="T77" fmla="*/ 537 h 715"/>
                <a:gd name="T78" fmla="*/ 13 w 1364"/>
                <a:gd name="T79" fmla="*/ 452 h 715"/>
                <a:gd name="T80" fmla="*/ 0 w 1364"/>
                <a:gd name="T81" fmla="*/ 357 h 715"/>
                <a:gd name="T82" fmla="*/ 13 w 1364"/>
                <a:gd name="T83" fmla="*/ 262 h 715"/>
                <a:gd name="T84" fmla="*/ 49 w 1364"/>
                <a:gd name="T85" fmla="*/ 177 h 715"/>
                <a:gd name="T86" fmla="*/ 106 w 1364"/>
                <a:gd name="T87" fmla="*/ 105 h 715"/>
                <a:gd name="T88" fmla="*/ 178 w 1364"/>
                <a:gd name="T89" fmla="*/ 48 h 715"/>
                <a:gd name="T90" fmla="*/ 264 w 1364"/>
                <a:gd name="T91" fmla="*/ 12 h 715"/>
                <a:gd name="T92" fmla="*/ 359 w 1364"/>
                <a:gd name="T93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64" h="715">
                  <a:moveTo>
                    <a:pt x="359" y="110"/>
                  </a:moveTo>
                  <a:lnTo>
                    <a:pt x="318" y="113"/>
                  </a:lnTo>
                  <a:lnTo>
                    <a:pt x="280" y="122"/>
                  </a:lnTo>
                  <a:lnTo>
                    <a:pt x="245" y="138"/>
                  </a:lnTo>
                  <a:lnTo>
                    <a:pt x="212" y="157"/>
                  </a:lnTo>
                  <a:lnTo>
                    <a:pt x="183" y="182"/>
                  </a:lnTo>
                  <a:lnTo>
                    <a:pt x="158" y="211"/>
                  </a:lnTo>
                  <a:lnTo>
                    <a:pt x="139" y="244"/>
                  </a:lnTo>
                  <a:lnTo>
                    <a:pt x="123" y="279"/>
                  </a:lnTo>
                  <a:lnTo>
                    <a:pt x="114" y="317"/>
                  </a:lnTo>
                  <a:lnTo>
                    <a:pt x="111" y="357"/>
                  </a:lnTo>
                  <a:lnTo>
                    <a:pt x="114" y="397"/>
                  </a:lnTo>
                  <a:lnTo>
                    <a:pt x="123" y="435"/>
                  </a:lnTo>
                  <a:lnTo>
                    <a:pt x="139" y="470"/>
                  </a:lnTo>
                  <a:lnTo>
                    <a:pt x="158" y="503"/>
                  </a:lnTo>
                  <a:lnTo>
                    <a:pt x="183" y="532"/>
                  </a:lnTo>
                  <a:lnTo>
                    <a:pt x="212" y="557"/>
                  </a:lnTo>
                  <a:lnTo>
                    <a:pt x="245" y="576"/>
                  </a:lnTo>
                  <a:lnTo>
                    <a:pt x="280" y="592"/>
                  </a:lnTo>
                  <a:lnTo>
                    <a:pt x="318" y="601"/>
                  </a:lnTo>
                  <a:lnTo>
                    <a:pt x="359" y="604"/>
                  </a:lnTo>
                  <a:lnTo>
                    <a:pt x="1004" y="604"/>
                  </a:lnTo>
                  <a:lnTo>
                    <a:pt x="1044" y="601"/>
                  </a:lnTo>
                  <a:lnTo>
                    <a:pt x="1083" y="592"/>
                  </a:lnTo>
                  <a:lnTo>
                    <a:pt x="1118" y="576"/>
                  </a:lnTo>
                  <a:lnTo>
                    <a:pt x="1151" y="557"/>
                  </a:lnTo>
                  <a:lnTo>
                    <a:pt x="1180" y="532"/>
                  </a:lnTo>
                  <a:lnTo>
                    <a:pt x="1205" y="503"/>
                  </a:lnTo>
                  <a:lnTo>
                    <a:pt x="1224" y="470"/>
                  </a:lnTo>
                  <a:lnTo>
                    <a:pt x="1240" y="435"/>
                  </a:lnTo>
                  <a:lnTo>
                    <a:pt x="1249" y="397"/>
                  </a:lnTo>
                  <a:lnTo>
                    <a:pt x="1252" y="357"/>
                  </a:lnTo>
                  <a:lnTo>
                    <a:pt x="1249" y="317"/>
                  </a:lnTo>
                  <a:lnTo>
                    <a:pt x="1240" y="279"/>
                  </a:lnTo>
                  <a:lnTo>
                    <a:pt x="1224" y="244"/>
                  </a:lnTo>
                  <a:lnTo>
                    <a:pt x="1205" y="211"/>
                  </a:lnTo>
                  <a:lnTo>
                    <a:pt x="1180" y="182"/>
                  </a:lnTo>
                  <a:lnTo>
                    <a:pt x="1151" y="157"/>
                  </a:lnTo>
                  <a:lnTo>
                    <a:pt x="1118" y="138"/>
                  </a:lnTo>
                  <a:lnTo>
                    <a:pt x="1083" y="122"/>
                  </a:lnTo>
                  <a:lnTo>
                    <a:pt x="1044" y="113"/>
                  </a:lnTo>
                  <a:lnTo>
                    <a:pt x="1004" y="110"/>
                  </a:lnTo>
                  <a:lnTo>
                    <a:pt x="359" y="110"/>
                  </a:lnTo>
                  <a:close/>
                  <a:moveTo>
                    <a:pt x="359" y="0"/>
                  </a:moveTo>
                  <a:lnTo>
                    <a:pt x="1004" y="0"/>
                  </a:lnTo>
                  <a:lnTo>
                    <a:pt x="1053" y="3"/>
                  </a:lnTo>
                  <a:lnTo>
                    <a:pt x="1099" y="12"/>
                  </a:lnTo>
                  <a:lnTo>
                    <a:pt x="1144" y="27"/>
                  </a:lnTo>
                  <a:lnTo>
                    <a:pt x="1185" y="48"/>
                  </a:lnTo>
                  <a:lnTo>
                    <a:pt x="1223" y="74"/>
                  </a:lnTo>
                  <a:lnTo>
                    <a:pt x="1258" y="105"/>
                  </a:lnTo>
                  <a:lnTo>
                    <a:pt x="1288" y="139"/>
                  </a:lnTo>
                  <a:lnTo>
                    <a:pt x="1314" y="177"/>
                  </a:lnTo>
                  <a:lnTo>
                    <a:pt x="1335" y="218"/>
                  </a:lnTo>
                  <a:lnTo>
                    <a:pt x="1350" y="262"/>
                  </a:lnTo>
                  <a:lnTo>
                    <a:pt x="1359" y="309"/>
                  </a:lnTo>
                  <a:lnTo>
                    <a:pt x="1364" y="357"/>
                  </a:lnTo>
                  <a:lnTo>
                    <a:pt x="1359" y="405"/>
                  </a:lnTo>
                  <a:lnTo>
                    <a:pt x="1350" y="452"/>
                  </a:lnTo>
                  <a:lnTo>
                    <a:pt x="1335" y="496"/>
                  </a:lnTo>
                  <a:lnTo>
                    <a:pt x="1314" y="537"/>
                  </a:lnTo>
                  <a:lnTo>
                    <a:pt x="1288" y="575"/>
                  </a:lnTo>
                  <a:lnTo>
                    <a:pt x="1258" y="610"/>
                  </a:lnTo>
                  <a:lnTo>
                    <a:pt x="1223" y="640"/>
                  </a:lnTo>
                  <a:lnTo>
                    <a:pt x="1185" y="666"/>
                  </a:lnTo>
                  <a:lnTo>
                    <a:pt x="1144" y="687"/>
                  </a:lnTo>
                  <a:lnTo>
                    <a:pt x="1099" y="702"/>
                  </a:lnTo>
                  <a:lnTo>
                    <a:pt x="1053" y="711"/>
                  </a:lnTo>
                  <a:lnTo>
                    <a:pt x="1004" y="715"/>
                  </a:lnTo>
                  <a:lnTo>
                    <a:pt x="359" y="715"/>
                  </a:lnTo>
                  <a:lnTo>
                    <a:pt x="310" y="711"/>
                  </a:lnTo>
                  <a:lnTo>
                    <a:pt x="264" y="702"/>
                  </a:lnTo>
                  <a:lnTo>
                    <a:pt x="219" y="687"/>
                  </a:lnTo>
                  <a:lnTo>
                    <a:pt x="178" y="666"/>
                  </a:lnTo>
                  <a:lnTo>
                    <a:pt x="140" y="640"/>
                  </a:lnTo>
                  <a:lnTo>
                    <a:pt x="106" y="610"/>
                  </a:lnTo>
                  <a:lnTo>
                    <a:pt x="75" y="575"/>
                  </a:lnTo>
                  <a:lnTo>
                    <a:pt x="49" y="537"/>
                  </a:lnTo>
                  <a:lnTo>
                    <a:pt x="28" y="496"/>
                  </a:lnTo>
                  <a:lnTo>
                    <a:pt x="13" y="452"/>
                  </a:lnTo>
                  <a:lnTo>
                    <a:pt x="3" y="405"/>
                  </a:lnTo>
                  <a:lnTo>
                    <a:pt x="0" y="357"/>
                  </a:lnTo>
                  <a:lnTo>
                    <a:pt x="3" y="309"/>
                  </a:lnTo>
                  <a:lnTo>
                    <a:pt x="13" y="262"/>
                  </a:lnTo>
                  <a:lnTo>
                    <a:pt x="28" y="218"/>
                  </a:lnTo>
                  <a:lnTo>
                    <a:pt x="49" y="177"/>
                  </a:lnTo>
                  <a:lnTo>
                    <a:pt x="75" y="139"/>
                  </a:lnTo>
                  <a:lnTo>
                    <a:pt x="106" y="105"/>
                  </a:lnTo>
                  <a:lnTo>
                    <a:pt x="140" y="74"/>
                  </a:lnTo>
                  <a:lnTo>
                    <a:pt x="178" y="48"/>
                  </a:lnTo>
                  <a:lnTo>
                    <a:pt x="219" y="27"/>
                  </a:lnTo>
                  <a:lnTo>
                    <a:pt x="264" y="12"/>
                  </a:lnTo>
                  <a:lnTo>
                    <a:pt x="310" y="3"/>
                  </a:lnTo>
                  <a:lnTo>
                    <a:pt x="3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867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7" name="Picture 16" descr="A close up of a device&#10;&#10;Description automatically generated">
            <a:extLst>
              <a:ext uri="{FF2B5EF4-FFF2-40B4-BE49-F238E27FC236}">
                <a16:creationId xmlns:a16="http://schemas.microsoft.com/office/drawing/2014/main" id="{60DC6FDF-BC26-4DF6-AF4F-1C9E22B21D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0648"/>
          <a:stretch/>
        </p:blipFill>
        <p:spPr>
          <a:xfrm>
            <a:off x="8658013" y="4855458"/>
            <a:ext cx="3491993" cy="14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488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EC6359-F130-4FD3-8CAB-F3E6192A8D56}"/>
              </a:ext>
            </a:extLst>
          </p:cNvPr>
          <p:cNvSpPr txBox="1"/>
          <p:nvPr/>
        </p:nvSpPr>
        <p:spPr>
          <a:xfrm>
            <a:off x="2438400" y="1706880"/>
            <a:ext cx="8512629" cy="343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32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Simple On-site configuration and calibration using MDA’s intuitive Web-based controls</a:t>
            </a:r>
          </a:p>
          <a:p>
            <a:pPr algn="just" defTabSz="914332">
              <a:spcBef>
                <a:spcPct val="0"/>
              </a:spcBef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algn="just" defTabSz="914332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The specially designed, adaptive user interface works on any device. Custom configure zones, input assignments, zone names, and adjust levels (and every aspect of performance) independently</a:t>
            </a:r>
          </a:p>
          <a:p>
            <a:pPr algn="just" defTabSz="914332">
              <a:spcBef>
                <a:spcPct val="0"/>
              </a:spcBef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32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After configuration, r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un Anthem Room Correction (ARC Genesis) for each zone, and customize settings separately</a:t>
            </a:r>
          </a:p>
          <a:p>
            <a:pPr algn="just" defTabSz="914332">
              <a:spcBef>
                <a:spcPct val="0"/>
              </a:spcBef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32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Save/Load configuration profiles for easy programming management</a:t>
            </a:r>
          </a:p>
          <a:p>
            <a:pPr algn="just" defTabSz="914332">
              <a:spcBef>
                <a:spcPct val="0"/>
              </a:spcBef>
              <a:defRPr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algn="just" defTabSz="914332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Firmware updates with a single button press through the Web UI</a:t>
            </a:r>
            <a:endParaRPr lang="en-US" altLang="en-US" sz="1600" dirty="0">
              <a:solidFill>
                <a:srgbClr val="000000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32">
              <a:lnSpc>
                <a:spcPct val="200000"/>
              </a:lnSpc>
              <a:spcBef>
                <a:spcPct val="0"/>
              </a:spcBef>
              <a:defRPr/>
            </a:pPr>
            <a:endParaRPr lang="en-US" altLang="en-US" sz="2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3D39C25-44E5-4A73-BAEB-FF355CE8A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76E6544D-7C06-4EA8-9919-16F8886B8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3" name="Text Box 48">
            <a:extLst>
              <a:ext uri="{FF2B5EF4-FFF2-40B4-BE49-F238E27FC236}">
                <a16:creationId xmlns:a16="http://schemas.microsoft.com/office/drawing/2014/main" id="{BD2BFB98-5A55-474A-807E-6FEC59F8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AC6DC-F404-4251-9823-9633B8FFDD8B}"/>
              </a:ext>
            </a:extLst>
          </p:cNvPr>
          <p:cNvSpPr txBox="1"/>
          <p:nvPr/>
        </p:nvSpPr>
        <p:spPr>
          <a:xfrm>
            <a:off x="3951515" y="925285"/>
            <a:ext cx="4288971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2667" b="1" dirty="0">
                <a:solidFill>
                  <a:srgbClr val="000000"/>
                </a:solidFill>
                <a:latin typeface="Calibri"/>
              </a:rPr>
              <a:t>Web UI</a:t>
            </a:r>
          </a:p>
          <a:p>
            <a:pPr defTabSz="914332"/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7E7BA9-EA2E-44A8-9853-A33EC4C2C59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223099" y="2607083"/>
            <a:ext cx="1828800" cy="1643835"/>
            <a:chOff x="3155950" y="5915026"/>
            <a:chExt cx="492125" cy="4699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4" name="Freeform 725">
              <a:extLst>
                <a:ext uri="{FF2B5EF4-FFF2-40B4-BE49-F238E27FC236}">
                  <a16:creationId xmlns:a16="http://schemas.microsoft.com/office/drawing/2014/main" id="{A7E5B67F-0A57-4412-A0F2-22522B8CE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997576"/>
              <a:ext cx="257175" cy="17463"/>
            </a:xfrm>
            <a:custGeom>
              <a:avLst/>
              <a:gdLst>
                <a:gd name="T0" fmla="*/ 60 w 1779"/>
                <a:gd name="T1" fmla="*/ 0 h 120"/>
                <a:gd name="T2" fmla="*/ 1719 w 1779"/>
                <a:gd name="T3" fmla="*/ 0 h 120"/>
                <a:gd name="T4" fmla="*/ 1737 w 1779"/>
                <a:gd name="T5" fmla="*/ 4 h 120"/>
                <a:gd name="T6" fmla="*/ 1754 w 1779"/>
                <a:gd name="T7" fmla="*/ 12 h 120"/>
                <a:gd name="T8" fmla="*/ 1767 w 1779"/>
                <a:gd name="T9" fmla="*/ 25 h 120"/>
                <a:gd name="T10" fmla="*/ 1776 w 1779"/>
                <a:gd name="T11" fmla="*/ 42 h 120"/>
                <a:gd name="T12" fmla="*/ 1779 w 1779"/>
                <a:gd name="T13" fmla="*/ 60 h 120"/>
                <a:gd name="T14" fmla="*/ 1776 w 1779"/>
                <a:gd name="T15" fmla="*/ 79 h 120"/>
                <a:gd name="T16" fmla="*/ 1767 w 1779"/>
                <a:gd name="T17" fmla="*/ 95 h 120"/>
                <a:gd name="T18" fmla="*/ 1754 w 1779"/>
                <a:gd name="T19" fmla="*/ 109 h 120"/>
                <a:gd name="T20" fmla="*/ 1737 w 1779"/>
                <a:gd name="T21" fmla="*/ 117 h 120"/>
                <a:gd name="T22" fmla="*/ 1719 w 1779"/>
                <a:gd name="T23" fmla="*/ 120 h 120"/>
                <a:gd name="T24" fmla="*/ 60 w 1779"/>
                <a:gd name="T25" fmla="*/ 120 h 120"/>
                <a:gd name="T26" fmla="*/ 41 w 1779"/>
                <a:gd name="T27" fmla="*/ 117 h 120"/>
                <a:gd name="T28" fmla="*/ 24 w 1779"/>
                <a:gd name="T29" fmla="*/ 109 h 120"/>
                <a:gd name="T30" fmla="*/ 12 w 1779"/>
                <a:gd name="T31" fmla="*/ 95 h 120"/>
                <a:gd name="T32" fmla="*/ 3 w 1779"/>
                <a:gd name="T33" fmla="*/ 79 h 120"/>
                <a:gd name="T34" fmla="*/ 0 w 1779"/>
                <a:gd name="T35" fmla="*/ 60 h 120"/>
                <a:gd name="T36" fmla="*/ 3 w 1779"/>
                <a:gd name="T37" fmla="*/ 42 h 120"/>
                <a:gd name="T38" fmla="*/ 12 w 1779"/>
                <a:gd name="T39" fmla="*/ 25 h 120"/>
                <a:gd name="T40" fmla="*/ 24 w 1779"/>
                <a:gd name="T41" fmla="*/ 12 h 120"/>
                <a:gd name="T42" fmla="*/ 41 w 1779"/>
                <a:gd name="T43" fmla="*/ 4 h 120"/>
                <a:gd name="T44" fmla="*/ 60 w 1779"/>
                <a:gd name="T4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79" h="120">
                  <a:moveTo>
                    <a:pt x="60" y="0"/>
                  </a:moveTo>
                  <a:lnTo>
                    <a:pt x="1719" y="0"/>
                  </a:lnTo>
                  <a:lnTo>
                    <a:pt x="1737" y="4"/>
                  </a:lnTo>
                  <a:lnTo>
                    <a:pt x="1754" y="12"/>
                  </a:lnTo>
                  <a:lnTo>
                    <a:pt x="1767" y="25"/>
                  </a:lnTo>
                  <a:lnTo>
                    <a:pt x="1776" y="42"/>
                  </a:lnTo>
                  <a:lnTo>
                    <a:pt x="1779" y="60"/>
                  </a:lnTo>
                  <a:lnTo>
                    <a:pt x="1776" y="79"/>
                  </a:lnTo>
                  <a:lnTo>
                    <a:pt x="1767" y="95"/>
                  </a:lnTo>
                  <a:lnTo>
                    <a:pt x="1754" y="109"/>
                  </a:lnTo>
                  <a:lnTo>
                    <a:pt x="1737" y="117"/>
                  </a:lnTo>
                  <a:lnTo>
                    <a:pt x="1719" y="120"/>
                  </a:lnTo>
                  <a:lnTo>
                    <a:pt x="60" y="120"/>
                  </a:lnTo>
                  <a:lnTo>
                    <a:pt x="41" y="117"/>
                  </a:lnTo>
                  <a:lnTo>
                    <a:pt x="24" y="109"/>
                  </a:lnTo>
                  <a:lnTo>
                    <a:pt x="12" y="95"/>
                  </a:lnTo>
                  <a:lnTo>
                    <a:pt x="3" y="79"/>
                  </a:lnTo>
                  <a:lnTo>
                    <a:pt x="0" y="60"/>
                  </a:lnTo>
                  <a:lnTo>
                    <a:pt x="3" y="42"/>
                  </a:lnTo>
                  <a:lnTo>
                    <a:pt x="12" y="25"/>
                  </a:lnTo>
                  <a:lnTo>
                    <a:pt x="24" y="12"/>
                  </a:lnTo>
                  <a:lnTo>
                    <a:pt x="41" y="4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Freeform 726">
              <a:extLst>
                <a:ext uri="{FF2B5EF4-FFF2-40B4-BE49-F238E27FC236}">
                  <a16:creationId xmlns:a16="http://schemas.microsoft.com/office/drawing/2014/main" id="{BC810EBF-BBF1-45A7-AE8A-C2CE7FE43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6051551"/>
              <a:ext cx="257175" cy="17463"/>
            </a:xfrm>
            <a:custGeom>
              <a:avLst/>
              <a:gdLst>
                <a:gd name="T0" fmla="*/ 60 w 1779"/>
                <a:gd name="T1" fmla="*/ 0 h 120"/>
                <a:gd name="T2" fmla="*/ 1719 w 1779"/>
                <a:gd name="T3" fmla="*/ 0 h 120"/>
                <a:gd name="T4" fmla="*/ 1737 w 1779"/>
                <a:gd name="T5" fmla="*/ 3 h 120"/>
                <a:gd name="T6" fmla="*/ 1754 w 1779"/>
                <a:gd name="T7" fmla="*/ 13 h 120"/>
                <a:gd name="T8" fmla="*/ 1767 w 1779"/>
                <a:gd name="T9" fmla="*/ 25 h 120"/>
                <a:gd name="T10" fmla="*/ 1776 w 1779"/>
                <a:gd name="T11" fmla="*/ 42 h 120"/>
                <a:gd name="T12" fmla="*/ 1779 w 1779"/>
                <a:gd name="T13" fmla="*/ 60 h 120"/>
                <a:gd name="T14" fmla="*/ 1776 w 1779"/>
                <a:gd name="T15" fmla="*/ 80 h 120"/>
                <a:gd name="T16" fmla="*/ 1767 w 1779"/>
                <a:gd name="T17" fmla="*/ 96 h 120"/>
                <a:gd name="T18" fmla="*/ 1754 w 1779"/>
                <a:gd name="T19" fmla="*/ 109 h 120"/>
                <a:gd name="T20" fmla="*/ 1737 w 1779"/>
                <a:gd name="T21" fmla="*/ 117 h 120"/>
                <a:gd name="T22" fmla="*/ 1719 w 1779"/>
                <a:gd name="T23" fmla="*/ 120 h 120"/>
                <a:gd name="T24" fmla="*/ 60 w 1779"/>
                <a:gd name="T25" fmla="*/ 120 h 120"/>
                <a:gd name="T26" fmla="*/ 41 w 1779"/>
                <a:gd name="T27" fmla="*/ 117 h 120"/>
                <a:gd name="T28" fmla="*/ 24 w 1779"/>
                <a:gd name="T29" fmla="*/ 109 h 120"/>
                <a:gd name="T30" fmla="*/ 12 w 1779"/>
                <a:gd name="T31" fmla="*/ 96 h 120"/>
                <a:gd name="T32" fmla="*/ 3 w 1779"/>
                <a:gd name="T33" fmla="*/ 80 h 120"/>
                <a:gd name="T34" fmla="*/ 0 w 1779"/>
                <a:gd name="T35" fmla="*/ 60 h 120"/>
                <a:gd name="T36" fmla="*/ 3 w 1779"/>
                <a:gd name="T37" fmla="*/ 42 h 120"/>
                <a:gd name="T38" fmla="*/ 12 w 1779"/>
                <a:gd name="T39" fmla="*/ 25 h 120"/>
                <a:gd name="T40" fmla="*/ 24 w 1779"/>
                <a:gd name="T41" fmla="*/ 13 h 120"/>
                <a:gd name="T42" fmla="*/ 41 w 1779"/>
                <a:gd name="T43" fmla="*/ 3 h 120"/>
                <a:gd name="T44" fmla="*/ 60 w 1779"/>
                <a:gd name="T4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79" h="120">
                  <a:moveTo>
                    <a:pt x="60" y="0"/>
                  </a:moveTo>
                  <a:lnTo>
                    <a:pt x="1719" y="0"/>
                  </a:lnTo>
                  <a:lnTo>
                    <a:pt x="1737" y="3"/>
                  </a:lnTo>
                  <a:lnTo>
                    <a:pt x="1754" y="13"/>
                  </a:lnTo>
                  <a:lnTo>
                    <a:pt x="1767" y="25"/>
                  </a:lnTo>
                  <a:lnTo>
                    <a:pt x="1776" y="42"/>
                  </a:lnTo>
                  <a:lnTo>
                    <a:pt x="1779" y="60"/>
                  </a:lnTo>
                  <a:lnTo>
                    <a:pt x="1776" y="80"/>
                  </a:lnTo>
                  <a:lnTo>
                    <a:pt x="1767" y="96"/>
                  </a:lnTo>
                  <a:lnTo>
                    <a:pt x="1754" y="109"/>
                  </a:lnTo>
                  <a:lnTo>
                    <a:pt x="1737" y="117"/>
                  </a:lnTo>
                  <a:lnTo>
                    <a:pt x="1719" y="120"/>
                  </a:lnTo>
                  <a:lnTo>
                    <a:pt x="60" y="120"/>
                  </a:lnTo>
                  <a:lnTo>
                    <a:pt x="41" y="117"/>
                  </a:lnTo>
                  <a:lnTo>
                    <a:pt x="24" y="109"/>
                  </a:lnTo>
                  <a:lnTo>
                    <a:pt x="12" y="96"/>
                  </a:lnTo>
                  <a:lnTo>
                    <a:pt x="3" y="80"/>
                  </a:lnTo>
                  <a:lnTo>
                    <a:pt x="0" y="60"/>
                  </a:lnTo>
                  <a:lnTo>
                    <a:pt x="3" y="42"/>
                  </a:lnTo>
                  <a:lnTo>
                    <a:pt x="12" y="25"/>
                  </a:lnTo>
                  <a:lnTo>
                    <a:pt x="24" y="13"/>
                  </a:lnTo>
                  <a:lnTo>
                    <a:pt x="41" y="3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Freeform 727">
              <a:extLst>
                <a:ext uri="{FF2B5EF4-FFF2-40B4-BE49-F238E27FC236}">
                  <a16:creationId xmlns:a16="http://schemas.microsoft.com/office/drawing/2014/main" id="{CE37F71D-AC7C-4C2E-A368-3E140A4C8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5950" y="5915026"/>
              <a:ext cx="492125" cy="469900"/>
            </a:xfrm>
            <a:custGeom>
              <a:avLst/>
              <a:gdLst>
                <a:gd name="T0" fmla="*/ 1706 w 3405"/>
                <a:gd name="T1" fmla="*/ 1324 h 3262"/>
                <a:gd name="T2" fmla="*/ 1454 w 3405"/>
                <a:gd name="T3" fmla="*/ 1485 h 3262"/>
                <a:gd name="T4" fmla="*/ 1292 w 3405"/>
                <a:gd name="T5" fmla="*/ 1739 h 3262"/>
                <a:gd name="T6" fmla="*/ 1238 w 3405"/>
                <a:gd name="T7" fmla="*/ 1898 h 3262"/>
                <a:gd name="T8" fmla="*/ 1168 w 3405"/>
                <a:gd name="T9" fmla="*/ 1901 h 3262"/>
                <a:gd name="T10" fmla="*/ 908 w 3405"/>
                <a:gd name="T11" fmla="*/ 1798 h 3262"/>
                <a:gd name="T12" fmla="*/ 607 w 3405"/>
                <a:gd name="T13" fmla="*/ 1817 h 3262"/>
                <a:gd name="T14" fmla="*/ 340 w 3405"/>
                <a:gd name="T15" fmla="*/ 1967 h 3262"/>
                <a:gd name="T16" fmla="*/ 167 w 3405"/>
                <a:gd name="T17" fmla="*/ 2217 h 3262"/>
                <a:gd name="T18" fmla="*/ 123 w 3405"/>
                <a:gd name="T19" fmla="*/ 2531 h 3262"/>
                <a:gd name="T20" fmla="*/ 223 w 3405"/>
                <a:gd name="T21" fmla="*/ 2824 h 3262"/>
                <a:gd name="T22" fmla="*/ 437 w 3405"/>
                <a:gd name="T23" fmla="*/ 3039 h 3262"/>
                <a:gd name="T24" fmla="*/ 732 w 3405"/>
                <a:gd name="T25" fmla="*/ 3139 h 3262"/>
                <a:gd name="T26" fmla="*/ 2933 w 3405"/>
                <a:gd name="T27" fmla="*/ 3115 h 3262"/>
                <a:gd name="T28" fmla="*/ 3153 w 3405"/>
                <a:gd name="T29" fmla="*/ 2971 h 3262"/>
                <a:gd name="T30" fmla="*/ 3274 w 3405"/>
                <a:gd name="T31" fmla="*/ 2737 h 3262"/>
                <a:gd name="T32" fmla="*/ 3259 w 3405"/>
                <a:gd name="T33" fmla="*/ 2463 h 3262"/>
                <a:gd name="T34" fmla="*/ 3116 w 3405"/>
                <a:gd name="T35" fmla="*/ 2243 h 3262"/>
                <a:gd name="T36" fmla="*/ 2880 w 3405"/>
                <a:gd name="T37" fmla="*/ 2123 h 3262"/>
                <a:gd name="T38" fmla="*/ 2696 w 3405"/>
                <a:gd name="T39" fmla="*/ 2113 h 3262"/>
                <a:gd name="T40" fmla="*/ 2647 w 3405"/>
                <a:gd name="T41" fmla="*/ 2048 h 3262"/>
                <a:gd name="T42" fmla="*/ 2623 w 3405"/>
                <a:gd name="T43" fmla="*/ 1785 h 3262"/>
                <a:gd name="T44" fmla="*/ 2468 w 3405"/>
                <a:gd name="T45" fmla="*/ 1509 h 3262"/>
                <a:gd name="T46" fmla="*/ 2207 w 3405"/>
                <a:gd name="T47" fmla="*/ 1329 h 3262"/>
                <a:gd name="T48" fmla="*/ 2577 w 3405"/>
                <a:gd name="T49" fmla="*/ 205 h 3262"/>
                <a:gd name="T50" fmla="*/ 566 w 3405"/>
                <a:gd name="T51" fmla="*/ 1703 h 3262"/>
                <a:gd name="T52" fmla="*/ 860 w 3405"/>
                <a:gd name="T53" fmla="*/ 1672 h 3262"/>
                <a:gd name="T54" fmla="*/ 1160 w 3405"/>
                <a:gd name="T55" fmla="*/ 1758 h 3262"/>
                <a:gd name="T56" fmla="*/ 1295 w 3405"/>
                <a:gd name="T57" fmla="*/ 1486 h 3262"/>
                <a:gd name="T58" fmla="*/ 826 w 3405"/>
                <a:gd name="T59" fmla="*/ 1416 h 3262"/>
                <a:gd name="T60" fmla="*/ 838 w 3405"/>
                <a:gd name="T61" fmla="*/ 1332 h 3262"/>
                <a:gd name="T62" fmla="*/ 1571 w 3405"/>
                <a:gd name="T63" fmla="*/ 1253 h 3262"/>
                <a:gd name="T64" fmla="*/ 1883 w 3405"/>
                <a:gd name="T65" fmla="*/ 1163 h 3262"/>
                <a:gd name="T66" fmla="*/ 2210 w 3405"/>
                <a:gd name="T67" fmla="*/ 1203 h 3262"/>
                <a:gd name="T68" fmla="*/ 2533 w 3405"/>
                <a:gd name="T69" fmla="*/ 1321 h 3262"/>
                <a:gd name="T70" fmla="*/ 2593 w 3405"/>
                <a:gd name="T71" fmla="*/ 1381 h 3262"/>
                <a:gd name="T72" fmla="*/ 2602 w 3405"/>
                <a:gd name="T73" fmla="*/ 1483 h 3262"/>
                <a:gd name="T74" fmla="*/ 2745 w 3405"/>
                <a:gd name="T75" fmla="*/ 1778 h 3262"/>
                <a:gd name="T76" fmla="*/ 2806 w 3405"/>
                <a:gd name="T77" fmla="*/ 1991 h 3262"/>
                <a:gd name="T78" fmla="*/ 2482 w 3405"/>
                <a:gd name="T79" fmla="*/ 492 h 3262"/>
                <a:gd name="T80" fmla="*/ 566 w 3405"/>
                <a:gd name="T81" fmla="*/ 120 h 3262"/>
                <a:gd name="T82" fmla="*/ 2560 w 3405"/>
                <a:gd name="T83" fmla="*/ 18 h 3262"/>
                <a:gd name="T84" fmla="*/ 2957 w 3405"/>
                <a:gd name="T85" fmla="*/ 435 h 3262"/>
                <a:gd name="T86" fmla="*/ 3073 w 3405"/>
                <a:gd name="T87" fmla="*/ 2068 h 3262"/>
                <a:gd name="T88" fmla="*/ 3296 w 3405"/>
                <a:gd name="T89" fmla="*/ 2271 h 3262"/>
                <a:gd name="T90" fmla="*/ 3402 w 3405"/>
                <a:gd name="T91" fmla="*/ 2561 h 3262"/>
                <a:gd name="T92" fmla="*/ 3355 w 3405"/>
                <a:gd name="T93" fmla="*/ 2873 h 3262"/>
                <a:gd name="T94" fmla="*/ 3173 w 3405"/>
                <a:gd name="T95" fmla="*/ 3116 h 3262"/>
                <a:gd name="T96" fmla="*/ 2897 w 3405"/>
                <a:gd name="T97" fmla="*/ 3248 h 3262"/>
                <a:gd name="T98" fmla="*/ 653 w 3405"/>
                <a:gd name="T99" fmla="*/ 3248 h 3262"/>
                <a:gd name="T100" fmla="*/ 337 w 3405"/>
                <a:gd name="T101" fmla="*/ 3115 h 3262"/>
                <a:gd name="T102" fmla="*/ 109 w 3405"/>
                <a:gd name="T103" fmla="*/ 2867 h 3262"/>
                <a:gd name="T104" fmla="*/ 3 w 3405"/>
                <a:gd name="T105" fmla="*/ 2538 h 3262"/>
                <a:gd name="T106" fmla="*/ 28 w 3405"/>
                <a:gd name="T107" fmla="*/ 2257 h 3262"/>
                <a:gd name="T108" fmla="*/ 184 w 3405"/>
                <a:gd name="T109" fmla="*/ 1957 h 3262"/>
                <a:gd name="T110" fmla="*/ 447 w 3405"/>
                <a:gd name="T111" fmla="*/ 1751 h 3262"/>
                <a:gd name="T112" fmla="*/ 488 w 3405"/>
                <a:gd name="T113" fmla="*/ 3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05" h="3262">
                  <a:moveTo>
                    <a:pt x="1950" y="1281"/>
                  </a:moveTo>
                  <a:lnTo>
                    <a:pt x="1887" y="1283"/>
                  </a:lnTo>
                  <a:lnTo>
                    <a:pt x="1825" y="1291"/>
                  </a:lnTo>
                  <a:lnTo>
                    <a:pt x="1764" y="1306"/>
                  </a:lnTo>
                  <a:lnTo>
                    <a:pt x="1706" y="1324"/>
                  </a:lnTo>
                  <a:lnTo>
                    <a:pt x="1650" y="1347"/>
                  </a:lnTo>
                  <a:lnTo>
                    <a:pt x="1597" y="1376"/>
                  </a:lnTo>
                  <a:lnTo>
                    <a:pt x="1546" y="1408"/>
                  </a:lnTo>
                  <a:lnTo>
                    <a:pt x="1498" y="1445"/>
                  </a:lnTo>
                  <a:lnTo>
                    <a:pt x="1454" y="1485"/>
                  </a:lnTo>
                  <a:lnTo>
                    <a:pt x="1414" y="1530"/>
                  </a:lnTo>
                  <a:lnTo>
                    <a:pt x="1376" y="1577"/>
                  </a:lnTo>
                  <a:lnTo>
                    <a:pt x="1344" y="1628"/>
                  </a:lnTo>
                  <a:lnTo>
                    <a:pt x="1315" y="1683"/>
                  </a:lnTo>
                  <a:lnTo>
                    <a:pt x="1292" y="1739"/>
                  </a:lnTo>
                  <a:lnTo>
                    <a:pt x="1273" y="1799"/>
                  </a:lnTo>
                  <a:lnTo>
                    <a:pt x="1260" y="1861"/>
                  </a:lnTo>
                  <a:lnTo>
                    <a:pt x="1256" y="1875"/>
                  </a:lnTo>
                  <a:lnTo>
                    <a:pt x="1248" y="1888"/>
                  </a:lnTo>
                  <a:lnTo>
                    <a:pt x="1238" y="1898"/>
                  </a:lnTo>
                  <a:lnTo>
                    <a:pt x="1225" y="1906"/>
                  </a:lnTo>
                  <a:lnTo>
                    <a:pt x="1210" y="1910"/>
                  </a:lnTo>
                  <a:lnTo>
                    <a:pt x="1196" y="1910"/>
                  </a:lnTo>
                  <a:lnTo>
                    <a:pt x="1181" y="1907"/>
                  </a:lnTo>
                  <a:lnTo>
                    <a:pt x="1168" y="1901"/>
                  </a:lnTo>
                  <a:lnTo>
                    <a:pt x="1119" y="1872"/>
                  </a:lnTo>
                  <a:lnTo>
                    <a:pt x="1070" y="1847"/>
                  </a:lnTo>
                  <a:lnTo>
                    <a:pt x="1017" y="1826"/>
                  </a:lnTo>
                  <a:lnTo>
                    <a:pt x="963" y="1811"/>
                  </a:lnTo>
                  <a:lnTo>
                    <a:pt x="908" y="1798"/>
                  </a:lnTo>
                  <a:lnTo>
                    <a:pt x="853" y="1792"/>
                  </a:lnTo>
                  <a:lnTo>
                    <a:pt x="797" y="1789"/>
                  </a:lnTo>
                  <a:lnTo>
                    <a:pt x="732" y="1792"/>
                  </a:lnTo>
                  <a:lnTo>
                    <a:pt x="668" y="1801"/>
                  </a:lnTo>
                  <a:lnTo>
                    <a:pt x="607" y="1817"/>
                  </a:lnTo>
                  <a:lnTo>
                    <a:pt x="548" y="1836"/>
                  </a:lnTo>
                  <a:lnTo>
                    <a:pt x="491" y="1862"/>
                  </a:lnTo>
                  <a:lnTo>
                    <a:pt x="437" y="1892"/>
                  </a:lnTo>
                  <a:lnTo>
                    <a:pt x="388" y="1927"/>
                  </a:lnTo>
                  <a:lnTo>
                    <a:pt x="340" y="1967"/>
                  </a:lnTo>
                  <a:lnTo>
                    <a:pt x="297" y="2010"/>
                  </a:lnTo>
                  <a:lnTo>
                    <a:pt x="257" y="2056"/>
                  </a:lnTo>
                  <a:lnTo>
                    <a:pt x="223" y="2107"/>
                  </a:lnTo>
                  <a:lnTo>
                    <a:pt x="192" y="2161"/>
                  </a:lnTo>
                  <a:lnTo>
                    <a:pt x="167" y="2217"/>
                  </a:lnTo>
                  <a:lnTo>
                    <a:pt x="147" y="2276"/>
                  </a:lnTo>
                  <a:lnTo>
                    <a:pt x="132" y="2337"/>
                  </a:lnTo>
                  <a:lnTo>
                    <a:pt x="123" y="2400"/>
                  </a:lnTo>
                  <a:lnTo>
                    <a:pt x="120" y="2465"/>
                  </a:lnTo>
                  <a:lnTo>
                    <a:pt x="123" y="2531"/>
                  </a:lnTo>
                  <a:lnTo>
                    <a:pt x="132" y="2594"/>
                  </a:lnTo>
                  <a:lnTo>
                    <a:pt x="147" y="2655"/>
                  </a:lnTo>
                  <a:lnTo>
                    <a:pt x="167" y="2714"/>
                  </a:lnTo>
                  <a:lnTo>
                    <a:pt x="192" y="2770"/>
                  </a:lnTo>
                  <a:lnTo>
                    <a:pt x="223" y="2824"/>
                  </a:lnTo>
                  <a:lnTo>
                    <a:pt x="257" y="2874"/>
                  </a:lnTo>
                  <a:lnTo>
                    <a:pt x="297" y="2921"/>
                  </a:lnTo>
                  <a:lnTo>
                    <a:pt x="340" y="2964"/>
                  </a:lnTo>
                  <a:lnTo>
                    <a:pt x="388" y="3004"/>
                  </a:lnTo>
                  <a:lnTo>
                    <a:pt x="437" y="3039"/>
                  </a:lnTo>
                  <a:lnTo>
                    <a:pt x="491" y="3069"/>
                  </a:lnTo>
                  <a:lnTo>
                    <a:pt x="548" y="3094"/>
                  </a:lnTo>
                  <a:lnTo>
                    <a:pt x="607" y="3115"/>
                  </a:lnTo>
                  <a:lnTo>
                    <a:pt x="668" y="3130"/>
                  </a:lnTo>
                  <a:lnTo>
                    <a:pt x="732" y="3139"/>
                  </a:lnTo>
                  <a:lnTo>
                    <a:pt x="797" y="3142"/>
                  </a:lnTo>
                  <a:lnTo>
                    <a:pt x="2769" y="3142"/>
                  </a:lnTo>
                  <a:lnTo>
                    <a:pt x="2825" y="3139"/>
                  </a:lnTo>
                  <a:lnTo>
                    <a:pt x="2880" y="3130"/>
                  </a:lnTo>
                  <a:lnTo>
                    <a:pt x="2933" y="3115"/>
                  </a:lnTo>
                  <a:lnTo>
                    <a:pt x="2982" y="3095"/>
                  </a:lnTo>
                  <a:lnTo>
                    <a:pt x="3030" y="3072"/>
                  </a:lnTo>
                  <a:lnTo>
                    <a:pt x="3074" y="3042"/>
                  </a:lnTo>
                  <a:lnTo>
                    <a:pt x="3116" y="3009"/>
                  </a:lnTo>
                  <a:lnTo>
                    <a:pt x="3153" y="2971"/>
                  </a:lnTo>
                  <a:lnTo>
                    <a:pt x="3186" y="2930"/>
                  </a:lnTo>
                  <a:lnTo>
                    <a:pt x="3215" y="2886"/>
                  </a:lnTo>
                  <a:lnTo>
                    <a:pt x="3240" y="2839"/>
                  </a:lnTo>
                  <a:lnTo>
                    <a:pt x="3259" y="2789"/>
                  </a:lnTo>
                  <a:lnTo>
                    <a:pt x="3274" y="2737"/>
                  </a:lnTo>
                  <a:lnTo>
                    <a:pt x="3283" y="2682"/>
                  </a:lnTo>
                  <a:lnTo>
                    <a:pt x="3285" y="2627"/>
                  </a:lnTo>
                  <a:lnTo>
                    <a:pt x="3283" y="2570"/>
                  </a:lnTo>
                  <a:lnTo>
                    <a:pt x="3274" y="2516"/>
                  </a:lnTo>
                  <a:lnTo>
                    <a:pt x="3259" y="2463"/>
                  </a:lnTo>
                  <a:lnTo>
                    <a:pt x="3240" y="2414"/>
                  </a:lnTo>
                  <a:lnTo>
                    <a:pt x="3215" y="2366"/>
                  </a:lnTo>
                  <a:lnTo>
                    <a:pt x="3186" y="2322"/>
                  </a:lnTo>
                  <a:lnTo>
                    <a:pt x="3153" y="2281"/>
                  </a:lnTo>
                  <a:lnTo>
                    <a:pt x="3116" y="2243"/>
                  </a:lnTo>
                  <a:lnTo>
                    <a:pt x="3074" y="2210"/>
                  </a:lnTo>
                  <a:lnTo>
                    <a:pt x="3030" y="2180"/>
                  </a:lnTo>
                  <a:lnTo>
                    <a:pt x="2982" y="2157"/>
                  </a:lnTo>
                  <a:lnTo>
                    <a:pt x="2933" y="2137"/>
                  </a:lnTo>
                  <a:lnTo>
                    <a:pt x="2880" y="2123"/>
                  </a:lnTo>
                  <a:lnTo>
                    <a:pt x="2825" y="2113"/>
                  </a:lnTo>
                  <a:lnTo>
                    <a:pt x="2769" y="2110"/>
                  </a:lnTo>
                  <a:lnTo>
                    <a:pt x="2741" y="2111"/>
                  </a:lnTo>
                  <a:lnTo>
                    <a:pt x="2714" y="2113"/>
                  </a:lnTo>
                  <a:lnTo>
                    <a:pt x="2696" y="2113"/>
                  </a:lnTo>
                  <a:lnTo>
                    <a:pt x="2679" y="2107"/>
                  </a:lnTo>
                  <a:lnTo>
                    <a:pt x="2665" y="2097"/>
                  </a:lnTo>
                  <a:lnTo>
                    <a:pt x="2655" y="2082"/>
                  </a:lnTo>
                  <a:lnTo>
                    <a:pt x="2648" y="2066"/>
                  </a:lnTo>
                  <a:lnTo>
                    <a:pt x="2647" y="2048"/>
                  </a:lnTo>
                  <a:lnTo>
                    <a:pt x="2649" y="2014"/>
                  </a:lnTo>
                  <a:lnTo>
                    <a:pt x="2651" y="1981"/>
                  </a:lnTo>
                  <a:lnTo>
                    <a:pt x="2647" y="1914"/>
                  </a:lnTo>
                  <a:lnTo>
                    <a:pt x="2638" y="1848"/>
                  </a:lnTo>
                  <a:lnTo>
                    <a:pt x="2623" y="1785"/>
                  </a:lnTo>
                  <a:lnTo>
                    <a:pt x="2602" y="1723"/>
                  </a:lnTo>
                  <a:lnTo>
                    <a:pt x="2575" y="1665"/>
                  </a:lnTo>
                  <a:lnTo>
                    <a:pt x="2544" y="1609"/>
                  </a:lnTo>
                  <a:lnTo>
                    <a:pt x="2508" y="1558"/>
                  </a:lnTo>
                  <a:lnTo>
                    <a:pt x="2468" y="1509"/>
                  </a:lnTo>
                  <a:lnTo>
                    <a:pt x="2422" y="1464"/>
                  </a:lnTo>
                  <a:lnTo>
                    <a:pt x="2374" y="1423"/>
                  </a:lnTo>
                  <a:lnTo>
                    <a:pt x="2322" y="1387"/>
                  </a:lnTo>
                  <a:lnTo>
                    <a:pt x="2266" y="1356"/>
                  </a:lnTo>
                  <a:lnTo>
                    <a:pt x="2207" y="1329"/>
                  </a:lnTo>
                  <a:lnTo>
                    <a:pt x="2146" y="1309"/>
                  </a:lnTo>
                  <a:lnTo>
                    <a:pt x="2083" y="1293"/>
                  </a:lnTo>
                  <a:lnTo>
                    <a:pt x="2017" y="1284"/>
                  </a:lnTo>
                  <a:lnTo>
                    <a:pt x="1950" y="1281"/>
                  </a:lnTo>
                  <a:close/>
                  <a:moveTo>
                    <a:pt x="2577" y="205"/>
                  </a:moveTo>
                  <a:lnTo>
                    <a:pt x="2577" y="383"/>
                  </a:lnTo>
                  <a:lnTo>
                    <a:pt x="2755" y="383"/>
                  </a:lnTo>
                  <a:lnTo>
                    <a:pt x="2577" y="205"/>
                  </a:lnTo>
                  <a:close/>
                  <a:moveTo>
                    <a:pt x="566" y="120"/>
                  </a:moveTo>
                  <a:lnTo>
                    <a:pt x="566" y="1703"/>
                  </a:lnTo>
                  <a:lnTo>
                    <a:pt x="622" y="1689"/>
                  </a:lnTo>
                  <a:lnTo>
                    <a:pt x="679" y="1678"/>
                  </a:lnTo>
                  <a:lnTo>
                    <a:pt x="737" y="1672"/>
                  </a:lnTo>
                  <a:lnTo>
                    <a:pt x="797" y="1670"/>
                  </a:lnTo>
                  <a:lnTo>
                    <a:pt x="860" y="1672"/>
                  </a:lnTo>
                  <a:lnTo>
                    <a:pt x="923" y="1680"/>
                  </a:lnTo>
                  <a:lnTo>
                    <a:pt x="984" y="1692"/>
                  </a:lnTo>
                  <a:lnTo>
                    <a:pt x="1045" y="1709"/>
                  </a:lnTo>
                  <a:lnTo>
                    <a:pt x="1104" y="1731"/>
                  </a:lnTo>
                  <a:lnTo>
                    <a:pt x="1160" y="1758"/>
                  </a:lnTo>
                  <a:lnTo>
                    <a:pt x="1179" y="1699"/>
                  </a:lnTo>
                  <a:lnTo>
                    <a:pt x="1203" y="1642"/>
                  </a:lnTo>
                  <a:lnTo>
                    <a:pt x="1230" y="1588"/>
                  </a:lnTo>
                  <a:lnTo>
                    <a:pt x="1261" y="1536"/>
                  </a:lnTo>
                  <a:lnTo>
                    <a:pt x="1295" y="1486"/>
                  </a:lnTo>
                  <a:lnTo>
                    <a:pt x="1332" y="1440"/>
                  </a:lnTo>
                  <a:lnTo>
                    <a:pt x="874" y="1440"/>
                  </a:lnTo>
                  <a:lnTo>
                    <a:pt x="855" y="1437"/>
                  </a:lnTo>
                  <a:lnTo>
                    <a:pt x="838" y="1429"/>
                  </a:lnTo>
                  <a:lnTo>
                    <a:pt x="826" y="1416"/>
                  </a:lnTo>
                  <a:lnTo>
                    <a:pt x="817" y="1400"/>
                  </a:lnTo>
                  <a:lnTo>
                    <a:pt x="814" y="1381"/>
                  </a:lnTo>
                  <a:lnTo>
                    <a:pt x="817" y="1361"/>
                  </a:lnTo>
                  <a:lnTo>
                    <a:pt x="826" y="1345"/>
                  </a:lnTo>
                  <a:lnTo>
                    <a:pt x="838" y="1332"/>
                  </a:lnTo>
                  <a:lnTo>
                    <a:pt x="855" y="1324"/>
                  </a:lnTo>
                  <a:lnTo>
                    <a:pt x="874" y="1321"/>
                  </a:lnTo>
                  <a:lnTo>
                    <a:pt x="1462" y="1321"/>
                  </a:lnTo>
                  <a:lnTo>
                    <a:pt x="1516" y="1285"/>
                  </a:lnTo>
                  <a:lnTo>
                    <a:pt x="1571" y="1253"/>
                  </a:lnTo>
                  <a:lnTo>
                    <a:pt x="1630" y="1226"/>
                  </a:lnTo>
                  <a:lnTo>
                    <a:pt x="1690" y="1203"/>
                  </a:lnTo>
                  <a:lnTo>
                    <a:pt x="1753" y="1185"/>
                  </a:lnTo>
                  <a:lnTo>
                    <a:pt x="1817" y="1171"/>
                  </a:lnTo>
                  <a:lnTo>
                    <a:pt x="1883" y="1163"/>
                  </a:lnTo>
                  <a:lnTo>
                    <a:pt x="1950" y="1161"/>
                  </a:lnTo>
                  <a:lnTo>
                    <a:pt x="2017" y="1164"/>
                  </a:lnTo>
                  <a:lnTo>
                    <a:pt x="2083" y="1171"/>
                  </a:lnTo>
                  <a:lnTo>
                    <a:pt x="2147" y="1185"/>
                  </a:lnTo>
                  <a:lnTo>
                    <a:pt x="2210" y="1203"/>
                  </a:lnTo>
                  <a:lnTo>
                    <a:pt x="2270" y="1226"/>
                  </a:lnTo>
                  <a:lnTo>
                    <a:pt x="2328" y="1253"/>
                  </a:lnTo>
                  <a:lnTo>
                    <a:pt x="2384" y="1285"/>
                  </a:lnTo>
                  <a:lnTo>
                    <a:pt x="2436" y="1321"/>
                  </a:lnTo>
                  <a:lnTo>
                    <a:pt x="2533" y="1321"/>
                  </a:lnTo>
                  <a:lnTo>
                    <a:pt x="2551" y="1324"/>
                  </a:lnTo>
                  <a:lnTo>
                    <a:pt x="2568" y="1332"/>
                  </a:lnTo>
                  <a:lnTo>
                    <a:pt x="2581" y="1345"/>
                  </a:lnTo>
                  <a:lnTo>
                    <a:pt x="2590" y="1361"/>
                  </a:lnTo>
                  <a:lnTo>
                    <a:pt x="2593" y="1381"/>
                  </a:lnTo>
                  <a:lnTo>
                    <a:pt x="2591" y="1398"/>
                  </a:lnTo>
                  <a:lnTo>
                    <a:pt x="2583" y="1412"/>
                  </a:lnTo>
                  <a:lnTo>
                    <a:pt x="2573" y="1424"/>
                  </a:lnTo>
                  <a:lnTo>
                    <a:pt x="2561" y="1434"/>
                  </a:lnTo>
                  <a:lnTo>
                    <a:pt x="2602" y="1483"/>
                  </a:lnTo>
                  <a:lnTo>
                    <a:pt x="2639" y="1537"/>
                  </a:lnTo>
                  <a:lnTo>
                    <a:pt x="2673" y="1594"/>
                  </a:lnTo>
                  <a:lnTo>
                    <a:pt x="2701" y="1653"/>
                  </a:lnTo>
                  <a:lnTo>
                    <a:pt x="2726" y="1714"/>
                  </a:lnTo>
                  <a:lnTo>
                    <a:pt x="2745" y="1778"/>
                  </a:lnTo>
                  <a:lnTo>
                    <a:pt x="2759" y="1844"/>
                  </a:lnTo>
                  <a:lnTo>
                    <a:pt x="2767" y="1912"/>
                  </a:lnTo>
                  <a:lnTo>
                    <a:pt x="2770" y="1981"/>
                  </a:lnTo>
                  <a:lnTo>
                    <a:pt x="2770" y="1990"/>
                  </a:lnTo>
                  <a:lnTo>
                    <a:pt x="2806" y="1991"/>
                  </a:lnTo>
                  <a:lnTo>
                    <a:pt x="2840" y="1995"/>
                  </a:lnTo>
                  <a:lnTo>
                    <a:pt x="2840" y="503"/>
                  </a:lnTo>
                  <a:lnTo>
                    <a:pt x="2517" y="503"/>
                  </a:lnTo>
                  <a:lnTo>
                    <a:pt x="2498" y="500"/>
                  </a:lnTo>
                  <a:lnTo>
                    <a:pt x="2482" y="492"/>
                  </a:lnTo>
                  <a:lnTo>
                    <a:pt x="2469" y="478"/>
                  </a:lnTo>
                  <a:lnTo>
                    <a:pt x="2460" y="462"/>
                  </a:lnTo>
                  <a:lnTo>
                    <a:pt x="2457" y="443"/>
                  </a:lnTo>
                  <a:lnTo>
                    <a:pt x="2457" y="120"/>
                  </a:lnTo>
                  <a:lnTo>
                    <a:pt x="566" y="120"/>
                  </a:lnTo>
                  <a:close/>
                  <a:moveTo>
                    <a:pt x="506" y="0"/>
                  </a:moveTo>
                  <a:lnTo>
                    <a:pt x="2517" y="1"/>
                  </a:lnTo>
                  <a:lnTo>
                    <a:pt x="2533" y="2"/>
                  </a:lnTo>
                  <a:lnTo>
                    <a:pt x="2546" y="8"/>
                  </a:lnTo>
                  <a:lnTo>
                    <a:pt x="2560" y="18"/>
                  </a:lnTo>
                  <a:lnTo>
                    <a:pt x="2942" y="401"/>
                  </a:lnTo>
                  <a:lnTo>
                    <a:pt x="2947" y="408"/>
                  </a:lnTo>
                  <a:lnTo>
                    <a:pt x="2951" y="416"/>
                  </a:lnTo>
                  <a:lnTo>
                    <a:pt x="2955" y="427"/>
                  </a:lnTo>
                  <a:lnTo>
                    <a:pt x="2957" y="435"/>
                  </a:lnTo>
                  <a:lnTo>
                    <a:pt x="2959" y="441"/>
                  </a:lnTo>
                  <a:lnTo>
                    <a:pt x="2959" y="443"/>
                  </a:lnTo>
                  <a:lnTo>
                    <a:pt x="2959" y="2020"/>
                  </a:lnTo>
                  <a:lnTo>
                    <a:pt x="3017" y="2041"/>
                  </a:lnTo>
                  <a:lnTo>
                    <a:pt x="3073" y="2068"/>
                  </a:lnTo>
                  <a:lnTo>
                    <a:pt x="3126" y="2100"/>
                  </a:lnTo>
                  <a:lnTo>
                    <a:pt x="3174" y="2137"/>
                  </a:lnTo>
                  <a:lnTo>
                    <a:pt x="3219" y="2177"/>
                  </a:lnTo>
                  <a:lnTo>
                    <a:pt x="3260" y="2223"/>
                  </a:lnTo>
                  <a:lnTo>
                    <a:pt x="3296" y="2271"/>
                  </a:lnTo>
                  <a:lnTo>
                    <a:pt x="3328" y="2324"/>
                  </a:lnTo>
                  <a:lnTo>
                    <a:pt x="3355" y="2380"/>
                  </a:lnTo>
                  <a:lnTo>
                    <a:pt x="3377" y="2438"/>
                  </a:lnTo>
                  <a:lnTo>
                    <a:pt x="3392" y="2498"/>
                  </a:lnTo>
                  <a:lnTo>
                    <a:pt x="3402" y="2561"/>
                  </a:lnTo>
                  <a:lnTo>
                    <a:pt x="3405" y="2627"/>
                  </a:lnTo>
                  <a:lnTo>
                    <a:pt x="3402" y="2691"/>
                  </a:lnTo>
                  <a:lnTo>
                    <a:pt x="3392" y="2754"/>
                  </a:lnTo>
                  <a:lnTo>
                    <a:pt x="3377" y="2815"/>
                  </a:lnTo>
                  <a:lnTo>
                    <a:pt x="3355" y="2873"/>
                  </a:lnTo>
                  <a:lnTo>
                    <a:pt x="3328" y="2928"/>
                  </a:lnTo>
                  <a:lnTo>
                    <a:pt x="3296" y="2981"/>
                  </a:lnTo>
                  <a:lnTo>
                    <a:pt x="3260" y="3030"/>
                  </a:lnTo>
                  <a:lnTo>
                    <a:pt x="3219" y="3075"/>
                  </a:lnTo>
                  <a:lnTo>
                    <a:pt x="3173" y="3116"/>
                  </a:lnTo>
                  <a:lnTo>
                    <a:pt x="3125" y="3152"/>
                  </a:lnTo>
                  <a:lnTo>
                    <a:pt x="3072" y="3184"/>
                  </a:lnTo>
                  <a:lnTo>
                    <a:pt x="3016" y="3211"/>
                  </a:lnTo>
                  <a:lnTo>
                    <a:pt x="2958" y="3233"/>
                  </a:lnTo>
                  <a:lnTo>
                    <a:pt x="2897" y="3248"/>
                  </a:lnTo>
                  <a:lnTo>
                    <a:pt x="2834" y="3258"/>
                  </a:lnTo>
                  <a:lnTo>
                    <a:pt x="2769" y="3262"/>
                  </a:lnTo>
                  <a:lnTo>
                    <a:pt x="797" y="3262"/>
                  </a:lnTo>
                  <a:lnTo>
                    <a:pt x="723" y="3258"/>
                  </a:lnTo>
                  <a:lnTo>
                    <a:pt x="653" y="3248"/>
                  </a:lnTo>
                  <a:lnTo>
                    <a:pt x="585" y="3233"/>
                  </a:lnTo>
                  <a:lnTo>
                    <a:pt x="519" y="3211"/>
                  </a:lnTo>
                  <a:lnTo>
                    <a:pt x="456" y="3184"/>
                  </a:lnTo>
                  <a:lnTo>
                    <a:pt x="395" y="3152"/>
                  </a:lnTo>
                  <a:lnTo>
                    <a:pt x="337" y="3115"/>
                  </a:lnTo>
                  <a:lnTo>
                    <a:pt x="283" y="3074"/>
                  </a:lnTo>
                  <a:lnTo>
                    <a:pt x="234" y="3028"/>
                  </a:lnTo>
                  <a:lnTo>
                    <a:pt x="187" y="2978"/>
                  </a:lnTo>
                  <a:lnTo>
                    <a:pt x="146" y="2924"/>
                  </a:lnTo>
                  <a:lnTo>
                    <a:pt x="109" y="2867"/>
                  </a:lnTo>
                  <a:lnTo>
                    <a:pt x="76" y="2806"/>
                  </a:lnTo>
                  <a:lnTo>
                    <a:pt x="50" y="2743"/>
                  </a:lnTo>
                  <a:lnTo>
                    <a:pt x="29" y="2677"/>
                  </a:lnTo>
                  <a:lnTo>
                    <a:pt x="12" y="2608"/>
                  </a:lnTo>
                  <a:lnTo>
                    <a:pt x="3" y="2538"/>
                  </a:lnTo>
                  <a:lnTo>
                    <a:pt x="0" y="2465"/>
                  </a:lnTo>
                  <a:lnTo>
                    <a:pt x="0" y="2465"/>
                  </a:lnTo>
                  <a:lnTo>
                    <a:pt x="3" y="2394"/>
                  </a:lnTo>
                  <a:lnTo>
                    <a:pt x="12" y="2324"/>
                  </a:lnTo>
                  <a:lnTo>
                    <a:pt x="28" y="2257"/>
                  </a:lnTo>
                  <a:lnTo>
                    <a:pt x="49" y="2191"/>
                  </a:lnTo>
                  <a:lnTo>
                    <a:pt x="75" y="2128"/>
                  </a:lnTo>
                  <a:lnTo>
                    <a:pt x="106" y="2068"/>
                  </a:lnTo>
                  <a:lnTo>
                    <a:pt x="143" y="2011"/>
                  </a:lnTo>
                  <a:lnTo>
                    <a:pt x="184" y="1957"/>
                  </a:lnTo>
                  <a:lnTo>
                    <a:pt x="229" y="1908"/>
                  </a:lnTo>
                  <a:lnTo>
                    <a:pt x="278" y="1861"/>
                  </a:lnTo>
                  <a:lnTo>
                    <a:pt x="331" y="1820"/>
                  </a:lnTo>
                  <a:lnTo>
                    <a:pt x="388" y="1783"/>
                  </a:lnTo>
                  <a:lnTo>
                    <a:pt x="447" y="1751"/>
                  </a:lnTo>
                  <a:lnTo>
                    <a:pt x="447" y="60"/>
                  </a:lnTo>
                  <a:lnTo>
                    <a:pt x="450" y="42"/>
                  </a:lnTo>
                  <a:lnTo>
                    <a:pt x="459" y="25"/>
                  </a:lnTo>
                  <a:lnTo>
                    <a:pt x="471" y="13"/>
                  </a:lnTo>
                  <a:lnTo>
                    <a:pt x="488" y="3"/>
                  </a:lnTo>
                  <a:lnTo>
                    <a:pt x="5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2F4D617B-37D4-43F0-B268-36D80FE324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0648"/>
          <a:stretch/>
        </p:blipFill>
        <p:spPr>
          <a:xfrm>
            <a:off x="8658013" y="4855458"/>
            <a:ext cx="3491993" cy="14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9777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EC6359-F130-4FD3-8CAB-F3E6192A8D56}"/>
              </a:ext>
            </a:extLst>
          </p:cNvPr>
          <p:cNvSpPr txBox="1"/>
          <p:nvPr/>
        </p:nvSpPr>
        <p:spPr>
          <a:xfrm>
            <a:off x="2438400" y="1706880"/>
            <a:ext cx="851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32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Robust IP/RS-232 connection capability ensures compatibility with leading home automation systems, with easily downloaded drivers available for:</a:t>
            </a: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3D39C25-44E5-4A73-BAEB-FF355CE8A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76E6544D-7C06-4EA8-9919-16F8886B8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3" name="Text Box 48">
            <a:extLst>
              <a:ext uri="{FF2B5EF4-FFF2-40B4-BE49-F238E27FC236}">
                <a16:creationId xmlns:a16="http://schemas.microsoft.com/office/drawing/2014/main" id="{BD2BFB98-5A55-474A-807E-6FEC59F8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AC6DC-F404-4251-9823-9633B8FFDD8B}"/>
              </a:ext>
            </a:extLst>
          </p:cNvPr>
          <p:cNvSpPr txBox="1"/>
          <p:nvPr/>
        </p:nvSpPr>
        <p:spPr>
          <a:xfrm>
            <a:off x="3951515" y="925286"/>
            <a:ext cx="4288971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2667" b="1" dirty="0">
                <a:solidFill>
                  <a:srgbClr val="000000"/>
                </a:solidFill>
                <a:latin typeface="Calibri"/>
              </a:rPr>
              <a:t>Automation Compatibility</a:t>
            </a:r>
          </a:p>
          <a:p>
            <a:pPr defTabSz="914332"/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2" name="Group 611">
            <a:extLst>
              <a:ext uri="{FF2B5EF4-FFF2-40B4-BE49-F238E27FC236}">
                <a16:creationId xmlns:a16="http://schemas.microsoft.com/office/drawing/2014/main" id="{ABC99AC8-3500-4672-BFFC-7438113E91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941" y="2460281"/>
            <a:ext cx="1828800" cy="1937441"/>
            <a:chOff x="1205" y="3905"/>
            <a:chExt cx="303" cy="32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7" name="Freeform 613">
              <a:extLst>
                <a:ext uri="{FF2B5EF4-FFF2-40B4-BE49-F238E27FC236}">
                  <a16:creationId xmlns:a16="http://schemas.microsoft.com/office/drawing/2014/main" id="{9E70B2FC-3F79-4EDE-AE1E-5738F7B3A7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4" y="3975"/>
              <a:ext cx="244" cy="251"/>
            </a:xfrm>
            <a:custGeom>
              <a:avLst/>
              <a:gdLst>
                <a:gd name="T0" fmla="*/ 428 w 2440"/>
                <a:gd name="T1" fmla="*/ 1526 h 2760"/>
                <a:gd name="T2" fmla="*/ 428 w 2440"/>
                <a:gd name="T3" fmla="*/ 2101 h 2760"/>
                <a:gd name="T4" fmla="*/ 992 w 2440"/>
                <a:gd name="T5" fmla="*/ 2101 h 2760"/>
                <a:gd name="T6" fmla="*/ 992 w 2440"/>
                <a:gd name="T7" fmla="*/ 1526 h 2760"/>
                <a:gd name="T8" fmla="*/ 428 w 2440"/>
                <a:gd name="T9" fmla="*/ 1526 h 2760"/>
                <a:gd name="T10" fmla="*/ 1221 w 2440"/>
                <a:gd name="T11" fmla="*/ 0 h 2760"/>
                <a:gd name="T12" fmla="*/ 2440 w 2440"/>
                <a:gd name="T13" fmla="*/ 1336 h 2760"/>
                <a:gd name="T14" fmla="*/ 2440 w 2440"/>
                <a:gd name="T15" fmla="*/ 2697 h 2760"/>
                <a:gd name="T16" fmla="*/ 2437 w 2440"/>
                <a:gd name="T17" fmla="*/ 2717 h 2760"/>
                <a:gd name="T18" fmla="*/ 2429 w 2440"/>
                <a:gd name="T19" fmla="*/ 2734 h 2760"/>
                <a:gd name="T20" fmla="*/ 2417 w 2440"/>
                <a:gd name="T21" fmla="*/ 2748 h 2760"/>
                <a:gd name="T22" fmla="*/ 2401 w 2440"/>
                <a:gd name="T23" fmla="*/ 2757 h 2760"/>
                <a:gd name="T24" fmla="*/ 2383 w 2440"/>
                <a:gd name="T25" fmla="*/ 2760 h 2760"/>
                <a:gd name="T26" fmla="*/ 2012 w 2440"/>
                <a:gd name="T27" fmla="*/ 2760 h 2760"/>
                <a:gd name="T28" fmla="*/ 2012 w 2440"/>
                <a:gd name="T29" fmla="*/ 1526 h 2760"/>
                <a:gd name="T30" fmla="*/ 1387 w 2440"/>
                <a:gd name="T31" fmla="*/ 1526 h 2760"/>
                <a:gd name="T32" fmla="*/ 1387 w 2440"/>
                <a:gd name="T33" fmla="*/ 2760 h 2760"/>
                <a:gd name="T34" fmla="*/ 56 w 2440"/>
                <a:gd name="T35" fmla="*/ 2760 h 2760"/>
                <a:gd name="T36" fmla="*/ 38 w 2440"/>
                <a:gd name="T37" fmla="*/ 2757 h 2760"/>
                <a:gd name="T38" fmla="*/ 23 w 2440"/>
                <a:gd name="T39" fmla="*/ 2748 h 2760"/>
                <a:gd name="T40" fmla="*/ 11 w 2440"/>
                <a:gd name="T41" fmla="*/ 2734 h 2760"/>
                <a:gd name="T42" fmla="*/ 3 w 2440"/>
                <a:gd name="T43" fmla="*/ 2717 h 2760"/>
                <a:gd name="T44" fmla="*/ 0 w 2440"/>
                <a:gd name="T45" fmla="*/ 2697 h 2760"/>
                <a:gd name="T46" fmla="*/ 0 w 2440"/>
                <a:gd name="T47" fmla="*/ 1336 h 2760"/>
                <a:gd name="T48" fmla="*/ 1221 w 2440"/>
                <a:gd name="T49" fmla="*/ 0 h 2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40" h="2760">
                  <a:moveTo>
                    <a:pt x="428" y="1526"/>
                  </a:moveTo>
                  <a:lnTo>
                    <a:pt x="428" y="2101"/>
                  </a:lnTo>
                  <a:lnTo>
                    <a:pt x="992" y="2101"/>
                  </a:lnTo>
                  <a:lnTo>
                    <a:pt x="992" y="1526"/>
                  </a:lnTo>
                  <a:lnTo>
                    <a:pt x="428" y="1526"/>
                  </a:lnTo>
                  <a:close/>
                  <a:moveTo>
                    <a:pt x="1221" y="0"/>
                  </a:moveTo>
                  <a:lnTo>
                    <a:pt x="2440" y="1336"/>
                  </a:lnTo>
                  <a:lnTo>
                    <a:pt x="2440" y="2697"/>
                  </a:lnTo>
                  <a:lnTo>
                    <a:pt x="2437" y="2717"/>
                  </a:lnTo>
                  <a:lnTo>
                    <a:pt x="2429" y="2734"/>
                  </a:lnTo>
                  <a:lnTo>
                    <a:pt x="2417" y="2748"/>
                  </a:lnTo>
                  <a:lnTo>
                    <a:pt x="2401" y="2757"/>
                  </a:lnTo>
                  <a:lnTo>
                    <a:pt x="2383" y="2760"/>
                  </a:lnTo>
                  <a:lnTo>
                    <a:pt x="2012" y="2760"/>
                  </a:lnTo>
                  <a:lnTo>
                    <a:pt x="2012" y="1526"/>
                  </a:lnTo>
                  <a:lnTo>
                    <a:pt x="1387" y="1526"/>
                  </a:lnTo>
                  <a:lnTo>
                    <a:pt x="1387" y="2760"/>
                  </a:lnTo>
                  <a:lnTo>
                    <a:pt x="56" y="2760"/>
                  </a:lnTo>
                  <a:lnTo>
                    <a:pt x="38" y="2757"/>
                  </a:lnTo>
                  <a:lnTo>
                    <a:pt x="23" y="2748"/>
                  </a:lnTo>
                  <a:lnTo>
                    <a:pt x="11" y="2734"/>
                  </a:lnTo>
                  <a:lnTo>
                    <a:pt x="3" y="2717"/>
                  </a:lnTo>
                  <a:lnTo>
                    <a:pt x="0" y="2697"/>
                  </a:lnTo>
                  <a:lnTo>
                    <a:pt x="0" y="1336"/>
                  </a:lnTo>
                  <a:lnTo>
                    <a:pt x="12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Freeform 614">
              <a:extLst>
                <a:ext uri="{FF2B5EF4-FFF2-40B4-BE49-F238E27FC236}">
                  <a16:creationId xmlns:a16="http://schemas.microsoft.com/office/drawing/2014/main" id="{3F138845-B073-491F-8DBD-977571EDE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3905"/>
              <a:ext cx="303" cy="174"/>
            </a:xfrm>
            <a:custGeom>
              <a:avLst/>
              <a:gdLst>
                <a:gd name="T0" fmla="*/ 1514 w 3027"/>
                <a:gd name="T1" fmla="*/ 0 h 1915"/>
                <a:gd name="T2" fmla="*/ 2981 w 3027"/>
                <a:gd name="T3" fmla="*/ 1613 h 1915"/>
                <a:gd name="T4" fmla="*/ 2999 w 3027"/>
                <a:gd name="T5" fmla="*/ 1637 h 1915"/>
                <a:gd name="T6" fmla="*/ 3013 w 3027"/>
                <a:gd name="T7" fmla="*/ 1665 h 1915"/>
                <a:gd name="T8" fmla="*/ 3023 w 3027"/>
                <a:gd name="T9" fmla="*/ 1693 h 1915"/>
                <a:gd name="T10" fmla="*/ 3027 w 3027"/>
                <a:gd name="T11" fmla="*/ 1723 h 1915"/>
                <a:gd name="T12" fmla="*/ 3027 w 3027"/>
                <a:gd name="T13" fmla="*/ 1754 h 1915"/>
                <a:gd name="T14" fmla="*/ 3023 w 3027"/>
                <a:gd name="T15" fmla="*/ 1783 h 1915"/>
                <a:gd name="T16" fmla="*/ 3013 w 3027"/>
                <a:gd name="T17" fmla="*/ 1812 h 1915"/>
                <a:gd name="T18" fmla="*/ 2999 w 3027"/>
                <a:gd name="T19" fmla="*/ 1838 h 1915"/>
                <a:gd name="T20" fmla="*/ 2981 w 3027"/>
                <a:gd name="T21" fmla="*/ 1864 h 1915"/>
                <a:gd name="T22" fmla="*/ 2958 w 3027"/>
                <a:gd name="T23" fmla="*/ 1884 h 1915"/>
                <a:gd name="T24" fmla="*/ 2934 w 3027"/>
                <a:gd name="T25" fmla="*/ 1899 h 1915"/>
                <a:gd name="T26" fmla="*/ 2908 w 3027"/>
                <a:gd name="T27" fmla="*/ 1910 h 1915"/>
                <a:gd name="T28" fmla="*/ 2881 w 3027"/>
                <a:gd name="T29" fmla="*/ 1914 h 1915"/>
                <a:gd name="T30" fmla="*/ 2853 w 3027"/>
                <a:gd name="T31" fmla="*/ 1914 h 1915"/>
                <a:gd name="T32" fmla="*/ 2826 w 3027"/>
                <a:gd name="T33" fmla="*/ 1910 h 1915"/>
                <a:gd name="T34" fmla="*/ 2800 w 3027"/>
                <a:gd name="T35" fmla="*/ 1899 h 1915"/>
                <a:gd name="T36" fmla="*/ 2775 w 3027"/>
                <a:gd name="T37" fmla="*/ 1884 h 1915"/>
                <a:gd name="T38" fmla="*/ 2753 w 3027"/>
                <a:gd name="T39" fmla="*/ 1864 h 1915"/>
                <a:gd name="T40" fmla="*/ 1514 w 3027"/>
                <a:gd name="T41" fmla="*/ 502 h 1915"/>
                <a:gd name="T42" fmla="*/ 275 w 3027"/>
                <a:gd name="T43" fmla="*/ 1864 h 1915"/>
                <a:gd name="T44" fmla="*/ 255 w 3027"/>
                <a:gd name="T45" fmla="*/ 1882 h 1915"/>
                <a:gd name="T46" fmla="*/ 233 w 3027"/>
                <a:gd name="T47" fmla="*/ 1897 h 1915"/>
                <a:gd name="T48" fmla="*/ 210 w 3027"/>
                <a:gd name="T49" fmla="*/ 1907 h 1915"/>
                <a:gd name="T50" fmla="*/ 185 w 3027"/>
                <a:gd name="T51" fmla="*/ 1913 h 1915"/>
                <a:gd name="T52" fmla="*/ 161 w 3027"/>
                <a:gd name="T53" fmla="*/ 1915 h 1915"/>
                <a:gd name="T54" fmla="*/ 136 w 3027"/>
                <a:gd name="T55" fmla="*/ 1913 h 1915"/>
                <a:gd name="T56" fmla="*/ 112 w 3027"/>
                <a:gd name="T57" fmla="*/ 1907 h 1915"/>
                <a:gd name="T58" fmla="*/ 89 w 3027"/>
                <a:gd name="T59" fmla="*/ 1897 h 1915"/>
                <a:gd name="T60" fmla="*/ 67 w 3027"/>
                <a:gd name="T61" fmla="*/ 1882 h 1915"/>
                <a:gd name="T62" fmla="*/ 47 w 3027"/>
                <a:gd name="T63" fmla="*/ 1864 h 1915"/>
                <a:gd name="T64" fmla="*/ 28 w 3027"/>
                <a:gd name="T65" fmla="*/ 1838 h 1915"/>
                <a:gd name="T66" fmla="*/ 14 w 3027"/>
                <a:gd name="T67" fmla="*/ 1812 h 1915"/>
                <a:gd name="T68" fmla="*/ 5 w 3027"/>
                <a:gd name="T69" fmla="*/ 1783 h 1915"/>
                <a:gd name="T70" fmla="*/ 0 w 3027"/>
                <a:gd name="T71" fmla="*/ 1754 h 1915"/>
                <a:gd name="T72" fmla="*/ 0 w 3027"/>
                <a:gd name="T73" fmla="*/ 1723 h 1915"/>
                <a:gd name="T74" fmla="*/ 5 w 3027"/>
                <a:gd name="T75" fmla="*/ 1693 h 1915"/>
                <a:gd name="T76" fmla="*/ 14 w 3027"/>
                <a:gd name="T77" fmla="*/ 1665 h 1915"/>
                <a:gd name="T78" fmla="*/ 28 w 3027"/>
                <a:gd name="T79" fmla="*/ 1637 h 1915"/>
                <a:gd name="T80" fmla="*/ 47 w 3027"/>
                <a:gd name="T81" fmla="*/ 1613 h 1915"/>
                <a:gd name="T82" fmla="*/ 564 w 3027"/>
                <a:gd name="T83" fmla="*/ 1044 h 1915"/>
                <a:gd name="T84" fmla="*/ 564 w 3027"/>
                <a:gd name="T85" fmla="*/ 426 h 1915"/>
                <a:gd name="T86" fmla="*/ 566 w 3027"/>
                <a:gd name="T87" fmla="*/ 397 h 1915"/>
                <a:gd name="T88" fmla="*/ 574 w 3027"/>
                <a:gd name="T89" fmla="*/ 371 h 1915"/>
                <a:gd name="T90" fmla="*/ 586 w 3027"/>
                <a:gd name="T91" fmla="*/ 347 h 1915"/>
                <a:gd name="T92" fmla="*/ 601 w 3027"/>
                <a:gd name="T93" fmla="*/ 326 h 1915"/>
                <a:gd name="T94" fmla="*/ 621 w 3027"/>
                <a:gd name="T95" fmla="*/ 309 h 1915"/>
                <a:gd name="T96" fmla="*/ 642 w 3027"/>
                <a:gd name="T97" fmla="*/ 296 h 1915"/>
                <a:gd name="T98" fmla="*/ 667 w 3027"/>
                <a:gd name="T99" fmla="*/ 287 h 1915"/>
                <a:gd name="T100" fmla="*/ 693 w 3027"/>
                <a:gd name="T101" fmla="*/ 285 h 1915"/>
                <a:gd name="T102" fmla="*/ 719 w 3027"/>
                <a:gd name="T103" fmla="*/ 287 h 1915"/>
                <a:gd name="T104" fmla="*/ 743 w 3027"/>
                <a:gd name="T105" fmla="*/ 296 h 1915"/>
                <a:gd name="T106" fmla="*/ 766 w 3027"/>
                <a:gd name="T107" fmla="*/ 309 h 1915"/>
                <a:gd name="T108" fmla="*/ 785 w 3027"/>
                <a:gd name="T109" fmla="*/ 326 h 1915"/>
                <a:gd name="T110" fmla="*/ 800 w 3027"/>
                <a:gd name="T111" fmla="*/ 347 h 1915"/>
                <a:gd name="T112" fmla="*/ 812 w 3027"/>
                <a:gd name="T113" fmla="*/ 371 h 1915"/>
                <a:gd name="T114" fmla="*/ 820 w 3027"/>
                <a:gd name="T115" fmla="*/ 397 h 1915"/>
                <a:gd name="T116" fmla="*/ 822 w 3027"/>
                <a:gd name="T117" fmla="*/ 426 h 1915"/>
                <a:gd name="T118" fmla="*/ 822 w 3027"/>
                <a:gd name="T119" fmla="*/ 762 h 1915"/>
                <a:gd name="T120" fmla="*/ 1514 w 3027"/>
                <a:gd name="T121" fmla="*/ 0 h 1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7" h="1915">
                  <a:moveTo>
                    <a:pt x="1514" y="0"/>
                  </a:moveTo>
                  <a:lnTo>
                    <a:pt x="2981" y="1613"/>
                  </a:lnTo>
                  <a:lnTo>
                    <a:pt x="2999" y="1637"/>
                  </a:lnTo>
                  <a:lnTo>
                    <a:pt x="3013" y="1665"/>
                  </a:lnTo>
                  <a:lnTo>
                    <a:pt x="3023" y="1693"/>
                  </a:lnTo>
                  <a:lnTo>
                    <a:pt x="3027" y="1723"/>
                  </a:lnTo>
                  <a:lnTo>
                    <a:pt x="3027" y="1754"/>
                  </a:lnTo>
                  <a:lnTo>
                    <a:pt x="3023" y="1783"/>
                  </a:lnTo>
                  <a:lnTo>
                    <a:pt x="3013" y="1812"/>
                  </a:lnTo>
                  <a:lnTo>
                    <a:pt x="2999" y="1838"/>
                  </a:lnTo>
                  <a:lnTo>
                    <a:pt x="2981" y="1864"/>
                  </a:lnTo>
                  <a:lnTo>
                    <a:pt x="2958" y="1884"/>
                  </a:lnTo>
                  <a:lnTo>
                    <a:pt x="2934" y="1899"/>
                  </a:lnTo>
                  <a:lnTo>
                    <a:pt x="2908" y="1910"/>
                  </a:lnTo>
                  <a:lnTo>
                    <a:pt x="2881" y="1914"/>
                  </a:lnTo>
                  <a:lnTo>
                    <a:pt x="2853" y="1914"/>
                  </a:lnTo>
                  <a:lnTo>
                    <a:pt x="2826" y="1910"/>
                  </a:lnTo>
                  <a:lnTo>
                    <a:pt x="2800" y="1899"/>
                  </a:lnTo>
                  <a:lnTo>
                    <a:pt x="2775" y="1884"/>
                  </a:lnTo>
                  <a:lnTo>
                    <a:pt x="2753" y="1864"/>
                  </a:lnTo>
                  <a:lnTo>
                    <a:pt x="1514" y="502"/>
                  </a:lnTo>
                  <a:lnTo>
                    <a:pt x="275" y="1864"/>
                  </a:lnTo>
                  <a:lnTo>
                    <a:pt x="255" y="1882"/>
                  </a:lnTo>
                  <a:lnTo>
                    <a:pt x="233" y="1897"/>
                  </a:lnTo>
                  <a:lnTo>
                    <a:pt x="210" y="1907"/>
                  </a:lnTo>
                  <a:lnTo>
                    <a:pt x="185" y="1913"/>
                  </a:lnTo>
                  <a:lnTo>
                    <a:pt x="161" y="1915"/>
                  </a:lnTo>
                  <a:lnTo>
                    <a:pt x="136" y="1913"/>
                  </a:lnTo>
                  <a:lnTo>
                    <a:pt x="112" y="1907"/>
                  </a:lnTo>
                  <a:lnTo>
                    <a:pt x="89" y="1897"/>
                  </a:lnTo>
                  <a:lnTo>
                    <a:pt x="67" y="1882"/>
                  </a:lnTo>
                  <a:lnTo>
                    <a:pt x="47" y="1864"/>
                  </a:lnTo>
                  <a:lnTo>
                    <a:pt x="28" y="1838"/>
                  </a:lnTo>
                  <a:lnTo>
                    <a:pt x="14" y="1812"/>
                  </a:lnTo>
                  <a:lnTo>
                    <a:pt x="5" y="1783"/>
                  </a:lnTo>
                  <a:lnTo>
                    <a:pt x="0" y="1754"/>
                  </a:lnTo>
                  <a:lnTo>
                    <a:pt x="0" y="1723"/>
                  </a:lnTo>
                  <a:lnTo>
                    <a:pt x="5" y="1693"/>
                  </a:lnTo>
                  <a:lnTo>
                    <a:pt x="14" y="1665"/>
                  </a:lnTo>
                  <a:lnTo>
                    <a:pt x="28" y="1637"/>
                  </a:lnTo>
                  <a:lnTo>
                    <a:pt x="47" y="1613"/>
                  </a:lnTo>
                  <a:lnTo>
                    <a:pt x="564" y="1044"/>
                  </a:lnTo>
                  <a:lnTo>
                    <a:pt x="564" y="426"/>
                  </a:lnTo>
                  <a:lnTo>
                    <a:pt x="566" y="397"/>
                  </a:lnTo>
                  <a:lnTo>
                    <a:pt x="574" y="371"/>
                  </a:lnTo>
                  <a:lnTo>
                    <a:pt x="586" y="347"/>
                  </a:lnTo>
                  <a:lnTo>
                    <a:pt x="601" y="326"/>
                  </a:lnTo>
                  <a:lnTo>
                    <a:pt x="621" y="309"/>
                  </a:lnTo>
                  <a:lnTo>
                    <a:pt x="642" y="296"/>
                  </a:lnTo>
                  <a:lnTo>
                    <a:pt x="667" y="287"/>
                  </a:lnTo>
                  <a:lnTo>
                    <a:pt x="693" y="285"/>
                  </a:lnTo>
                  <a:lnTo>
                    <a:pt x="719" y="287"/>
                  </a:lnTo>
                  <a:lnTo>
                    <a:pt x="743" y="296"/>
                  </a:lnTo>
                  <a:lnTo>
                    <a:pt x="766" y="309"/>
                  </a:lnTo>
                  <a:lnTo>
                    <a:pt x="785" y="326"/>
                  </a:lnTo>
                  <a:lnTo>
                    <a:pt x="800" y="347"/>
                  </a:lnTo>
                  <a:lnTo>
                    <a:pt x="812" y="371"/>
                  </a:lnTo>
                  <a:lnTo>
                    <a:pt x="820" y="397"/>
                  </a:lnTo>
                  <a:lnTo>
                    <a:pt x="822" y="426"/>
                  </a:lnTo>
                  <a:lnTo>
                    <a:pt x="822" y="762"/>
                  </a:lnTo>
                  <a:lnTo>
                    <a:pt x="15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93">
            <a:extLst>
              <a:ext uri="{FF2B5EF4-FFF2-40B4-BE49-F238E27FC236}">
                <a16:creationId xmlns:a16="http://schemas.microsoft.com/office/drawing/2014/main" id="{16A76F50-E35E-4A01-A028-8E61EEBE2E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19238" y="4113677"/>
            <a:ext cx="714599" cy="706539"/>
            <a:chOff x="2506" y="1824"/>
            <a:chExt cx="266" cy="26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1" name="Freeform 95">
              <a:extLst>
                <a:ext uri="{FF2B5EF4-FFF2-40B4-BE49-F238E27FC236}">
                  <a16:creationId xmlns:a16="http://schemas.microsoft.com/office/drawing/2014/main" id="{D668EA40-73FA-42A5-BC9F-64BAB3BCB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1897"/>
              <a:ext cx="28" cy="28"/>
            </a:xfrm>
            <a:custGeom>
              <a:avLst/>
              <a:gdLst>
                <a:gd name="T0" fmla="*/ 181 w 363"/>
                <a:gd name="T1" fmla="*/ 0 h 365"/>
                <a:gd name="T2" fmla="*/ 214 w 363"/>
                <a:gd name="T3" fmla="*/ 4 h 365"/>
                <a:gd name="T4" fmla="*/ 245 w 363"/>
                <a:gd name="T5" fmla="*/ 12 h 365"/>
                <a:gd name="T6" fmla="*/ 274 w 363"/>
                <a:gd name="T7" fmla="*/ 25 h 365"/>
                <a:gd name="T8" fmla="*/ 299 w 363"/>
                <a:gd name="T9" fmla="*/ 43 h 365"/>
                <a:gd name="T10" fmla="*/ 321 w 363"/>
                <a:gd name="T11" fmla="*/ 65 h 365"/>
                <a:gd name="T12" fmla="*/ 339 w 363"/>
                <a:gd name="T13" fmla="*/ 90 h 365"/>
                <a:gd name="T14" fmla="*/ 352 w 363"/>
                <a:gd name="T15" fmla="*/ 118 h 365"/>
                <a:gd name="T16" fmla="*/ 361 w 363"/>
                <a:gd name="T17" fmla="*/ 150 h 365"/>
                <a:gd name="T18" fmla="*/ 363 w 363"/>
                <a:gd name="T19" fmla="*/ 183 h 365"/>
                <a:gd name="T20" fmla="*/ 361 w 363"/>
                <a:gd name="T21" fmla="*/ 215 h 365"/>
                <a:gd name="T22" fmla="*/ 352 w 363"/>
                <a:gd name="T23" fmla="*/ 246 h 365"/>
                <a:gd name="T24" fmla="*/ 339 w 363"/>
                <a:gd name="T25" fmla="*/ 274 h 365"/>
                <a:gd name="T26" fmla="*/ 321 w 363"/>
                <a:gd name="T27" fmla="*/ 300 h 365"/>
                <a:gd name="T28" fmla="*/ 299 w 363"/>
                <a:gd name="T29" fmla="*/ 322 h 365"/>
                <a:gd name="T30" fmla="*/ 274 w 363"/>
                <a:gd name="T31" fmla="*/ 340 h 365"/>
                <a:gd name="T32" fmla="*/ 245 w 363"/>
                <a:gd name="T33" fmla="*/ 353 h 365"/>
                <a:gd name="T34" fmla="*/ 214 w 363"/>
                <a:gd name="T35" fmla="*/ 362 h 365"/>
                <a:gd name="T36" fmla="*/ 181 w 363"/>
                <a:gd name="T37" fmla="*/ 365 h 365"/>
                <a:gd name="T38" fmla="*/ 149 w 363"/>
                <a:gd name="T39" fmla="*/ 362 h 365"/>
                <a:gd name="T40" fmla="*/ 119 w 363"/>
                <a:gd name="T41" fmla="*/ 353 h 365"/>
                <a:gd name="T42" fmla="*/ 90 w 363"/>
                <a:gd name="T43" fmla="*/ 340 h 365"/>
                <a:gd name="T44" fmla="*/ 65 w 363"/>
                <a:gd name="T45" fmla="*/ 322 h 365"/>
                <a:gd name="T46" fmla="*/ 43 w 363"/>
                <a:gd name="T47" fmla="*/ 300 h 365"/>
                <a:gd name="T48" fmla="*/ 25 w 363"/>
                <a:gd name="T49" fmla="*/ 274 h 365"/>
                <a:gd name="T50" fmla="*/ 12 w 363"/>
                <a:gd name="T51" fmla="*/ 246 h 365"/>
                <a:gd name="T52" fmla="*/ 3 w 363"/>
                <a:gd name="T53" fmla="*/ 215 h 365"/>
                <a:gd name="T54" fmla="*/ 0 w 363"/>
                <a:gd name="T55" fmla="*/ 183 h 365"/>
                <a:gd name="T56" fmla="*/ 3 w 363"/>
                <a:gd name="T57" fmla="*/ 150 h 365"/>
                <a:gd name="T58" fmla="*/ 12 w 363"/>
                <a:gd name="T59" fmla="*/ 118 h 365"/>
                <a:gd name="T60" fmla="*/ 25 w 363"/>
                <a:gd name="T61" fmla="*/ 90 h 365"/>
                <a:gd name="T62" fmla="*/ 43 w 363"/>
                <a:gd name="T63" fmla="*/ 65 h 365"/>
                <a:gd name="T64" fmla="*/ 65 w 363"/>
                <a:gd name="T65" fmla="*/ 43 h 365"/>
                <a:gd name="T66" fmla="*/ 90 w 363"/>
                <a:gd name="T67" fmla="*/ 25 h 365"/>
                <a:gd name="T68" fmla="*/ 119 w 363"/>
                <a:gd name="T69" fmla="*/ 12 h 365"/>
                <a:gd name="T70" fmla="*/ 149 w 363"/>
                <a:gd name="T71" fmla="*/ 4 h 365"/>
                <a:gd name="T72" fmla="*/ 181 w 363"/>
                <a:gd name="T7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3" h="365">
                  <a:moveTo>
                    <a:pt x="181" y="0"/>
                  </a:moveTo>
                  <a:lnTo>
                    <a:pt x="214" y="4"/>
                  </a:lnTo>
                  <a:lnTo>
                    <a:pt x="245" y="12"/>
                  </a:lnTo>
                  <a:lnTo>
                    <a:pt x="274" y="25"/>
                  </a:lnTo>
                  <a:lnTo>
                    <a:pt x="299" y="43"/>
                  </a:lnTo>
                  <a:lnTo>
                    <a:pt x="321" y="65"/>
                  </a:lnTo>
                  <a:lnTo>
                    <a:pt x="339" y="90"/>
                  </a:lnTo>
                  <a:lnTo>
                    <a:pt x="352" y="118"/>
                  </a:lnTo>
                  <a:lnTo>
                    <a:pt x="361" y="150"/>
                  </a:lnTo>
                  <a:lnTo>
                    <a:pt x="363" y="183"/>
                  </a:lnTo>
                  <a:lnTo>
                    <a:pt x="361" y="215"/>
                  </a:lnTo>
                  <a:lnTo>
                    <a:pt x="352" y="246"/>
                  </a:lnTo>
                  <a:lnTo>
                    <a:pt x="339" y="274"/>
                  </a:lnTo>
                  <a:lnTo>
                    <a:pt x="321" y="300"/>
                  </a:lnTo>
                  <a:lnTo>
                    <a:pt x="299" y="322"/>
                  </a:lnTo>
                  <a:lnTo>
                    <a:pt x="274" y="340"/>
                  </a:lnTo>
                  <a:lnTo>
                    <a:pt x="245" y="353"/>
                  </a:lnTo>
                  <a:lnTo>
                    <a:pt x="214" y="362"/>
                  </a:lnTo>
                  <a:lnTo>
                    <a:pt x="181" y="365"/>
                  </a:lnTo>
                  <a:lnTo>
                    <a:pt x="149" y="362"/>
                  </a:lnTo>
                  <a:lnTo>
                    <a:pt x="119" y="353"/>
                  </a:lnTo>
                  <a:lnTo>
                    <a:pt x="90" y="340"/>
                  </a:lnTo>
                  <a:lnTo>
                    <a:pt x="65" y="322"/>
                  </a:lnTo>
                  <a:lnTo>
                    <a:pt x="43" y="300"/>
                  </a:lnTo>
                  <a:lnTo>
                    <a:pt x="25" y="274"/>
                  </a:lnTo>
                  <a:lnTo>
                    <a:pt x="12" y="246"/>
                  </a:lnTo>
                  <a:lnTo>
                    <a:pt x="3" y="215"/>
                  </a:lnTo>
                  <a:lnTo>
                    <a:pt x="0" y="183"/>
                  </a:lnTo>
                  <a:lnTo>
                    <a:pt x="3" y="150"/>
                  </a:lnTo>
                  <a:lnTo>
                    <a:pt x="12" y="118"/>
                  </a:lnTo>
                  <a:lnTo>
                    <a:pt x="25" y="90"/>
                  </a:lnTo>
                  <a:lnTo>
                    <a:pt x="43" y="65"/>
                  </a:lnTo>
                  <a:lnTo>
                    <a:pt x="65" y="43"/>
                  </a:lnTo>
                  <a:lnTo>
                    <a:pt x="90" y="25"/>
                  </a:lnTo>
                  <a:lnTo>
                    <a:pt x="119" y="12"/>
                  </a:lnTo>
                  <a:lnTo>
                    <a:pt x="149" y="4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Freeform 96">
              <a:extLst>
                <a:ext uri="{FF2B5EF4-FFF2-40B4-BE49-F238E27FC236}">
                  <a16:creationId xmlns:a16="http://schemas.microsoft.com/office/drawing/2014/main" id="{0B8A1F53-4D21-4040-92B9-E577724158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5" y="1824"/>
              <a:ext cx="197" cy="197"/>
            </a:xfrm>
            <a:custGeom>
              <a:avLst/>
              <a:gdLst>
                <a:gd name="T0" fmla="*/ 1097 w 2552"/>
                <a:gd name="T1" fmla="*/ 743 h 2563"/>
                <a:gd name="T2" fmla="*/ 897 w 2552"/>
                <a:gd name="T3" fmla="*/ 861 h 2563"/>
                <a:gd name="T4" fmla="*/ 761 w 2552"/>
                <a:gd name="T5" fmla="*/ 1047 h 2563"/>
                <a:gd name="T6" fmla="*/ 710 w 2552"/>
                <a:gd name="T7" fmla="*/ 1282 h 2563"/>
                <a:gd name="T8" fmla="*/ 761 w 2552"/>
                <a:gd name="T9" fmla="*/ 1517 h 2563"/>
                <a:gd name="T10" fmla="*/ 897 w 2552"/>
                <a:gd name="T11" fmla="*/ 1704 h 2563"/>
                <a:gd name="T12" fmla="*/ 1097 w 2552"/>
                <a:gd name="T13" fmla="*/ 1822 h 2563"/>
                <a:gd name="T14" fmla="*/ 1337 w 2552"/>
                <a:gd name="T15" fmla="*/ 1847 h 2563"/>
                <a:gd name="T16" fmla="*/ 1562 w 2552"/>
                <a:gd name="T17" fmla="*/ 1772 h 2563"/>
                <a:gd name="T18" fmla="*/ 1732 w 2552"/>
                <a:gd name="T19" fmla="*/ 1618 h 2563"/>
                <a:gd name="T20" fmla="*/ 1829 w 2552"/>
                <a:gd name="T21" fmla="*/ 1404 h 2563"/>
                <a:gd name="T22" fmla="*/ 1829 w 2552"/>
                <a:gd name="T23" fmla="*/ 1161 h 2563"/>
                <a:gd name="T24" fmla="*/ 1732 w 2552"/>
                <a:gd name="T25" fmla="*/ 947 h 2563"/>
                <a:gd name="T26" fmla="*/ 1562 w 2552"/>
                <a:gd name="T27" fmla="*/ 791 h 2563"/>
                <a:gd name="T28" fmla="*/ 1337 w 2552"/>
                <a:gd name="T29" fmla="*/ 716 h 2563"/>
                <a:gd name="T30" fmla="*/ 1536 w 2552"/>
                <a:gd name="T31" fmla="*/ 4 h 2563"/>
                <a:gd name="T32" fmla="*/ 1594 w 2552"/>
                <a:gd name="T33" fmla="*/ 61 h 2563"/>
                <a:gd name="T34" fmla="*/ 1698 w 2552"/>
                <a:gd name="T35" fmla="*/ 330 h 2563"/>
                <a:gd name="T36" fmla="*/ 1924 w 2552"/>
                <a:gd name="T37" fmla="*/ 187 h 2563"/>
                <a:gd name="T38" fmla="*/ 1994 w 2552"/>
                <a:gd name="T39" fmla="*/ 194 h 2563"/>
                <a:gd name="T40" fmla="*/ 2366 w 2552"/>
                <a:gd name="T41" fmla="*/ 577 h 2563"/>
                <a:gd name="T42" fmla="*/ 2358 w 2552"/>
                <a:gd name="T43" fmla="*/ 648 h 2563"/>
                <a:gd name="T44" fmla="*/ 2244 w 2552"/>
                <a:gd name="T45" fmla="*/ 908 h 2563"/>
                <a:gd name="T46" fmla="*/ 2510 w 2552"/>
                <a:gd name="T47" fmla="*/ 971 h 2563"/>
                <a:gd name="T48" fmla="*/ 2552 w 2552"/>
                <a:gd name="T49" fmla="*/ 1043 h 2563"/>
                <a:gd name="T50" fmla="*/ 2527 w 2552"/>
                <a:gd name="T51" fmla="*/ 1581 h 2563"/>
                <a:gd name="T52" fmla="*/ 2261 w 2552"/>
                <a:gd name="T53" fmla="*/ 1605 h 2563"/>
                <a:gd name="T54" fmla="*/ 2346 w 2552"/>
                <a:gd name="T55" fmla="*/ 1902 h 2563"/>
                <a:gd name="T56" fmla="*/ 2370 w 2552"/>
                <a:gd name="T57" fmla="*/ 1969 h 2563"/>
                <a:gd name="T58" fmla="*/ 2009 w 2552"/>
                <a:gd name="T59" fmla="*/ 2358 h 2563"/>
                <a:gd name="T60" fmla="*/ 1942 w 2552"/>
                <a:gd name="T61" fmla="*/ 2381 h 2563"/>
                <a:gd name="T62" fmla="*/ 1746 w 2552"/>
                <a:gd name="T63" fmla="*/ 2210 h 2563"/>
                <a:gd name="T64" fmla="*/ 1597 w 2552"/>
                <a:gd name="T65" fmla="*/ 2481 h 2563"/>
                <a:gd name="T66" fmla="*/ 1556 w 2552"/>
                <a:gd name="T67" fmla="*/ 2553 h 2563"/>
                <a:gd name="T68" fmla="*/ 1016 w 2552"/>
                <a:gd name="T69" fmla="*/ 2561 h 2563"/>
                <a:gd name="T70" fmla="*/ 958 w 2552"/>
                <a:gd name="T71" fmla="*/ 2503 h 2563"/>
                <a:gd name="T72" fmla="*/ 806 w 2552"/>
                <a:gd name="T73" fmla="*/ 2210 h 2563"/>
                <a:gd name="T74" fmla="*/ 610 w 2552"/>
                <a:gd name="T75" fmla="*/ 2381 h 2563"/>
                <a:gd name="T76" fmla="*/ 543 w 2552"/>
                <a:gd name="T77" fmla="*/ 2358 h 2563"/>
                <a:gd name="T78" fmla="*/ 181 w 2552"/>
                <a:gd name="T79" fmla="*/ 1960 h 2563"/>
                <a:gd name="T80" fmla="*/ 351 w 2552"/>
                <a:gd name="T81" fmla="*/ 1754 h 2563"/>
                <a:gd name="T82" fmla="*/ 61 w 2552"/>
                <a:gd name="T83" fmla="*/ 1602 h 2563"/>
                <a:gd name="T84" fmla="*/ 3 w 2552"/>
                <a:gd name="T85" fmla="*/ 1544 h 2563"/>
                <a:gd name="T86" fmla="*/ 12 w 2552"/>
                <a:gd name="T87" fmla="*/ 1001 h 2563"/>
                <a:gd name="T88" fmla="*/ 83 w 2552"/>
                <a:gd name="T89" fmla="*/ 960 h 2563"/>
                <a:gd name="T90" fmla="*/ 351 w 2552"/>
                <a:gd name="T91" fmla="*/ 810 h 2563"/>
                <a:gd name="T92" fmla="*/ 181 w 2552"/>
                <a:gd name="T93" fmla="*/ 613 h 2563"/>
                <a:gd name="T94" fmla="*/ 206 w 2552"/>
                <a:gd name="T95" fmla="*/ 546 h 2563"/>
                <a:gd name="T96" fmla="*/ 601 w 2552"/>
                <a:gd name="T97" fmla="*/ 183 h 2563"/>
                <a:gd name="T98" fmla="*/ 806 w 2552"/>
                <a:gd name="T99" fmla="*/ 353 h 2563"/>
                <a:gd name="T100" fmla="*/ 955 w 2552"/>
                <a:gd name="T101" fmla="*/ 84 h 2563"/>
                <a:gd name="T102" fmla="*/ 996 w 2552"/>
                <a:gd name="T103" fmla="*/ 12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2" h="2563">
                  <a:moveTo>
                    <a:pt x="1275" y="713"/>
                  </a:moveTo>
                  <a:lnTo>
                    <a:pt x="1215" y="716"/>
                  </a:lnTo>
                  <a:lnTo>
                    <a:pt x="1155" y="727"/>
                  </a:lnTo>
                  <a:lnTo>
                    <a:pt x="1097" y="743"/>
                  </a:lnTo>
                  <a:lnTo>
                    <a:pt x="1043" y="764"/>
                  </a:lnTo>
                  <a:lnTo>
                    <a:pt x="990" y="791"/>
                  </a:lnTo>
                  <a:lnTo>
                    <a:pt x="942" y="824"/>
                  </a:lnTo>
                  <a:lnTo>
                    <a:pt x="897" y="861"/>
                  </a:lnTo>
                  <a:lnTo>
                    <a:pt x="856" y="902"/>
                  </a:lnTo>
                  <a:lnTo>
                    <a:pt x="820" y="947"/>
                  </a:lnTo>
                  <a:lnTo>
                    <a:pt x="787" y="995"/>
                  </a:lnTo>
                  <a:lnTo>
                    <a:pt x="761" y="1047"/>
                  </a:lnTo>
                  <a:lnTo>
                    <a:pt x="739" y="1103"/>
                  </a:lnTo>
                  <a:lnTo>
                    <a:pt x="723" y="1161"/>
                  </a:lnTo>
                  <a:lnTo>
                    <a:pt x="714" y="1220"/>
                  </a:lnTo>
                  <a:lnTo>
                    <a:pt x="710" y="1282"/>
                  </a:lnTo>
                  <a:lnTo>
                    <a:pt x="714" y="1344"/>
                  </a:lnTo>
                  <a:lnTo>
                    <a:pt x="723" y="1404"/>
                  </a:lnTo>
                  <a:lnTo>
                    <a:pt x="739" y="1462"/>
                  </a:lnTo>
                  <a:lnTo>
                    <a:pt x="761" y="1517"/>
                  </a:lnTo>
                  <a:lnTo>
                    <a:pt x="787" y="1569"/>
                  </a:lnTo>
                  <a:lnTo>
                    <a:pt x="820" y="1618"/>
                  </a:lnTo>
                  <a:lnTo>
                    <a:pt x="856" y="1663"/>
                  </a:lnTo>
                  <a:lnTo>
                    <a:pt x="897" y="1704"/>
                  </a:lnTo>
                  <a:lnTo>
                    <a:pt x="942" y="1741"/>
                  </a:lnTo>
                  <a:lnTo>
                    <a:pt x="990" y="1772"/>
                  </a:lnTo>
                  <a:lnTo>
                    <a:pt x="1043" y="1800"/>
                  </a:lnTo>
                  <a:lnTo>
                    <a:pt x="1097" y="1822"/>
                  </a:lnTo>
                  <a:lnTo>
                    <a:pt x="1155" y="1838"/>
                  </a:lnTo>
                  <a:lnTo>
                    <a:pt x="1215" y="1847"/>
                  </a:lnTo>
                  <a:lnTo>
                    <a:pt x="1275" y="1850"/>
                  </a:lnTo>
                  <a:lnTo>
                    <a:pt x="1337" y="1847"/>
                  </a:lnTo>
                  <a:lnTo>
                    <a:pt x="1397" y="1838"/>
                  </a:lnTo>
                  <a:lnTo>
                    <a:pt x="1455" y="1822"/>
                  </a:lnTo>
                  <a:lnTo>
                    <a:pt x="1509" y="1800"/>
                  </a:lnTo>
                  <a:lnTo>
                    <a:pt x="1562" y="1772"/>
                  </a:lnTo>
                  <a:lnTo>
                    <a:pt x="1610" y="1741"/>
                  </a:lnTo>
                  <a:lnTo>
                    <a:pt x="1655" y="1704"/>
                  </a:lnTo>
                  <a:lnTo>
                    <a:pt x="1696" y="1663"/>
                  </a:lnTo>
                  <a:lnTo>
                    <a:pt x="1732" y="1618"/>
                  </a:lnTo>
                  <a:lnTo>
                    <a:pt x="1764" y="1569"/>
                  </a:lnTo>
                  <a:lnTo>
                    <a:pt x="1791" y="1517"/>
                  </a:lnTo>
                  <a:lnTo>
                    <a:pt x="1813" y="1462"/>
                  </a:lnTo>
                  <a:lnTo>
                    <a:pt x="1829" y="1404"/>
                  </a:lnTo>
                  <a:lnTo>
                    <a:pt x="1838" y="1344"/>
                  </a:lnTo>
                  <a:lnTo>
                    <a:pt x="1841" y="1282"/>
                  </a:lnTo>
                  <a:lnTo>
                    <a:pt x="1838" y="1220"/>
                  </a:lnTo>
                  <a:lnTo>
                    <a:pt x="1829" y="1161"/>
                  </a:lnTo>
                  <a:lnTo>
                    <a:pt x="1813" y="1103"/>
                  </a:lnTo>
                  <a:lnTo>
                    <a:pt x="1791" y="1047"/>
                  </a:lnTo>
                  <a:lnTo>
                    <a:pt x="1764" y="995"/>
                  </a:lnTo>
                  <a:lnTo>
                    <a:pt x="1732" y="947"/>
                  </a:lnTo>
                  <a:lnTo>
                    <a:pt x="1696" y="902"/>
                  </a:lnTo>
                  <a:lnTo>
                    <a:pt x="1655" y="861"/>
                  </a:lnTo>
                  <a:lnTo>
                    <a:pt x="1610" y="824"/>
                  </a:lnTo>
                  <a:lnTo>
                    <a:pt x="1562" y="791"/>
                  </a:lnTo>
                  <a:lnTo>
                    <a:pt x="1509" y="764"/>
                  </a:lnTo>
                  <a:lnTo>
                    <a:pt x="1455" y="743"/>
                  </a:lnTo>
                  <a:lnTo>
                    <a:pt x="1397" y="727"/>
                  </a:lnTo>
                  <a:lnTo>
                    <a:pt x="1337" y="716"/>
                  </a:lnTo>
                  <a:lnTo>
                    <a:pt x="1275" y="713"/>
                  </a:lnTo>
                  <a:close/>
                  <a:moveTo>
                    <a:pt x="1038" y="0"/>
                  </a:moveTo>
                  <a:lnTo>
                    <a:pt x="1514" y="0"/>
                  </a:lnTo>
                  <a:lnTo>
                    <a:pt x="1536" y="4"/>
                  </a:lnTo>
                  <a:lnTo>
                    <a:pt x="1556" y="12"/>
                  </a:lnTo>
                  <a:lnTo>
                    <a:pt x="1573" y="25"/>
                  </a:lnTo>
                  <a:lnTo>
                    <a:pt x="1586" y="41"/>
                  </a:lnTo>
                  <a:lnTo>
                    <a:pt x="1594" y="61"/>
                  </a:lnTo>
                  <a:lnTo>
                    <a:pt x="1597" y="84"/>
                  </a:lnTo>
                  <a:lnTo>
                    <a:pt x="1597" y="291"/>
                  </a:lnTo>
                  <a:lnTo>
                    <a:pt x="1647" y="309"/>
                  </a:lnTo>
                  <a:lnTo>
                    <a:pt x="1698" y="330"/>
                  </a:lnTo>
                  <a:lnTo>
                    <a:pt x="1746" y="353"/>
                  </a:lnTo>
                  <a:lnTo>
                    <a:pt x="1893" y="207"/>
                  </a:lnTo>
                  <a:lnTo>
                    <a:pt x="1907" y="194"/>
                  </a:lnTo>
                  <a:lnTo>
                    <a:pt x="1924" y="187"/>
                  </a:lnTo>
                  <a:lnTo>
                    <a:pt x="1942" y="183"/>
                  </a:lnTo>
                  <a:lnTo>
                    <a:pt x="1960" y="183"/>
                  </a:lnTo>
                  <a:lnTo>
                    <a:pt x="1978" y="187"/>
                  </a:lnTo>
                  <a:lnTo>
                    <a:pt x="1994" y="194"/>
                  </a:lnTo>
                  <a:lnTo>
                    <a:pt x="2009" y="207"/>
                  </a:lnTo>
                  <a:lnTo>
                    <a:pt x="2346" y="546"/>
                  </a:lnTo>
                  <a:lnTo>
                    <a:pt x="2358" y="560"/>
                  </a:lnTo>
                  <a:lnTo>
                    <a:pt x="2366" y="577"/>
                  </a:lnTo>
                  <a:lnTo>
                    <a:pt x="2370" y="595"/>
                  </a:lnTo>
                  <a:lnTo>
                    <a:pt x="2370" y="613"/>
                  </a:lnTo>
                  <a:lnTo>
                    <a:pt x="2366" y="631"/>
                  </a:lnTo>
                  <a:lnTo>
                    <a:pt x="2358" y="648"/>
                  </a:lnTo>
                  <a:lnTo>
                    <a:pt x="2346" y="663"/>
                  </a:lnTo>
                  <a:lnTo>
                    <a:pt x="2200" y="810"/>
                  </a:lnTo>
                  <a:lnTo>
                    <a:pt x="2223" y="858"/>
                  </a:lnTo>
                  <a:lnTo>
                    <a:pt x="2244" y="908"/>
                  </a:lnTo>
                  <a:lnTo>
                    <a:pt x="2261" y="960"/>
                  </a:lnTo>
                  <a:lnTo>
                    <a:pt x="2469" y="960"/>
                  </a:lnTo>
                  <a:lnTo>
                    <a:pt x="2491" y="963"/>
                  </a:lnTo>
                  <a:lnTo>
                    <a:pt x="2510" y="971"/>
                  </a:lnTo>
                  <a:lnTo>
                    <a:pt x="2527" y="984"/>
                  </a:lnTo>
                  <a:lnTo>
                    <a:pt x="2540" y="1001"/>
                  </a:lnTo>
                  <a:lnTo>
                    <a:pt x="2549" y="1021"/>
                  </a:lnTo>
                  <a:lnTo>
                    <a:pt x="2552" y="1043"/>
                  </a:lnTo>
                  <a:lnTo>
                    <a:pt x="2552" y="1522"/>
                  </a:lnTo>
                  <a:lnTo>
                    <a:pt x="2549" y="1544"/>
                  </a:lnTo>
                  <a:lnTo>
                    <a:pt x="2540" y="1564"/>
                  </a:lnTo>
                  <a:lnTo>
                    <a:pt x="2527" y="1581"/>
                  </a:lnTo>
                  <a:lnTo>
                    <a:pt x="2511" y="1593"/>
                  </a:lnTo>
                  <a:lnTo>
                    <a:pt x="2491" y="1602"/>
                  </a:lnTo>
                  <a:lnTo>
                    <a:pt x="2469" y="1605"/>
                  </a:lnTo>
                  <a:lnTo>
                    <a:pt x="2261" y="1605"/>
                  </a:lnTo>
                  <a:lnTo>
                    <a:pt x="2244" y="1655"/>
                  </a:lnTo>
                  <a:lnTo>
                    <a:pt x="2224" y="1706"/>
                  </a:lnTo>
                  <a:lnTo>
                    <a:pt x="2200" y="1754"/>
                  </a:lnTo>
                  <a:lnTo>
                    <a:pt x="2346" y="1902"/>
                  </a:lnTo>
                  <a:lnTo>
                    <a:pt x="2358" y="1917"/>
                  </a:lnTo>
                  <a:lnTo>
                    <a:pt x="2366" y="1933"/>
                  </a:lnTo>
                  <a:lnTo>
                    <a:pt x="2370" y="1951"/>
                  </a:lnTo>
                  <a:lnTo>
                    <a:pt x="2370" y="1969"/>
                  </a:lnTo>
                  <a:lnTo>
                    <a:pt x="2366" y="1987"/>
                  </a:lnTo>
                  <a:lnTo>
                    <a:pt x="2358" y="2004"/>
                  </a:lnTo>
                  <a:lnTo>
                    <a:pt x="2346" y="2019"/>
                  </a:lnTo>
                  <a:lnTo>
                    <a:pt x="2009" y="2358"/>
                  </a:lnTo>
                  <a:lnTo>
                    <a:pt x="1994" y="2369"/>
                  </a:lnTo>
                  <a:lnTo>
                    <a:pt x="1978" y="2378"/>
                  </a:lnTo>
                  <a:lnTo>
                    <a:pt x="1960" y="2381"/>
                  </a:lnTo>
                  <a:lnTo>
                    <a:pt x="1942" y="2381"/>
                  </a:lnTo>
                  <a:lnTo>
                    <a:pt x="1924" y="2378"/>
                  </a:lnTo>
                  <a:lnTo>
                    <a:pt x="1907" y="2369"/>
                  </a:lnTo>
                  <a:lnTo>
                    <a:pt x="1893" y="2358"/>
                  </a:lnTo>
                  <a:lnTo>
                    <a:pt x="1746" y="2210"/>
                  </a:lnTo>
                  <a:lnTo>
                    <a:pt x="1698" y="2234"/>
                  </a:lnTo>
                  <a:lnTo>
                    <a:pt x="1647" y="2255"/>
                  </a:lnTo>
                  <a:lnTo>
                    <a:pt x="1597" y="2272"/>
                  </a:lnTo>
                  <a:lnTo>
                    <a:pt x="1597" y="2481"/>
                  </a:lnTo>
                  <a:lnTo>
                    <a:pt x="1594" y="2503"/>
                  </a:lnTo>
                  <a:lnTo>
                    <a:pt x="1586" y="2522"/>
                  </a:lnTo>
                  <a:lnTo>
                    <a:pt x="1573" y="2539"/>
                  </a:lnTo>
                  <a:lnTo>
                    <a:pt x="1556" y="2553"/>
                  </a:lnTo>
                  <a:lnTo>
                    <a:pt x="1536" y="2561"/>
                  </a:lnTo>
                  <a:lnTo>
                    <a:pt x="1514" y="2563"/>
                  </a:lnTo>
                  <a:lnTo>
                    <a:pt x="1038" y="2563"/>
                  </a:lnTo>
                  <a:lnTo>
                    <a:pt x="1016" y="2561"/>
                  </a:lnTo>
                  <a:lnTo>
                    <a:pt x="996" y="2553"/>
                  </a:lnTo>
                  <a:lnTo>
                    <a:pt x="979" y="2539"/>
                  </a:lnTo>
                  <a:lnTo>
                    <a:pt x="966" y="2522"/>
                  </a:lnTo>
                  <a:lnTo>
                    <a:pt x="958" y="2503"/>
                  </a:lnTo>
                  <a:lnTo>
                    <a:pt x="955" y="2481"/>
                  </a:lnTo>
                  <a:lnTo>
                    <a:pt x="955" y="2272"/>
                  </a:lnTo>
                  <a:lnTo>
                    <a:pt x="879" y="2245"/>
                  </a:lnTo>
                  <a:lnTo>
                    <a:pt x="806" y="2210"/>
                  </a:lnTo>
                  <a:lnTo>
                    <a:pt x="659" y="2358"/>
                  </a:lnTo>
                  <a:lnTo>
                    <a:pt x="645" y="2369"/>
                  </a:lnTo>
                  <a:lnTo>
                    <a:pt x="628" y="2378"/>
                  </a:lnTo>
                  <a:lnTo>
                    <a:pt x="610" y="2381"/>
                  </a:lnTo>
                  <a:lnTo>
                    <a:pt x="592" y="2381"/>
                  </a:lnTo>
                  <a:lnTo>
                    <a:pt x="574" y="2378"/>
                  </a:lnTo>
                  <a:lnTo>
                    <a:pt x="558" y="2369"/>
                  </a:lnTo>
                  <a:lnTo>
                    <a:pt x="543" y="2358"/>
                  </a:lnTo>
                  <a:lnTo>
                    <a:pt x="206" y="2019"/>
                  </a:lnTo>
                  <a:lnTo>
                    <a:pt x="192" y="2002"/>
                  </a:lnTo>
                  <a:lnTo>
                    <a:pt x="184" y="1982"/>
                  </a:lnTo>
                  <a:lnTo>
                    <a:pt x="181" y="1960"/>
                  </a:lnTo>
                  <a:lnTo>
                    <a:pt x="184" y="1939"/>
                  </a:lnTo>
                  <a:lnTo>
                    <a:pt x="192" y="1919"/>
                  </a:lnTo>
                  <a:lnTo>
                    <a:pt x="206" y="1902"/>
                  </a:lnTo>
                  <a:lnTo>
                    <a:pt x="351" y="1754"/>
                  </a:lnTo>
                  <a:lnTo>
                    <a:pt x="318" y="1681"/>
                  </a:lnTo>
                  <a:lnTo>
                    <a:pt x="289" y="1605"/>
                  </a:lnTo>
                  <a:lnTo>
                    <a:pt x="83" y="1605"/>
                  </a:lnTo>
                  <a:lnTo>
                    <a:pt x="61" y="1602"/>
                  </a:lnTo>
                  <a:lnTo>
                    <a:pt x="41" y="1593"/>
                  </a:lnTo>
                  <a:lnTo>
                    <a:pt x="24" y="1581"/>
                  </a:lnTo>
                  <a:lnTo>
                    <a:pt x="12" y="1564"/>
                  </a:lnTo>
                  <a:lnTo>
                    <a:pt x="3" y="1544"/>
                  </a:lnTo>
                  <a:lnTo>
                    <a:pt x="0" y="1522"/>
                  </a:lnTo>
                  <a:lnTo>
                    <a:pt x="0" y="1043"/>
                  </a:lnTo>
                  <a:lnTo>
                    <a:pt x="3" y="1021"/>
                  </a:lnTo>
                  <a:lnTo>
                    <a:pt x="12" y="1001"/>
                  </a:lnTo>
                  <a:lnTo>
                    <a:pt x="24" y="984"/>
                  </a:lnTo>
                  <a:lnTo>
                    <a:pt x="41" y="971"/>
                  </a:lnTo>
                  <a:lnTo>
                    <a:pt x="61" y="963"/>
                  </a:lnTo>
                  <a:lnTo>
                    <a:pt x="83" y="960"/>
                  </a:lnTo>
                  <a:lnTo>
                    <a:pt x="289" y="960"/>
                  </a:lnTo>
                  <a:lnTo>
                    <a:pt x="307" y="908"/>
                  </a:lnTo>
                  <a:lnTo>
                    <a:pt x="328" y="858"/>
                  </a:lnTo>
                  <a:lnTo>
                    <a:pt x="351" y="810"/>
                  </a:lnTo>
                  <a:lnTo>
                    <a:pt x="206" y="663"/>
                  </a:lnTo>
                  <a:lnTo>
                    <a:pt x="193" y="648"/>
                  </a:lnTo>
                  <a:lnTo>
                    <a:pt x="186" y="631"/>
                  </a:lnTo>
                  <a:lnTo>
                    <a:pt x="181" y="613"/>
                  </a:lnTo>
                  <a:lnTo>
                    <a:pt x="181" y="595"/>
                  </a:lnTo>
                  <a:lnTo>
                    <a:pt x="186" y="577"/>
                  </a:lnTo>
                  <a:lnTo>
                    <a:pt x="193" y="560"/>
                  </a:lnTo>
                  <a:lnTo>
                    <a:pt x="206" y="546"/>
                  </a:lnTo>
                  <a:lnTo>
                    <a:pt x="543" y="207"/>
                  </a:lnTo>
                  <a:lnTo>
                    <a:pt x="560" y="193"/>
                  </a:lnTo>
                  <a:lnTo>
                    <a:pt x="580" y="185"/>
                  </a:lnTo>
                  <a:lnTo>
                    <a:pt x="601" y="183"/>
                  </a:lnTo>
                  <a:lnTo>
                    <a:pt x="623" y="185"/>
                  </a:lnTo>
                  <a:lnTo>
                    <a:pt x="643" y="193"/>
                  </a:lnTo>
                  <a:lnTo>
                    <a:pt x="659" y="207"/>
                  </a:lnTo>
                  <a:lnTo>
                    <a:pt x="806" y="353"/>
                  </a:lnTo>
                  <a:lnTo>
                    <a:pt x="854" y="330"/>
                  </a:lnTo>
                  <a:lnTo>
                    <a:pt x="903" y="309"/>
                  </a:lnTo>
                  <a:lnTo>
                    <a:pt x="955" y="291"/>
                  </a:lnTo>
                  <a:lnTo>
                    <a:pt x="955" y="84"/>
                  </a:lnTo>
                  <a:lnTo>
                    <a:pt x="958" y="61"/>
                  </a:lnTo>
                  <a:lnTo>
                    <a:pt x="966" y="41"/>
                  </a:lnTo>
                  <a:lnTo>
                    <a:pt x="979" y="25"/>
                  </a:lnTo>
                  <a:lnTo>
                    <a:pt x="996" y="12"/>
                  </a:lnTo>
                  <a:lnTo>
                    <a:pt x="1016" y="4"/>
                  </a:lnTo>
                  <a:lnTo>
                    <a:pt x="10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Freeform 97">
              <a:extLst>
                <a:ext uri="{FF2B5EF4-FFF2-40B4-BE49-F238E27FC236}">
                  <a16:creationId xmlns:a16="http://schemas.microsoft.com/office/drawing/2014/main" id="{E38D9FD8-7F6F-4B0B-AD70-CA66D3B67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6" y="1980"/>
              <a:ext cx="106" cy="107"/>
            </a:xfrm>
            <a:custGeom>
              <a:avLst/>
              <a:gdLst>
                <a:gd name="T0" fmla="*/ 611 w 1384"/>
                <a:gd name="T1" fmla="*/ 424 h 1391"/>
                <a:gd name="T2" fmla="*/ 507 w 1384"/>
                <a:gd name="T3" fmla="*/ 482 h 1391"/>
                <a:gd name="T4" fmla="*/ 436 w 1384"/>
                <a:gd name="T5" fmla="*/ 576 h 1391"/>
                <a:gd name="T6" fmla="*/ 410 w 1384"/>
                <a:gd name="T7" fmla="*/ 696 h 1391"/>
                <a:gd name="T8" fmla="*/ 436 w 1384"/>
                <a:gd name="T9" fmla="*/ 815 h 1391"/>
                <a:gd name="T10" fmla="*/ 507 w 1384"/>
                <a:gd name="T11" fmla="*/ 910 h 1391"/>
                <a:gd name="T12" fmla="*/ 611 w 1384"/>
                <a:gd name="T13" fmla="*/ 968 h 1391"/>
                <a:gd name="T14" fmla="*/ 734 w 1384"/>
                <a:gd name="T15" fmla="*/ 977 h 1391"/>
                <a:gd name="T16" fmla="*/ 846 w 1384"/>
                <a:gd name="T17" fmla="*/ 934 h 1391"/>
                <a:gd name="T18" fmla="*/ 929 w 1384"/>
                <a:gd name="T19" fmla="*/ 850 h 1391"/>
                <a:gd name="T20" fmla="*/ 972 w 1384"/>
                <a:gd name="T21" fmla="*/ 737 h 1391"/>
                <a:gd name="T22" fmla="*/ 963 w 1384"/>
                <a:gd name="T23" fmla="*/ 614 h 1391"/>
                <a:gd name="T24" fmla="*/ 905 w 1384"/>
                <a:gd name="T25" fmla="*/ 510 h 1391"/>
                <a:gd name="T26" fmla="*/ 811 w 1384"/>
                <a:gd name="T27" fmla="*/ 438 h 1391"/>
                <a:gd name="T28" fmla="*/ 693 w 1384"/>
                <a:gd name="T29" fmla="*/ 412 h 1391"/>
                <a:gd name="T30" fmla="*/ 836 w 1384"/>
                <a:gd name="T31" fmla="*/ 4 h 1391"/>
                <a:gd name="T32" fmla="*/ 885 w 1384"/>
                <a:gd name="T33" fmla="*/ 41 h 1391"/>
                <a:gd name="T34" fmla="*/ 897 w 1384"/>
                <a:gd name="T35" fmla="*/ 162 h 1391"/>
                <a:gd name="T36" fmla="*/ 993 w 1384"/>
                <a:gd name="T37" fmla="*/ 106 h 1391"/>
                <a:gd name="T38" fmla="*/ 1046 w 1384"/>
                <a:gd name="T39" fmla="*/ 94 h 1391"/>
                <a:gd name="T40" fmla="*/ 1095 w 1384"/>
                <a:gd name="T41" fmla="*/ 117 h 1391"/>
                <a:gd name="T42" fmla="*/ 1288 w 1384"/>
                <a:gd name="T43" fmla="*/ 323 h 1391"/>
                <a:gd name="T44" fmla="*/ 1288 w 1384"/>
                <a:gd name="T45" fmla="*/ 376 h 1391"/>
                <a:gd name="T46" fmla="*/ 1213 w 1384"/>
                <a:gd name="T47" fmla="*/ 463 h 1391"/>
                <a:gd name="T48" fmla="*/ 1323 w 1384"/>
                <a:gd name="T49" fmla="*/ 493 h 1391"/>
                <a:gd name="T50" fmla="*/ 1373 w 1384"/>
                <a:gd name="T51" fmla="*/ 532 h 1391"/>
                <a:gd name="T52" fmla="*/ 1384 w 1384"/>
                <a:gd name="T53" fmla="*/ 818 h 1391"/>
                <a:gd name="T54" fmla="*/ 1360 w 1384"/>
                <a:gd name="T55" fmla="*/ 877 h 1391"/>
                <a:gd name="T56" fmla="*/ 1301 w 1384"/>
                <a:gd name="T57" fmla="*/ 902 h 1391"/>
                <a:gd name="T58" fmla="*/ 1268 w 1384"/>
                <a:gd name="T59" fmla="*/ 984 h 1391"/>
                <a:gd name="T60" fmla="*/ 1292 w 1384"/>
                <a:gd name="T61" fmla="*/ 1033 h 1391"/>
                <a:gd name="T62" fmla="*/ 1279 w 1384"/>
                <a:gd name="T63" fmla="*/ 1086 h 1391"/>
                <a:gd name="T64" fmla="*/ 1080 w 1384"/>
                <a:gd name="T65" fmla="*/ 1286 h 1391"/>
                <a:gd name="T66" fmla="*/ 1028 w 1384"/>
                <a:gd name="T67" fmla="*/ 1299 h 1391"/>
                <a:gd name="T68" fmla="*/ 979 w 1384"/>
                <a:gd name="T69" fmla="*/ 1274 h 1391"/>
                <a:gd name="T70" fmla="*/ 897 w 1384"/>
                <a:gd name="T71" fmla="*/ 1309 h 1391"/>
                <a:gd name="T72" fmla="*/ 873 w 1384"/>
                <a:gd name="T73" fmla="*/ 1367 h 1391"/>
                <a:gd name="T74" fmla="*/ 814 w 1384"/>
                <a:gd name="T75" fmla="*/ 1391 h 1391"/>
                <a:gd name="T76" fmla="*/ 528 w 1384"/>
                <a:gd name="T77" fmla="*/ 1381 h 1391"/>
                <a:gd name="T78" fmla="*/ 490 w 1384"/>
                <a:gd name="T79" fmla="*/ 1330 h 1391"/>
                <a:gd name="T80" fmla="*/ 460 w 1384"/>
                <a:gd name="T81" fmla="*/ 1220 h 1391"/>
                <a:gd name="T82" fmla="*/ 374 w 1384"/>
                <a:gd name="T83" fmla="*/ 1294 h 1391"/>
                <a:gd name="T84" fmla="*/ 321 w 1384"/>
                <a:gd name="T85" fmla="*/ 1294 h 1391"/>
                <a:gd name="T86" fmla="*/ 116 w 1384"/>
                <a:gd name="T87" fmla="*/ 1101 h 1391"/>
                <a:gd name="T88" fmla="*/ 93 w 1384"/>
                <a:gd name="T89" fmla="*/ 1051 h 1391"/>
                <a:gd name="T90" fmla="*/ 105 w 1384"/>
                <a:gd name="T91" fmla="*/ 999 h 1391"/>
                <a:gd name="T92" fmla="*/ 159 w 1384"/>
                <a:gd name="T93" fmla="*/ 902 h 1391"/>
                <a:gd name="T94" fmla="*/ 41 w 1384"/>
                <a:gd name="T95" fmla="*/ 890 h 1391"/>
                <a:gd name="T96" fmla="*/ 3 w 1384"/>
                <a:gd name="T97" fmla="*/ 841 h 1391"/>
                <a:gd name="T98" fmla="*/ 3 w 1384"/>
                <a:gd name="T99" fmla="*/ 551 h 1391"/>
                <a:gd name="T100" fmla="*/ 41 w 1384"/>
                <a:gd name="T101" fmla="*/ 502 h 1391"/>
                <a:gd name="T102" fmla="*/ 159 w 1384"/>
                <a:gd name="T103" fmla="*/ 491 h 1391"/>
                <a:gd name="T104" fmla="*/ 105 w 1384"/>
                <a:gd name="T105" fmla="*/ 393 h 1391"/>
                <a:gd name="T106" fmla="*/ 93 w 1384"/>
                <a:gd name="T107" fmla="*/ 340 h 1391"/>
                <a:gd name="T108" fmla="*/ 116 w 1384"/>
                <a:gd name="T109" fmla="*/ 291 h 1391"/>
                <a:gd name="T110" fmla="*/ 321 w 1384"/>
                <a:gd name="T111" fmla="*/ 97 h 1391"/>
                <a:gd name="T112" fmla="*/ 374 w 1384"/>
                <a:gd name="T113" fmla="*/ 97 h 1391"/>
                <a:gd name="T114" fmla="*/ 460 w 1384"/>
                <a:gd name="T115" fmla="*/ 172 h 1391"/>
                <a:gd name="T116" fmla="*/ 490 w 1384"/>
                <a:gd name="T117" fmla="*/ 61 h 1391"/>
                <a:gd name="T118" fmla="*/ 528 w 1384"/>
                <a:gd name="T119" fmla="*/ 12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4" h="1391">
                  <a:moveTo>
                    <a:pt x="693" y="412"/>
                  </a:moveTo>
                  <a:lnTo>
                    <a:pt x="651" y="415"/>
                  </a:lnTo>
                  <a:lnTo>
                    <a:pt x="611" y="424"/>
                  </a:lnTo>
                  <a:lnTo>
                    <a:pt x="573" y="438"/>
                  </a:lnTo>
                  <a:lnTo>
                    <a:pt x="539" y="457"/>
                  </a:lnTo>
                  <a:lnTo>
                    <a:pt x="507" y="482"/>
                  </a:lnTo>
                  <a:lnTo>
                    <a:pt x="479" y="510"/>
                  </a:lnTo>
                  <a:lnTo>
                    <a:pt x="455" y="542"/>
                  </a:lnTo>
                  <a:lnTo>
                    <a:pt x="436" y="576"/>
                  </a:lnTo>
                  <a:lnTo>
                    <a:pt x="421" y="614"/>
                  </a:lnTo>
                  <a:lnTo>
                    <a:pt x="413" y="654"/>
                  </a:lnTo>
                  <a:lnTo>
                    <a:pt x="410" y="696"/>
                  </a:lnTo>
                  <a:lnTo>
                    <a:pt x="413" y="737"/>
                  </a:lnTo>
                  <a:lnTo>
                    <a:pt x="421" y="778"/>
                  </a:lnTo>
                  <a:lnTo>
                    <a:pt x="436" y="815"/>
                  </a:lnTo>
                  <a:lnTo>
                    <a:pt x="455" y="850"/>
                  </a:lnTo>
                  <a:lnTo>
                    <a:pt x="479" y="883"/>
                  </a:lnTo>
                  <a:lnTo>
                    <a:pt x="507" y="910"/>
                  </a:lnTo>
                  <a:lnTo>
                    <a:pt x="539" y="934"/>
                  </a:lnTo>
                  <a:lnTo>
                    <a:pt x="573" y="953"/>
                  </a:lnTo>
                  <a:lnTo>
                    <a:pt x="611" y="968"/>
                  </a:lnTo>
                  <a:lnTo>
                    <a:pt x="651" y="977"/>
                  </a:lnTo>
                  <a:lnTo>
                    <a:pt x="693" y="980"/>
                  </a:lnTo>
                  <a:lnTo>
                    <a:pt x="734" y="977"/>
                  </a:lnTo>
                  <a:lnTo>
                    <a:pt x="773" y="968"/>
                  </a:lnTo>
                  <a:lnTo>
                    <a:pt x="811" y="953"/>
                  </a:lnTo>
                  <a:lnTo>
                    <a:pt x="846" y="934"/>
                  </a:lnTo>
                  <a:lnTo>
                    <a:pt x="878" y="910"/>
                  </a:lnTo>
                  <a:lnTo>
                    <a:pt x="905" y="883"/>
                  </a:lnTo>
                  <a:lnTo>
                    <a:pt x="929" y="850"/>
                  </a:lnTo>
                  <a:lnTo>
                    <a:pt x="948" y="815"/>
                  </a:lnTo>
                  <a:lnTo>
                    <a:pt x="963" y="778"/>
                  </a:lnTo>
                  <a:lnTo>
                    <a:pt x="972" y="737"/>
                  </a:lnTo>
                  <a:lnTo>
                    <a:pt x="975" y="696"/>
                  </a:lnTo>
                  <a:lnTo>
                    <a:pt x="972" y="654"/>
                  </a:lnTo>
                  <a:lnTo>
                    <a:pt x="963" y="614"/>
                  </a:lnTo>
                  <a:lnTo>
                    <a:pt x="948" y="576"/>
                  </a:lnTo>
                  <a:lnTo>
                    <a:pt x="929" y="542"/>
                  </a:lnTo>
                  <a:lnTo>
                    <a:pt x="905" y="510"/>
                  </a:lnTo>
                  <a:lnTo>
                    <a:pt x="878" y="482"/>
                  </a:lnTo>
                  <a:lnTo>
                    <a:pt x="846" y="457"/>
                  </a:lnTo>
                  <a:lnTo>
                    <a:pt x="811" y="438"/>
                  </a:lnTo>
                  <a:lnTo>
                    <a:pt x="773" y="424"/>
                  </a:lnTo>
                  <a:lnTo>
                    <a:pt x="734" y="415"/>
                  </a:lnTo>
                  <a:lnTo>
                    <a:pt x="693" y="412"/>
                  </a:lnTo>
                  <a:close/>
                  <a:moveTo>
                    <a:pt x="570" y="0"/>
                  </a:moveTo>
                  <a:lnTo>
                    <a:pt x="814" y="0"/>
                  </a:lnTo>
                  <a:lnTo>
                    <a:pt x="836" y="4"/>
                  </a:lnTo>
                  <a:lnTo>
                    <a:pt x="856" y="12"/>
                  </a:lnTo>
                  <a:lnTo>
                    <a:pt x="873" y="25"/>
                  </a:lnTo>
                  <a:lnTo>
                    <a:pt x="885" y="41"/>
                  </a:lnTo>
                  <a:lnTo>
                    <a:pt x="894" y="61"/>
                  </a:lnTo>
                  <a:lnTo>
                    <a:pt x="897" y="84"/>
                  </a:lnTo>
                  <a:lnTo>
                    <a:pt x="897" y="162"/>
                  </a:lnTo>
                  <a:lnTo>
                    <a:pt x="924" y="172"/>
                  </a:lnTo>
                  <a:lnTo>
                    <a:pt x="979" y="117"/>
                  </a:lnTo>
                  <a:lnTo>
                    <a:pt x="993" y="106"/>
                  </a:lnTo>
                  <a:lnTo>
                    <a:pt x="1010" y="97"/>
                  </a:lnTo>
                  <a:lnTo>
                    <a:pt x="1028" y="94"/>
                  </a:lnTo>
                  <a:lnTo>
                    <a:pt x="1046" y="94"/>
                  </a:lnTo>
                  <a:lnTo>
                    <a:pt x="1064" y="97"/>
                  </a:lnTo>
                  <a:lnTo>
                    <a:pt x="1080" y="106"/>
                  </a:lnTo>
                  <a:lnTo>
                    <a:pt x="1095" y="117"/>
                  </a:lnTo>
                  <a:lnTo>
                    <a:pt x="1268" y="291"/>
                  </a:lnTo>
                  <a:lnTo>
                    <a:pt x="1279" y="306"/>
                  </a:lnTo>
                  <a:lnTo>
                    <a:pt x="1288" y="323"/>
                  </a:lnTo>
                  <a:lnTo>
                    <a:pt x="1292" y="340"/>
                  </a:lnTo>
                  <a:lnTo>
                    <a:pt x="1292" y="358"/>
                  </a:lnTo>
                  <a:lnTo>
                    <a:pt x="1288" y="376"/>
                  </a:lnTo>
                  <a:lnTo>
                    <a:pt x="1279" y="393"/>
                  </a:lnTo>
                  <a:lnTo>
                    <a:pt x="1268" y="408"/>
                  </a:lnTo>
                  <a:lnTo>
                    <a:pt x="1213" y="463"/>
                  </a:lnTo>
                  <a:lnTo>
                    <a:pt x="1225" y="491"/>
                  </a:lnTo>
                  <a:lnTo>
                    <a:pt x="1301" y="491"/>
                  </a:lnTo>
                  <a:lnTo>
                    <a:pt x="1323" y="493"/>
                  </a:lnTo>
                  <a:lnTo>
                    <a:pt x="1343" y="502"/>
                  </a:lnTo>
                  <a:lnTo>
                    <a:pt x="1360" y="515"/>
                  </a:lnTo>
                  <a:lnTo>
                    <a:pt x="1373" y="532"/>
                  </a:lnTo>
                  <a:lnTo>
                    <a:pt x="1381" y="551"/>
                  </a:lnTo>
                  <a:lnTo>
                    <a:pt x="1384" y="573"/>
                  </a:lnTo>
                  <a:lnTo>
                    <a:pt x="1384" y="818"/>
                  </a:lnTo>
                  <a:lnTo>
                    <a:pt x="1381" y="841"/>
                  </a:lnTo>
                  <a:lnTo>
                    <a:pt x="1373" y="861"/>
                  </a:lnTo>
                  <a:lnTo>
                    <a:pt x="1360" y="877"/>
                  </a:lnTo>
                  <a:lnTo>
                    <a:pt x="1343" y="890"/>
                  </a:lnTo>
                  <a:lnTo>
                    <a:pt x="1323" y="899"/>
                  </a:lnTo>
                  <a:lnTo>
                    <a:pt x="1301" y="902"/>
                  </a:lnTo>
                  <a:lnTo>
                    <a:pt x="1225" y="902"/>
                  </a:lnTo>
                  <a:lnTo>
                    <a:pt x="1213" y="929"/>
                  </a:lnTo>
                  <a:lnTo>
                    <a:pt x="1268" y="984"/>
                  </a:lnTo>
                  <a:lnTo>
                    <a:pt x="1279" y="999"/>
                  </a:lnTo>
                  <a:lnTo>
                    <a:pt x="1288" y="1015"/>
                  </a:lnTo>
                  <a:lnTo>
                    <a:pt x="1292" y="1033"/>
                  </a:lnTo>
                  <a:lnTo>
                    <a:pt x="1292" y="1051"/>
                  </a:lnTo>
                  <a:lnTo>
                    <a:pt x="1288" y="1069"/>
                  </a:lnTo>
                  <a:lnTo>
                    <a:pt x="1279" y="1086"/>
                  </a:lnTo>
                  <a:lnTo>
                    <a:pt x="1268" y="1101"/>
                  </a:lnTo>
                  <a:lnTo>
                    <a:pt x="1095" y="1274"/>
                  </a:lnTo>
                  <a:lnTo>
                    <a:pt x="1080" y="1286"/>
                  </a:lnTo>
                  <a:lnTo>
                    <a:pt x="1064" y="1294"/>
                  </a:lnTo>
                  <a:lnTo>
                    <a:pt x="1046" y="1299"/>
                  </a:lnTo>
                  <a:lnTo>
                    <a:pt x="1028" y="1299"/>
                  </a:lnTo>
                  <a:lnTo>
                    <a:pt x="1010" y="1294"/>
                  </a:lnTo>
                  <a:lnTo>
                    <a:pt x="993" y="1286"/>
                  </a:lnTo>
                  <a:lnTo>
                    <a:pt x="979" y="1274"/>
                  </a:lnTo>
                  <a:lnTo>
                    <a:pt x="924" y="1220"/>
                  </a:lnTo>
                  <a:lnTo>
                    <a:pt x="897" y="1231"/>
                  </a:lnTo>
                  <a:lnTo>
                    <a:pt x="897" y="1309"/>
                  </a:lnTo>
                  <a:lnTo>
                    <a:pt x="894" y="1330"/>
                  </a:lnTo>
                  <a:lnTo>
                    <a:pt x="885" y="1350"/>
                  </a:lnTo>
                  <a:lnTo>
                    <a:pt x="873" y="1367"/>
                  </a:lnTo>
                  <a:lnTo>
                    <a:pt x="856" y="1381"/>
                  </a:lnTo>
                  <a:lnTo>
                    <a:pt x="836" y="1388"/>
                  </a:lnTo>
                  <a:lnTo>
                    <a:pt x="814" y="1391"/>
                  </a:lnTo>
                  <a:lnTo>
                    <a:pt x="570" y="1391"/>
                  </a:lnTo>
                  <a:lnTo>
                    <a:pt x="548" y="1388"/>
                  </a:lnTo>
                  <a:lnTo>
                    <a:pt x="528" y="1381"/>
                  </a:lnTo>
                  <a:lnTo>
                    <a:pt x="512" y="1367"/>
                  </a:lnTo>
                  <a:lnTo>
                    <a:pt x="499" y="1350"/>
                  </a:lnTo>
                  <a:lnTo>
                    <a:pt x="490" y="1330"/>
                  </a:lnTo>
                  <a:lnTo>
                    <a:pt x="488" y="1309"/>
                  </a:lnTo>
                  <a:lnTo>
                    <a:pt x="488" y="1231"/>
                  </a:lnTo>
                  <a:lnTo>
                    <a:pt x="460" y="1220"/>
                  </a:lnTo>
                  <a:lnTo>
                    <a:pt x="406" y="1274"/>
                  </a:lnTo>
                  <a:lnTo>
                    <a:pt x="391" y="1286"/>
                  </a:lnTo>
                  <a:lnTo>
                    <a:pt x="374" y="1294"/>
                  </a:lnTo>
                  <a:lnTo>
                    <a:pt x="356" y="1299"/>
                  </a:lnTo>
                  <a:lnTo>
                    <a:pt x="338" y="1299"/>
                  </a:lnTo>
                  <a:lnTo>
                    <a:pt x="321" y="1294"/>
                  </a:lnTo>
                  <a:lnTo>
                    <a:pt x="304" y="1286"/>
                  </a:lnTo>
                  <a:lnTo>
                    <a:pt x="289" y="1274"/>
                  </a:lnTo>
                  <a:lnTo>
                    <a:pt x="116" y="1101"/>
                  </a:lnTo>
                  <a:lnTo>
                    <a:pt x="105" y="1086"/>
                  </a:lnTo>
                  <a:lnTo>
                    <a:pt x="96" y="1069"/>
                  </a:lnTo>
                  <a:lnTo>
                    <a:pt x="93" y="1051"/>
                  </a:lnTo>
                  <a:lnTo>
                    <a:pt x="93" y="1033"/>
                  </a:lnTo>
                  <a:lnTo>
                    <a:pt x="96" y="1015"/>
                  </a:lnTo>
                  <a:lnTo>
                    <a:pt x="105" y="999"/>
                  </a:lnTo>
                  <a:lnTo>
                    <a:pt x="116" y="984"/>
                  </a:lnTo>
                  <a:lnTo>
                    <a:pt x="171" y="929"/>
                  </a:lnTo>
                  <a:lnTo>
                    <a:pt x="159" y="902"/>
                  </a:lnTo>
                  <a:lnTo>
                    <a:pt x="83" y="902"/>
                  </a:lnTo>
                  <a:lnTo>
                    <a:pt x="61" y="899"/>
                  </a:lnTo>
                  <a:lnTo>
                    <a:pt x="41" y="890"/>
                  </a:lnTo>
                  <a:lnTo>
                    <a:pt x="24" y="877"/>
                  </a:lnTo>
                  <a:lnTo>
                    <a:pt x="12" y="861"/>
                  </a:lnTo>
                  <a:lnTo>
                    <a:pt x="3" y="841"/>
                  </a:lnTo>
                  <a:lnTo>
                    <a:pt x="0" y="818"/>
                  </a:lnTo>
                  <a:lnTo>
                    <a:pt x="0" y="573"/>
                  </a:lnTo>
                  <a:lnTo>
                    <a:pt x="3" y="551"/>
                  </a:lnTo>
                  <a:lnTo>
                    <a:pt x="12" y="532"/>
                  </a:lnTo>
                  <a:lnTo>
                    <a:pt x="24" y="515"/>
                  </a:lnTo>
                  <a:lnTo>
                    <a:pt x="41" y="502"/>
                  </a:lnTo>
                  <a:lnTo>
                    <a:pt x="61" y="493"/>
                  </a:lnTo>
                  <a:lnTo>
                    <a:pt x="83" y="491"/>
                  </a:lnTo>
                  <a:lnTo>
                    <a:pt x="159" y="491"/>
                  </a:lnTo>
                  <a:lnTo>
                    <a:pt x="171" y="463"/>
                  </a:lnTo>
                  <a:lnTo>
                    <a:pt x="116" y="408"/>
                  </a:lnTo>
                  <a:lnTo>
                    <a:pt x="105" y="393"/>
                  </a:lnTo>
                  <a:lnTo>
                    <a:pt x="96" y="376"/>
                  </a:lnTo>
                  <a:lnTo>
                    <a:pt x="93" y="358"/>
                  </a:lnTo>
                  <a:lnTo>
                    <a:pt x="93" y="340"/>
                  </a:lnTo>
                  <a:lnTo>
                    <a:pt x="96" y="323"/>
                  </a:lnTo>
                  <a:lnTo>
                    <a:pt x="105" y="306"/>
                  </a:lnTo>
                  <a:lnTo>
                    <a:pt x="116" y="291"/>
                  </a:lnTo>
                  <a:lnTo>
                    <a:pt x="289" y="117"/>
                  </a:lnTo>
                  <a:lnTo>
                    <a:pt x="304" y="106"/>
                  </a:lnTo>
                  <a:lnTo>
                    <a:pt x="321" y="97"/>
                  </a:lnTo>
                  <a:lnTo>
                    <a:pt x="338" y="94"/>
                  </a:lnTo>
                  <a:lnTo>
                    <a:pt x="356" y="94"/>
                  </a:lnTo>
                  <a:lnTo>
                    <a:pt x="374" y="97"/>
                  </a:lnTo>
                  <a:lnTo>
                    <a:pt x="391" y="106"/>
                  </a:lnTo>
                  <a:lnTo>
                    <a:pt x="406" y="117"/>
                  </a:lnTo>
                  <a:lnTo>
                    <a:pt x="460" y="172"/>
                  </a:lnTo>
                  <a:lnTo>
                    <a:pt x="487" y="162"/>
                  </a:lnTo>
                  <a:lnTo>
                    <a:pt x="487" y="84"/>
                  </a:lnTo>
                  <a:lnTo>
                    <a:pt x="490" y="61"/>
                  </a:lnTo>
                  <a:lnTo>
                    <a:pt x="499" y="41"/>
                  </a:lnTo>
                  <a:lnTo>
                    <a:pt x="512" y="25"/>
                  </a:lnTo>
                  <a:lnTo>
                    <a:pt x="528" y="12"/>
                  </a:lnTo>
                  <a:lnTo>
                    <a:pt x="548" y="4"/>
                  </a:lnTo>
                  <a:lnTo>
                    <a:pt x="5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Freeform 98">
              <a:extLst>
                <a:ext uri="{FF2B5EF4-FFF2-40B4-BE49-F238E27FC236}">
                  <a16:creationId xmlns:a16="http://schemas.microsoft.com/office/drawing/2014/main" id="{8338DE5A-B245-495E-B96B-3C1BDD06B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" y="1932"/>
              <a:ext cx="47" cy="22"/>
            </a:xfrm>
            <a:custGeom>
              <a:avLst/>
              <a:gdLst>
                <a:gd name="T0" fmla="*/ 158 w 613"/>
                <a:gd name="T1" fmla="*/ 0 h 284"/>
                <a:gd name="T2" fmla="*/ 306 w 613"/>
                <a:gd name="T3" fmla="*/ 72 h 284"/>
                <a:gd name="T4" fmla="*/ 456 w 613"/>
                <a:gd name="T5" fmla="*/ 0 h 284"/>
                <a:gd name="T6" fmla="*/ 510 w 613"/>
                <a:gd name="T7" fmla="*/ 17 h 284"/>
                <a:gd name="T8" fmla="*/ 537 w 613"/>
                <a:gd name="T9" fmla="*/ 29 h 284"/>
                <a:gd name="T10" fmla="*/ 561 w 613"/>
                <a:gd name="T11" fmla="*/ 46 h 284"/>
                <a:gd name="T12" fmla="*/ 581 w 613"/>
                <a:gd name="T13" fmla="*/ 67 h 284"/>
                <a:gd name="T14" fmla="*/ 597 w 613"/>
                <a:gd name="T15" fmla="*/ 92 h 284"/>
                <a:gd name="T16" fmla="*/ 607 w 613"/>
                <a:gd name="T17" fmla="*/ 119 h 284"/>
                <a:gd name="T18" fmla="*/ 613 w 613"/>
                <a:gd name="T19" fmla="*/ 147 h 284"/>
                <a:gd name="T20" fmla="*/ 579 w 613"/>
                <a:gd name="T21" fmla="*/ 182 h 284"/>
                <a:gd name="T22" fmla="*/ 540 w 613"/>
                <a:gd name="T23" fmla="*/ 212 h 284"/>
                <a:gd name="T24" fmla="*/ 499 w 613"/>
                <a:gd name="T25" fmla="*/ 237 h 284"/>
                <a:gd name="T26" fmla="*/ 454 w 613"/>
                <a:gd name="T27" fmla="*/ 257 h 284"/>
                <a:gd name="T28" fmla="*/ 407 w 613"/>
                <a:gd name="T29" fmla="*/ 273 h 284"/>
                <a:gd name="T30" fmla="*/ 358 w 613"/>
                <a:gd name="T31" fmla="*/ 281 h 284"/>
                <a:gd name="T32" fmla="*/ 306 w 613"/>
                <a:gd name="T33" fmla="*/ 284 h 284"/>
                <a:gd name="T34" fmla="*/ 255 w 613"/>
                <a:gd name="T35" fmla="*/ 281 h 284"/>
                <a:gd name="T36" fmla="*/ 206 w 613"/>
                <a:gd name="T37" fmla="*/ 273 h 284"/>
                <a:gd name="T38" fmla="*/ 159 w 613"/>
                <a:gd name="T39" fmla="*/ 257 h 284"/>
                <a:gd name="T40" fmla="*/ 115 w 613"/>
                <a:gd name="T41" fmla="*/ 237 h 284"/>
                <a:gd name="T42" fmla="*/ 73 w 613"/>
                <a:gd name="T43" fmla="*/ 212 h 284"/>
                <a:gd name="T44" fmla="*/ 35 w 613"/>
                <a:gd name="T45" fmla="*/ 182 h 284"/>
                <a:gd name="T46" fmla="*/ 0 w 613"/>
                <a:gd name="T47" fmla="*/ 147 h 284"/>
                <a:gd name="T48" fmla="*/ 6 w 613"/>
                <a:gd name="T49" fmla="*/ 119 h 284"/>
                <a:gd name="T50" fmla="*/ 17 w 613"/>
                <a:gd name="T51" fmla="*/ 92 h 284"/>
                <a:gd name="T52" fmla="*/ 32 w 613"/>
                <a:gd name="T53" fmla="*/ 67 h 284"/>
                <a:gd name="T54" fmla="*/ 53 w 613"/>
                <a:gd name="T55" fmla="*/ 46 h 284"/>
                <a:gd name="T56" fmla="*/ 76 w 613"/>
                <a:gd name="T57" fmla="*/ 29 h 284"/>
                <a:gd name="T58" fmla="*/ 103 w 613"/>
                <a:gd name="T59" fmla="*/ 17 h 284"/>
                <a:gd name="T60" fmla="*/ 158 w 613"/>
                <a:gd name="T61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3" h="284">
                  <a:moveTo>
                    <a:pt x="158" y="0"/>
                  </a:moveTo>
                  <a:lnTo>
                    <a:pt x="306" y="72"/>
                  </a:lnTo>
                  <a:lnTo>
                    <a:pt x="456" y="0"/>
                  </a:lnTo>
                  <a:lnTo>
                    <a:pt x="510" y="17"/>
                  </a:lnTo>
                  <a:lnTo>
                    <a:pt x="537" y="29"/>
                  </a:lnTo>
                  <a:lnTo>
                    <a:pt x="561" y="46"/>
                  </a:lnTo>
                  <a:lnTo>
                    <a:pt x="581" y="67"/>
                  </a:lnTo>
                  <a:lnTo>
                    <a:pt x="597" y="92"/>
                  </a:lnTo>
                  <a:lnTo>
                    <a:pt x="607" y="119"/>
                  </a:lnTo>
                  <a:lnTo>
                    <a:pt x="613" y="147"/>
                  </a:lnTo>
                  <a:lnTo>
                    <a:pt x="579" y="182"/>
                  </a:lnTo>
                  <a:lnTo>
                    <a:pt x="540" y="212"/>
                  </a:lnTo>
                  <a:lnTo>
                    <a:pt x="499" y="237"/>
                  </a:lnTo>
                  <a:lnTo>
                    <a:pt x="454" y="257"/>
                  </a:lnTo>
                  <a:lnTo>
                    <a:pt x="407" y="273"/>
                  </a:lnTo>
                  <a:lnTo>
                    <a:pt x="358" y="281"/>
                  </a:lnTo>
                  <a:lnTo>
                    <a:pt x="306" y="284"/>
                  </a:lnTo>
                  <a:lnTo>
                    <a:pt x="255" y="281"/>
                  </a:lnTo>
                  <a:lnTo>
                    <a:pt x="206" y="273"/>
                  </a:lnTo>
                  <a:lnTo>
                    <a:pt x="159" y="257"/>
                  </a:lnTo>
                  <a:lnTo>
                    <a:pt x="115" y="237"/>
                  </a:lnTo>
                  <a:lnTo>
                    <a:pt x="73" y="212"/>
                  </a:lnTo>
                  <a:lnTo>
                    <a:pt x="35" y="182"/>
                  </a:lnTo>
                  <a:lnTo>
                    <a:pt x="0" y="147"/>
                  </a:lnTo>
                  <a:lnTo>
                    <a:pt x="6" y="119"/>
                  </a:lnTo>
                  <a:lnTo>
                    <a:pt x="17" y="92"/>
                  </a:lnTo>
                  <a:lnTo>
                    <a:pt x="32" y="67"/>
                  </a:lnTo>
                  <a:lnTo>
                    <a:pt x="53" y="46"/>
                  </a:lnTo>
                  <a:lnTo>
                    <a:pt x="76" y="29"/>
                  </a:lnTo>
                  <a:lnTo>
                    <a:pt x="103" y="17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8303E14-5A65-4768-B732-300F24FF48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2" r="4241" b="29111"/>
          <a:stretch/>
        </p:blipFill>
        <p:spPr>
          <a:xfrm>
            <a:off x="2985215" y="2675607"/>
            <a:ext cx="2626853" cy="7201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4F2112-0574-4776-9C78-54DF07AEAF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98" y="2828503"/>
            <a:ext cx="2743200" cy="414338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C1FEA133-7F5F-4A86-9DF6-8F33D280A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09" y="5239281"/>
            <a:ext cx="2743200" cy="390962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A1889155-F0FB-4143-82DE-C423AA5E14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095781"/>
            <a:ext cx="2743200" cy="677962"/>
          </a:xfrm>
          <a:prstGeom prst="rect">
            <a:avLst/>
          </a:prstGeom>
        </p:spPr>
      </p:pic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28EC8C5C-3896-4F43-A09A-606ADF8D7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68" y="4010501"/>
            <a:ext cx="2743200" cy="3082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85ACC6-7FC3-4520-8F19-F65ED44E5E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32813"/>
            <a:ext cx="2743200" cy="863600"/>
          </a:xfrm>
          <a:prstGeom prst="rect">
            <a:avLst/>
          </a:prstGeom>
        </p:spPr>
      </p:pic>
      <p:pic>
        <p:nvPicPr>
          <p:cNvPr id="30" name="Picture 29" descr="A close up of a device&#10;&#10;Description automatically generated">
            <a:extLst>
              <a:ext uri="{FF2B5EF4-FFF2-40B4-BE49-F238E27FC236}">
                <a16:creationId xmlns:a16="http://schemas.microsoft.com/office/drawing/2014/main" id="{64ADA046-1019-4406-AF60-8EB20627D4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0648"/>
          <a:stretch/>
        </p:blipFill>
        <p:spPr>
          <a:xfrm>
            <a:off x="8658013" y="4855458"/>
            <a:ext cx="3491993" cy="14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3667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EC6359-F130-4FD3-8CAB-F3E6192A8D56}"/>
              </a:ext>
            </a:extLst>
          </p:cNvPr>
          <p:cNvSpPr txBox="1"/>
          <p:nvPr/>
        </p:nvSpPr>
        <p:spPr>
          <a:xfrm>
            <a:off x="2438400" y="1706881"/>
            <a:ext cx="8512629" cy="5440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32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Custom Names</a:t>
            </a:r>
          </a:p>
          <a:p>
            <a:pPr algn="just" defTabSz="914332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Multiple Inputs</a:t>
            </a:r>
          </a:p>
          <a:p>
            <a:pPr algn="just" defTabSz="914332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Independent Playback</a:t>
            </a:r>
          </a:p>
          <a:p>
            <a:pPr algn="just" defTabSz="914332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Tuning Controls</a:t>
            </a:r>
          </a:p>
          <a:p>
            <a:pPr algn="just" defTabSz="914332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Dedicated Sub-Outs</a:t>
            </a:r>
          </a:p>
          <a:p>
            <a:pPr algn="just" defTabSz="914332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Bass Management</a:t>
            </a:r>
          </a:p>
          <a:p>
            <a:pPr marL="457167" lvl="1" algn="just" defTabSz="914332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Crossover Frequency</a:t>
            </a:r>
          </a:p>
          <a:p>
            <a:pPr marL="457167" lvl="1" algn="just" defTabSz="914332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Level</a:t>
            </a:r>
          </a:p>
          <a:p>
            <a:pPr marL="457167" lvl="1" algn="just" defTabSz="914332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Phase</a:t>
            </a:r>
          </a:p>
          <a:p>
            <a:pPr marL="457167" lvl="1" algn="just" defTabSz="914332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Polarity</a:t>
            </a:r>
          </a:p>
          <a:p>
            <a:pPr algn="just" defTabSz="914332">
              <a:lnSpc>
                <a:spcPct val="200000"/>
              </a:lnSpc>
              <a:spcBef>
                <a:spcPct val="0"/>
              </a:spcBef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3D39C25-44E5-4A73-BAEB-FF355CE8A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76E6544D-7C06-4EA8-9919-16F8886B8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3" name="Text Box 48">
            <a:extLst>
              <a:ext uri="{FF2B5EF4-FFF2-40B4-BE49-F238E27FC236}">
                <a16:creationId xmlns:a16="http://schemas.microsoft.com/office/drawing/2014/main" id="{BD2BFB98-5A55-474A-807E-6FEC59F8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AC6DC-F404-4251-9823-9633B8FFDD8B}"/>
              </a:ext>
            </a:extLst>
          </p:cNvPr>
          <p:cNvSpPr txBox="1"/>
          <p:nvPr/>
        </p:nvSpPr>
        <p:spPr>
          <a:xfrm>
            <a:off x="3951515" y="925286"/>
            <a:ext cx="428897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2667" b="1" dirty="0">
                <a:solidFill>
                  <a:srgbClr val="000000"/>
                </a:solidFill>
                <a:latin typeface="Calibri"/>
              </a:rPr>
              <a:t>Zone Configuration Options</a:t>
            </a: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485DA0-3B7B-48B4-A9A5-7496A5500072}"/>
              </a:ext>
            </a:extLst>
          </p:cNvPr>
          <p:cNvGrpSpPr>
            <a:grpSpLocks noChangeAspect="1"/>
          </p:cNvGrpSpPr>
          <p:nvPr/>
        </p:nvGrpSpPr>
        <p:grpSpPr>
          <a:xfrm>
            <a:off x="223099" y="2498915"/>
            <a:ext cx="1828800" cy="1860171"/>
            <a:chOff x="921937" y="1792796"/>
            <a:chExt cx="2943629" cy="2920423"/>
          </a:xfrm>
        </p:grpSpPr>
        <p:grpSp>
          <p:nvGrpSpPr>
            <p:cNvPr id="18" name="Group 611">
              <a:extLst>
                <a:ext uri="{FF2B5EF4-FFF2-40B4-BE49-F238E27FC236}">
                  <a16:creationId xmlns:a16="http://schemas.microsoft.com/office/drawing/2014/main" id="{20328D9B-F3B8-47ED-9C8A-79A2E466BE3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65700" y="1792796"/>
              <a:ext cx="833754" cy="883284"/>
              <a:chOff x="1205" y="3905"/>
              <a:chExt cx="303" cy="321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43" name="Freeform 613">
                <a:extLst>
                  <a:ext uri="{FF2B5EF4-FFF2-40B4-BE49-F238E27FC236}">
                    <a16:creationId xmlns:a16="http://schemas.microsoft.com/office/drawing/2014/main" id="{1FA14F29-790F-429E-AF1B-9E7577D4D4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4" y="3975"/>
                <a:ext cx="244" cy="251"/>
              </a:xfrm>
              <a:custGeom>
                <a:avLst/>
                <a:gdLst>
                  <a:gd name="T0" fmla="*/ 428 w 2440"/>
                  <a:gd name="T1" fmla="*/ 1526 h 2760"/>
                  <a:gd name="T2" fmla="*/ 428 w 2440"/>
                  <a:gd name="T3" fmla="*/ 2101 h 2760"/>
                  <a:gd name="T4" fmla="*/ 992 w 2440"/>
                  <a:gd name="T5" fmla="*/ 2101 h 2760"/>
                  <a:gd name="T6" fmla="*/ 992 w 2440"/>
                  <a:gd name="T7" fmla="*/ 1526 h 2760"/>
                  <a:gd name="T8" fmla="*/ 428 w 2440"/>
                  <a:gd name="T9" fmla="*/ 1526 h 2760"/>
                  <a:gd name="T10" fmla="*/ 1221 w 2440"/>
                  <a:gd name="T11" fmla="*/ 0 h 2760"/>
                  <a:gd name="T12" fmla="*/ 2440 w 2440"/>
                  <a:gd name="T13" fmla="*/ 1336 h 2760"/>
                  <a:gd name="T14" fmla="*/ 2440 w 2440"/>
                  <a:gd name="T15" fmla="*/ 2697 h 2760"/>
                  <a:gd name="T16" fmla="*/ 2437 w 2440"/>
                  <a:gd name="T17" fmla="*/ 2717 h 2760"/>
                  <a:gd name="T18" fmla="*/ 2429 w 2440"/>
                  <a:gd name="T19" fmla="*/ 2734 h 2760"/>
                  <a:gd name="T20" fmla="*/ 2417 w 2440"/>
                  <a:gd name="T21" fmla="*/ 2748 h 2760"/>
                  <a:gd name="T22" fmla="*/ 2401 w 2440"/>
                  <a:gd name="T23" fmla="*/ 2757 h 2760"/>
                  <a:gd name="T24" fmla="*/ 2383 w 2440"/>
                  <a:gd name="T25" fmla="*/ 2760 h 2760"/>
                  <a:gd name="T26" fmla="*/ 2012 w 2440"/>
                  <a:gd name="T27" fmla="*/ 2760 h 2760"/>
                  <a:gd name="T28" fmla="*/ 2012 w 2440"/>
                  <a:gd name="T29" fmla="*/ 1526 h 2760"/>
                  <a:gd name="T30" fmla="*/ 1387 w 2440"/>
                  <a:gd name="T31" fmla="*/ 1526 h 2760"/>
                  <a:gd name="T32" fmla="*/ 1387 w 2440"/>
                  <a:gd name="T33" fmla="*/ 2760 h 2760"/>
                  <a:gd name="T34" fmla="*/ 56 w 2440"/>
                  <a:gd name="T35" fmla="*/ 2760 h 2760"/>
                  <a:gd name="T36" fmla="*/ 38 w 2440"/>
                  <a:gd name="T37" fmla="*/ 2757 h 2760"/>
                  <a:gd name="T38" fmla="*/ 23 w 2440"/>
                  <a:gd name="T39" fmla="*/ 2748 h 2760"/>
                  <a:gd name="T40" fmla="*/ 11 w 2440"/>
                  <a:gd name="T41" fmla="*/ 2734 h 2760"/>
                  <a:gd name="T42" fmla="*/ 3 w 2440"/>
                  <a:gd name="T43" fmla="*/ 2717 h 2760"/>
                  <a:gd name="T44" fmla="*/ 0 w 2440"/>
                  <a:gd name="T45" fmla="*/ 2697 h 2760"/>
                  <a:gd name="T46" fmla="*/ 0 w 2440"/>
                  <a:gd name="T47" fmla="*/ 1336 h 2760"/>
                  <a:gd name="T48" fmla="*/ 1221 w 2440"/>
                  <a:gd name="T49" fmla="*/ 0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40" h="2760">
                    <a:moveTo>
                      <a:pt x="428" y="1526"/>
                    </a:moveTo>
                    <a:lnTo>
                      <a:pt x="428" y="2101"/>
                    </a:lnTo>
                    <a:lnTo>
                      <a:pt x="992" y="2101"/>
                    </a:lnTo>
                    <a:lnTo>
                      <a:pt x="992" y="1526"/>
                    </a:lnTo>
                    <a:lnTo>
                      <a:pt x="428" y="1526"/>
                    </a:lnTo>
                    <a:close/>
                    <a:moveTo>
                      <a:pt x="1221" y="0"/>
                    </a:moveTo>
                    <a:lnTo>
                      <a:pt x="2440" y="1336"/>
                    </a:lnTo>
                    <a:lnTo>
                      <a:pt x="2440" y="2697"/>
                    </a:lnTo>
                    <a:lnTo>
                      <a:pt x="2437" y="2717"/>
                    </a:lnTo>
                    <a:lnTo>
                      <a:pt x="2429" y="2734"/>
                    </a:lnTo>
                    <a:lnTo>
                      <a:pt x="2417" y="2748"/>
                    </a:lnTo>
                    <a:lnTo>
                      <a:pt x="2401" y="2757"/>
                    </a:lnTo>
                    <a:lnTo>
                      <a:pt x="2383" y="2760"/>
                    </a:lnTo>
                    <a:lnTo>
                      <a:pt x="2012" y="2760"/>
                    </a:lnTo>
                    <a:lnTo>
                      <a:pt x="2012" y="1526"/>
                    </a:lnTo>
                    <a:lnTo>
                      <a:pt x="1387" y="1526"/>
                    </a:lnTo>
                    <a:lnTo>
                      <a:pt x="1387" y="2760"/>
                    </a:lnTo>
                    <a:lnTo>
                      <a:pt x="56" y="2760"/>
                    </a:lnTo>
                    <a:lnTo>
                      <a:pt x="38" y="2757"/>
                    </a:lnTo>
                    <a:lnTo>
                      <a:pt x="23" y="2748"/>
                    </a:lnTo>
                    <a:lnTo>
                      <a:pt x="11" y="2734"/>
                    </a:lnTo>
                    <a:lnTo>
                      <a:pt x="3" y="2717"/>
                    </a:lnTo>
                    <a:lnTo>
                      <a:pt x="0" y="2697"/>
                    </a:lnTo>
                    <a:lnTo>
                      <a:pt x="0" y="1336"/>
                    </a:lnTo>
                    <a:lnTo>
                      <a:pt x="12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4" name="Freeform 614">
                <a:extLst>
                  <a:ext uri="{FF2B5EF4-FFF2-40B4-BE49-F238E27FC236}">
                    <a16:creationId xmlns:a16="http://schemas.microsoft.com/office/drawing/2014/main" id="{9D98DB5F-DF87-41AA-8F76-E064F9C7D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" y="3905"/>
                <a:ext cx="303" cy="174"/>
              </a:xfrm>
              <a:custGeom>
                <a:avLst/>
                <a:gdLst>
                  <a:gd name="T0" fmla="*/ 1514 w 3027"/>
                  <a:gd name="T1" fmla="*/ 0 h 1915"/>
                  <a:gd name="T2" fmla="*/ 2981 w 3027"/>
                  <a:gd name="T3" fmla="*/ 1613 h 1915"/>
                  <a:gd name="T4" fmla="*/ 2999 w 3027"/>
                  <a:gd name="T5" fmla="*/ 1637 h 1915"/>
                  <a:gd name="T6" fmla="*/ 3013 w 3027"/>
                  <a:gd name="T7" fmla="*/ 1665 h 1915"/>
                  <a:gd name="T8" fmla="*/ 3023 w 3027"/>
                  <a:gd name="T9" fmla="*/ 1693 h 1915"/>
                  <a:gd name="T10" fmla="*/ 3027 w 3027"/>
                  <a:gd name="T11" fmla="*/ 1723 h 1915"/>
                  <a:gd name="T12" fmla="*/ 3027 w 3027"/>
                  <a:gd name="T13" fmla="*/ 1754 h 1915"/>
                  <a:gd name="T14" fmla="*/ 3023 w 3027"/>
                  <a:gd name="T15" fmla="*/ 1783 h 1915"/>
                  <a:gd name="T16" fmla="*/ 3013 w 3027"/>
                  <a:gd name="T17" fmla="*/ 1812 h 1915"/>
                  <a:gd name="T18" fmla="*/ 2999 w 3027"/>
                  <a:gd name="T19" fmla="*/ 1838 h 1915"/>
                  <a:gd name="T20" fmla="*/ 2981 w 3027"/>
                  <a:gd name="T21" fmla="*/ 1864 h 1915"/>
                  <a:gd name="T22" fmla="*/ 2958 w 3027"/>
                  <a:gd name="T23" fmla="*/ 1884 h 1915"/>
                  <a:gd name="T24" fmla="*/ 2934 w 3027"/>
                  <a:gd name="T25" fmla="*/ 1899 h 1915"/>
                  <a:gd name="T26" fmla="*/ 2908 w 3027"/>
                  <a:gd name="T27" fmla="*/ 1910 h 1915"/>
                  <a:gd name="T28" fmla="*/ 2881 w 3027"/>
                  <a:gd name="T29" fmla="*/ 1914 h 1915"/>
                  <a:gd name="T30" fmla="*/ 2853 w 3027"/>
                  <a:gd name="T31" fmla="*/ 1914 h 1915"/>
                  <a:gd name="T32" fmla="*/ 2826 w 3027"/>
                  <a:gd name="T33" fmla="*/ 1910 h 1915"/>
                  <a:gd name="T34" fmla="*/ 2800 w 3027"/>
                  <a:gd name="T35" fmla="*/ 1899 h 1915"/>
                  <a:gd name="T36" fmla="*/ 2775 w 3027"/>
                  <a:gd name="T37" fmla="*/ 1884 h 1915"/>
                  <a:gd name="T38" fmla="*/ 2753 w 3027"/>
                  <a:gd name="T39" fmla="*/ 1864 h 1915"/>
                  <a:gd name="T40" fmla="*/ 1514 w 3027"/>
                  <a:gd name="T41" fmla="*/ 502 h 1915"/>
                  <a:gd name="T42" fmla="*/ 275 w 3027"/>
                  <a:gd name="T43" fmla="*/ 1864 h 1915"/>
                  <a:gd name="T44" fmla="*/ 255 w 3027"/>
                  <a:gd name="T45" fmla="*/ 1882 h 1915"/>
                  <a:gd name="T46" fmla="*/ 233 w 3027"/>
                  <a:gd name="T47" fmla="*/ 1897 h 1915"/>
                  <a:gd name="T48" fmla="*/ 210 w 3027"/>
                  <a:gd name="T49" fmla="*/ 1907 h 1915"/>
                  <a:gd name="T50" fmla="*/ 185 w 3027"/>
                  <a:gd name="T51" fmla="*/ 1913 h 1915"/>
                  <a:gd name="T52" fmla="*/ 161 w 3027"/>
                  <a:gd name="T53" fmla="*/ 1915 h 1915"/>
                  <a:gd name="T54" fmla="*/ 136 w 3027"/>
                  <a:gd name="T55" fmla="*/ 1913 h 1915"/>
                  <a:gd name="T56" fmla="*/ 112 w 3027"/>
                  <a:gd name="T57" fmla="*/ 1907 h 1915"/>
                  <a:gd name="T58" fmla="*/ 89 w 3027"/>
                  <a:gd name="T59" fmla="*/ 1897 h 1915"/>
                  <a:gd name="T60" fmla="*/ 67 w 3027"/>
                  <a:gd name="T61" fmla="*/ 1882 h 1915"/>
                  <a:gd name="T62" fmla="*/ 47 w 3027"/>
                  <a:gd name="T63" fmla="*/ 1864 h 1915"/>
                  <a:gd name="T64" fmla="*/ 28 w 3027"/>
                  <a:gd name="T65" fmla="*/ 1838 h 1915"/>
                  <a:gd name="T66" fmla="*/ 14 w 3027"/>
                  <a:gd name="T67" fmla="*/ 1812 h 1915"/>
                  <a:gd name="T68" fmla="*/ 5 w 3027"/>
                  <a:gd name="T69" fmla="*/ 1783 h 1915"/>
                  <a:gd name="T70" fmla="*/ 0 w 3027"/>
                  <a:gd name="T71" fmla="*/ 1754 h 1915"/>
                  <a:gd name="T72" fmla="*/ 0 w 3027"/>
                  <a:gd name="T73" fmla="*/ 1723 h 1915"/>
                  <a:gd name="T74" fmla="*/ 5 w 3027"/>
                  <a:gd name="T75" fmla="*/ 1693 h 1915"/>
                  <a:gd name="T76" fmla="*/ 14 w 3027"/>
                  <a:gd name="T77" fmla="*/ 1665 h 1915"/>
                  <a:gd name="T78" fmla="*/ 28 w 3027"/>
                  <a:gd name="T79" fmla="*/ 1637 h 1915"/>
                  <a:gd name="T80" fmla="*/ 47 w 3027"/>
                  <a:gd name="T81" fmla="*/ 1613 h 1915"/>
                  <a:gd name="T82" fmla="*/ 564 w 3027"/>
                  <a:gd name="T83" fmla="*/ 1044 h 1915"/>
                  <a:gd name="T84" fmla="*/ 564 w 3027"/>
                  <a:gd name="T85" fmla="*/ 426 h 1915"/>
                  <a:gd name="T86" fmla="*/ 566 w 3027"/>
                  <a:gd name="T87" fmla="*/ 397 h 1915"/>
                  <a:gd name="T88" fmla="*/ 574 w 3027"/>
                  <a:gd name="T89" fmla="*/ 371 h 1915"/>
                  <a:gd name="T90" fmla="*/ 586 w 3027"/>
                  <a:gd name="T91" fmla="*/ 347 h 1915"/>
                  <a:gd name="T92" fmla="*/ 601 w 3027"/>
                  <a:gd name="T93" fmla="*/ 326 h 1915"/>
                  <a:gd name="T94" fmla="*/ 621 w 3027"/>
                  <a:gd name="T95" fmla="*/ 309 h 1915"/>
                  <a:gd name="T96" fmla="*/ 642 w 3027"/>
                  <a:gd name="T97" fmla="*/ 296 h 1915"/>
                  <a:gd name="T98" fmla="*/ 667 w 3027"/>
                  <a:gd name="T99" fmla="*/ 287 h 1915"/>
                  <a:gd name="T100" fmla="*/ 693 w 3027"/>
                  <a:gd name="T101" fmla="*/ 285 h 1915"/>
                  <a:gd name="T102" fmla="*/ 719 w 3027"/>
                  <a:gd name="T103" fmla="*/ 287 h 1915"/>
                  <a:gd name="T104" fmla="*/ 743 w 3027"/>
                  <a:gd name="T105" fmla="*/ 296 h 1915"/>
                  <a:gd name="T106" fmla="*/ 766 w 3027"/>
                  <a:gd name="T107" fmla="*/ 309 h 1915"/>
                  <a:gd name="T108" fmla="*/ 785 w 3027"/>
                  <a:gd name="T109" fmla="*/ 326 h 1915"/>
                  <a:gd name="T110" fmla="*/ 800 w 3027"/>
                  <a:gd name="T111" fmla="*/ 347 h 1915"/>
                  <a:gd name="T112" fmla="*/ 812 w 3027"/>
                  <a:gd name="T113" fmla="*/ 371 h 1915"/>
                  <a:gd name="T114" fmla="*/ 820 w 3027"/>
                  <a:gd name="T115" fmla="*/ 397 h 1915"/>
                  <a:gd name="T116" fmla="*/ 822 w 3027"/>
                  <a:gd name="T117" fmla="*/ 426 h 1915"/>
                  <a:gd name="T118" fmla="*/ 822 w 3027"/>
                  <a:gd name="T119" fmla="*/ 762 h 1915"/>
                  <a:gd name="T120" fmla="*/ 1514 w 3027"/>
                  <a:gd name="T121" fmla="*/ 0 h 1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27" h="1915">
                    <a:moveTo>
                      <a:pt x="1514" y="0"/>
                    </a:moveTo>
                    <a:lnTo>
                      <a:pt x="2981" y="1613"/>
                    </a:lnTo>
                    <a:lnTo>
                      <a:pt x="2999" y="1637"/>
                    </a:lnTo>
                    <a:lnTo>
                      <a:pt x="3013" y="1665"/>
                    </a:lnTo>
                    <a:lnTo>
                      <a:pt x="3023" y="1693"/>
                    </a:lnTo>
                    <a:lnTo>
                      <a:pt x="3027" y="1723"/>
                    </a:lnTo>
                    <a:lnTo>
                      <a:pt x="3027" y="1754"/>
                    </a:lnTo>
                    <a:lnTo>
                      <a:pt x="3023" y="1783"/>
                    </a:lnTo>
                    <a:lnTo>
                      <a:pt x="3013" y="1812"/>
                    </a:lnTo>
                    <a:lnTo>
                      <a:pt x="2999" y="1838"/>
                    </a:lnTo>
                    <a:lnTo>
                      <a:pt x="2981" y="1864"/>
                    </a:lnTo>
                    <a:lnTo>
                      <a:pt x="2958" y="1884"/>
                    </a:lnTo>
                    <a:lnTo>
                      <a:pt x="2934" y="1899"/>
                    </a:lnTo>
                    <a:lnTo>
                      <a:pt x="2908" y="1910"/>
                    </a:lnTo>
                    <a:lnTo>
                      <a:pt x="2881" y="1914"/>
                    </a:lnTo>
                    <a:lnTo>
                      <a:pt x="2853" y="1914"/>
                    </a:lnTo>
                    <a:lnTo>
                      <a:pt x="2826" y="1910"/>
                    </a:lnTo>
                    <a:lnTo>
                      <a:pt x="2800" y="1899"/>
                    </a:lnTo>
                    <a:lnTo>
                      <a:pt x="2775" y="1884"/>
                    </a:lnTo>
                    <a:lnTo>
                      <a:pt x="2753" y="1864"/>
                    </a:lnTo>
                    <a:lnTo>
                      <a:pt x="1514" y="502"/>
                    </a:lnTo>
                    <a:lnTo>
                      <a:pt x="275" y="1864"/>
                    </a:lnTo>
                    <a:lnTo>
                      <a:pt x="255" y="1882"/>
                    </a:lnTo>
                    <a:lnTo>
                      <a:pt x="233" y="1897"/>
                    </a:lnTo>
                    <a:lnTo>
                      <a:pt x="210" y="1907"/>
                    </a:lnTo>
                    <a:lnTo>
                      <a:pt x="185" y="1913"/>
                    </a:lnTo>
                    <a:lnTo>
                      <a:pt x="161" y="1915"/>
                    </a:lnTo>
                    <a:lnTo>
                      <a:pt x="136" y="1913"/>
                    </a:lnTo>
                    <a:lnTo>
                      <a:pt x="112" y="1907"/>
                    </a:lnTo>
                    <a:lnTo>
                      <a:pt x="89" y="1897"/>
                    </a:lnTo>
                    <a:lnTo>
                      <a:pt x="67" y="1882"/>
                    </a:lnTo>
                    <a:lnTo>
                      <a:pt x="47" y="1864"/>
                    </a:lnTo>
                    <a:lnTo>
                      <a:pt x="28" y="1838"/>
                    </a:lnTo>
                    <a:lnTo>
                      <a:pt x="14" y="1812"/>
                    </a:lnTo>
                    <a:lnTo>
                      <a:pt x="5" y="1783"/>
                    </a:lnTo>
                    <a:lnTo>
                      <a:pt x="0" y="1754"/>
                    </a:lnTo>
                    <a:lnTo>
                      <a:pt x="0" y="1723"/>
                    </a:lnTo>
                    <a:lnTo>
                      <a:pt x="5" y="1693"/>
                    </a:lnTo>
                    <a:lnTo>
                      <a:pt x="14" y="1665"/>
                    </a:lnTo>
                    <a:lnTo>
                      <a:pt x="28" y="1637"/>
                    </a:lnTo>
                    <a:lnTo>
                      <a:pt x="47" y="1613"/>
                    </a:lnTo>
                    <a:lnTo>
                      <a:pt x="564" y="1044"/>
                    </a:lnTo>
                    <a:lnTo>
                      <a:pt x="564" y="426"/>
                    </a:lnTo>
                    <a:lnTo>
                      <a:pt x="566" y="397"/>
                    </a:lnTo>
                    <a:lnTo>
                      <a:pt x="574" y="371"/>
                    </a:lnTo>
                    <a:lnTo>
                      <a:pt x="586" y="347"/>
                    </a:lnTo>
                    <a:lnTo>
                      <a:pt x="601" y="326"/>
                    </a:lnTo>
                    <a:lnTo>
                      <a:pt x="621" y="309"/>
                    </a:lnTo>
                    <a:lnTo>
                      <a:pt x="642" y="296"/>
                    </a:lnTo>
                    <a:lnTo>
                      <a:pt x="667" y="287"/>
                    </a:lnTo>
                    <a:lnTo>
                      <a:pt x="693" y="285"/>
                    </a:lnTo>
                    <a:lnTo>
                      <a:pt x="719" y="287"/>
                    </a:lnTo>
                    <a:lnTo>
                      <a:pt x="743" y="296"/>
                    </a:lnTo>
                    <a:lnTo>
                      <a:pt x="766" y="309"/>
                    </a:lnTo>
                    <a:lnTo>
                      <a:pt x="785" y="326"/>
                    </a:lnTo>
                    <a:lnTo>
                      <a:pt x="800" y="347"/>
                    </a:lnTo>
                    <a:lnTo>
                      <a:pt x="812" y="371"/>
                    </a:lnTo>
                    <a:lnTo>
                      <a:pt x="820" y="397"/>
                    </a:lnTo>
                    <a:lnTo>
                      <a:pt x="822" y="426"/>
                    </a:lnTo>
                    <a:lnTo>
                      <a:pt x="822" y="762"/>
                    </a:lnTo>
                    <a:lnTo>
                      <a:pt x="15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611">
              <a:extLst>
                <a:ext uri="{FF2B5EF4-FFF2-40B4-BE49-F238E27FC236}">
                  <a16:creationId xmlns:a16="http://schemas.microsoft.com/office/drawing/2014/main" id="{3A021E5D-1536-4768-9C51-24AD11E0D58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1937" y="3829935"/>
              <a:ext cx="833754" cy="883284"/>
              <a:chOff x="1205" y="3905"/>
              <a:chExt cx="303" cy="321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41" name="Freeform 613">
                <a:extLst>
                  <a:ext uri="{FF2B5EF4-FFF2-40B4-BE49-F238E27FC236}">
                    <a16:creationId xmlns:a16="http://schemas.microsoft.com/office/drawing/2014/main" id="{65718CE9-375E-4755-AD77-F5F9E0BDD0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4" y="3975"/>
                <a:ext cx="244" cy="251"/>
              </a:xfrm>
              <a:custGeom>
                <a:avLst/>
                <a:gdLst>
                  <a:gd name="T0" fmla="*/ 428 w 2440"/>
                  <a:gd name="T1" fmla="*/ 1526 h 2760"/>
                  <a:gd name="T2" fmla="*/ 428 w 2440"/>
                  <a:gd name="T3" fmla="*/ 2101 h 2760"/>
                  <a:gd name="T4" fmla="*/ 992 w 2440"/>
                  <a:gd name="T5" fmla="*/ 2101 h 2760"/>
                  <a:gd name="T6" fmla="*/ 992 w 2440"/>
                  <a:gd name="T7" fmla="*/ 1526 h 2760"/>
                  <a:gd name="T8" fmla="*/ 428 w 2440"/>
                  <a:gd name="T9" fmla="*/ 1526 h 2760"/>
                  <a:gd name="T10" fmla="*/ 1221 w 2440"/>
                  <a:gd name="T11" fmla="*/ 0 h 2760"/>
                  <a:gd name="T12" fmla="*/ 2440 w 2440"/>
                  <a:gd name="T13" fmla="*/ 1336 h 2760"/>
                  <a:gd name="T14" fmla="*/ 2440 w 2440"/>
                  <a:gd name="T15" fmla="*/ 2697 h 2760"/>
                  <a:gd name="T16" fmla="*/ 2437 w 2440"/>
                  <a:gd name="T17" fmla="*/ 2717 h 2760"/>
                  <a:gd name="T18" fmla="*/ 2429 w 2440"/>
                  <a:gd name="T19" fmla="*/ 2734 h 2760"/>
                  <a:gd name="T20" fmla="*/ 2417 w 2440"/>
                  <a:gd name="T21" fmla="*/ 2748 h 2760"/>
                  <a:gd name="T22" fmla="*/ 2401 w 2440"/>
                  <a:gd name="T23" fmla="*/ 2757 h 2760"/>
                  <a:gd name="T24" fmla="*/ 2383 w 2440"/>
                  <a:gd name="T25" fmla="*/ 2760 h 2760"/>
                  <a:gd name="T26" fmla="*/ 2012 w 2440"/>
                  <a:gd name="T27" fmla="*/ 2760 h 2760"/>
                  <a:gd name="T28" fmla="*/ 2012 w 2440"/>
                  <a:gd name="T29" fmla="*/ 1526 h 2760"/>
                  <a:gd name="T30" fmla="*/ 1387 w 2440"/>
                  <a:gd name="T31" fmla="*/ 1526 h 2760"/>
                  <a:gd name="T32" fmla="*/ 1387 w 2440"/>
                  <a:gd name="T33" fmla="*/ 2760 h 2760"/>
                  <a:gd name="T34" fmla="*/ 56 w 2440"/>
                  <a:gd name="T35" fmla="*/ 2760 h 2760"/>
                  <a:gd name="T36" fmla="*/ 38 w 2440"/>
                  <a:gd name="T37" fmla="*/ 2757 h 2760"/>
                  <a:gd name="T38" fmla="*/ 23 w 2440"/>
                  <a:gd name="T39" fmla="*/ 2748 h 2760"/>
                  <a:gd name="T40" fmla="*/ 11 w 2440"/>
                  <a:gd name="T41" fmla="*/ 2734 h 2760"/>
                  <a:gd name="T42" fmla="*/ 3 w 2440"/>
                  <a:gd name="T43" fmla="*/ 2717 h 2760"/>
                  <a:gd name="T44" fmla="*/ 0 w 2440"/>
                  <a:gd name="T45" fmla="*/ 2697 h 2760"/>
                  <a:gd name="T46" fmla="*/ 0 w 2440"/>
                  <a:gd name="T47" fmla="*/ 1336 h 2760"/>
                  <a:gd name="T48" fmla="*/ 1221 w 2440"/>
                  <a:gd name="T49" fmla="*/ 0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40" h="2760">
                    <a:moveTo>
                      <a:pt x="428" y="1526"/>
                    </a:moveTo>
                    <a:lnTo>
                      <a:pt x="428" y="2101"/>
                    </a:lnTo>
                    <a:lnTo>
                      <a:pt x="992" y="2101"/>
                    </a:lnTo>
                    <a:lnTo>
                      <a:pt x="992" y="1526"/>
                    </a:lnTo>
                    <a:lnTo>
                      <a:pt x="428" y="1526"/>
                    </a:lnTo>
                    <a:close/>
                    <a:moveTo>
                      <a:pt x="1221" y="0"/>
                    </a:moveTo>
                    <a:lnTo>
                      <a:pt x="2440" y="1336"/>
                    </a:lnTo>
                    <a:lnTo>
                      <a:pt x="2440" y="2697"/>
                    </a:lnTo>
                    <a:lnTo>
                      <a:pt x="2437" y="2717"/>
                    </a:lnTo>
                    <a:lnTo>
                      <a:pt x="2429" y="2734"/>
                    </a:lnTo>
                    <a:lnTo>
                      <a:pt x="2417" y="2748"/>
                    </a:lnTo>
                    <a:lnTo>
                      <a:pt x="2401" y="2757"/>
                    </a:lnTo>
                    <a:lnTo>
                      <a:pt x="2383" y="2760"/>
                    </a:lnTo>
                    <a:lnTo>
                      <a:pt x="2012" y="2760"/>
                    </a:lnTo>
                    <a:lnTo>
                      <a:pt x="2012" y="1526"/>
                    </a:lnTo>
                    <a:lnTo>
                      <a:pt x="1387" y="1526"/>
                    </a:lnTo>
                    <a:lnTo>
                      <a:pt x="1387" y="2760"/>
                    </a:lnTo>
                    <a:lnTo>
                      <a:pt x="56" y="2760"/>
                    </a:lnTo>
                    <a:lnTo>
                      <a:pt x="38" y="2757"/>
                    </a:lnTo>
                    <a:lnTo>
                      <a:pt x="23" y="2748"/>
                    </a:lnTo>
                    <a:lnTo>
                      <a:pt x="11" y="2734"/>
                    </a:lnTo>
                    <a:lnTo>
                      <a:pt x="3" y="2717"/>
                    </a:lnTo>
                    <a:lnTo>
                      <a:pt x="0" y="2697"/>
                    </a:lnTo>
                    <a:lnTo>
                      <a:pt x="0" y="1336"/>
                    </a:lnTo>
                    <a:lnTo>
                      <a:pt x="12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2" name="Freeform 614">
                <a:extLst>
                  <a:ext uri="{FF2B5EF4-FFF2-40B4-BE49-F238E27FC236}">
                    <a16:creationId xmlns:a16="http://schemas.microsoft.com/office/drawing/2014/main" id="{83EEAB83-AF0D-4650-8495-384D6C16A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" y="3905"/>
                <a:ext cx="303" cy="174"/>
              </a:xfrm>
              <a:custGeom>
                <a:avLst/>
                <a:gdLst>
                  <a:gd name="T0" fmla="*/ 1514 w 3027"/>
                  <a:gd name="T1" fmla="*/ 0 h 1915"/>
                  <a:gd name="T2" fmla="*/ 2981 w 3027"/>
                  <a:gd name="T3" fmla="*/ 1613 h 1915"/>
                  <a:gd name="T4" fmla="*/ 2999 w 3027"/>
                  <a:gd name="T5" fmla="*/ 1637 h 1915"/>
                  <a:gd name="T6" fmla="*/ 3013 w 3027"/>
                  <a:gd name="T7" fmla="*/ 1665 h 1915"/>
                  <a:gd name="T8" fmla="*/ 3023 w 3027"/>
                  <a:gd name="T9" fmla="*/ 1693 h 1915"/>
                  <a:gd name="T10" fmla="*/ 3027 w 3027"/>
                  <a:gd name="T11" fmla="*/ 1723 h 1915"/>
                  <a:gd name="T12" fmla="*/ 3027 w 3027"/>
                  <a:gd name="T13" fmla="*/ 1754 h 1915"/>
                  <a:gd name="T14" fmla="*/ 3023 w 3027"/>
                  <a:gd name="T15" fmla="*/ 1783 h 1915"/>
                  <a:gd name="T16" fmla="*/ 3013 w 3027"/>
                  <a:gd name="T17" fmla="*/ 1812 h 1915"/>
                  <a:gd name="T18" fmla="*/ 2999 w 3027"/>
                  <a:gd name="T19" fmla="*/ 1838 h 1915"/>
                  <a:gd name="T20" fmla="*/ 2981 w 3027"/>
                  <a:gd name="T21" fmla="*/ 1864 h 1915"/>
                  <a:gd name="T22" fmla="*/ 2958 w 3027"/>
                  <a:gd name="T23" fmla="*/ 1884 h 1915"/>
                  <a:gd name="T24" fmla="*/ 2934 w 3027"/>
                  <a:gd name="T25" fmla="*/ 1899 h 1915"/>
                  <a:gd name="T26" fmla="*/ 2908 w 3027"/>
                  <a:gd name="T27" fmla="*/ 1910 h 1915"/>
                  <a:gd name="T28" fmla="*/ 2881 w 3027"/>
                  <a:gd name="T29" fmla="*/ 1914 h 1915"/>
                  <a:gd name="T30" fmla="*/ 2853 w 3027"/>
                  <a:gd name="T31" fmla="*/ 1914 h 1915"/>
                  <a:gd name="T32" fmla="*/ 2826 w 3027"/>
                  <a:gd name="T33" fmla="*/ 1910 h 1915"/>
                  <a:gd name="T34" fmla="*/ 2800 w 3027"/>
                  <a:gd name="T35" fmla="*/ 1899 h 1915"/>
                  <a:gd name="T36" fmla="*/ 2775 w 3027"/>
                  <a:gd name="T37" fmla="*/ 1884 h 1915"/>
                  <a:gd name="T38" fmla="*/ 2753 w 3027"/>
                  <a:gd name="T39" fmla="*/ 1864 h 1915"/>
                  <a:gd name="T40" fmla="*/ 1514 w 3027"/>
                  <a:gd name="T41" fmla="*/ 502 h 1915"/>
                  <a:gd name="T42" fmla="*/ 275 w 3027"/>
                  <a:gd name="T43" fmla="*/ 1864 h 1915"/>
                  <a:gd name="T44" fmla="*/ 255 w 3027"/>
                  <a:gd name="T45" fmla="*/ 1882 h 1915"/>
                  <a:gd name="T46" fmla="*/ 233 w 3027"/>
                  <a:gd name="T47" fmla="*/ 1897 h 1915"/>
                  <a:gd name="T48" fmla="*/ 210 w 3027"/>
                  <a:gd name="T49" fmla="*/ 1907 h 1915"/>
                  <a:gd name="T50" fmla="*/ 185 w 3027"/>
                  <a:gd name="T51" fmla="*/ 1913 h 1915"/>
                  <a:gd name="T52" fmla="*/ 161 w 3027"/>
                  <a:gd name="T53" fmla="*/ 1915 h 1915"/>
                  <a:gd name="T54" fmla="*/ 136 w 3027"/>
                  <a:gd name="T55" fmla="*/ 1913 h 1915"/>
                  <a:gd name="T56" fmla="*/ 112 w 3027"/>
                  <a:gd name="T57" fmla="*/ 1907 h 1915"/>
                  <a:gd name="T58" fmla="*/ 89 w 3027"/>
                  <a:gd name="T59" fmla="*/ 1897 h 1915"/>
                  <a:gd name="T60" fmla="*/ 67 w 3027"/>
                  <a:gd name="T61" fmla="*/ 1882 h 1915"/>
                  <a:gd name="T62" fmla="*/ 47 w 3027"/>
                  <a:gd name="T63" fmla="*/ 1864 h 1915"/>
                  <a:gd name="T64" fmla="*/ 28 w 3027"/>
                  <a:gd name="T65" fmla="*/ 1838 h 1915"/>
                  <a:gd name="T66" fmla="*/ 14 w 3027"/>
                  <a:gd name="T67" fmla="*/ 1812 h 1915"/>
                  <a:gd name="T68" fmla="*/ 5 w 3027"/>
                  <a:gd name="T69" fmla="*/ 1783 h 1915"/>
                  <a:gd name="T70" fmla="*/ 0 w 3027"/>
                  <a:gd name="T71" fmla="*/ 1754 h 1915"/>
                  <a:gd name="T72" fmla="*/ 0 w 3027"/>
                  <a:gd name="T73" fmla="*/ 1723 h 1915"/>
                  <a:gd name="T74" fmla="*/ 5 w 3027"/>
                  <a:gd name="T75" fmla="*/ 1693 h 1915"/>
                  <a:gd name="T76" fmla="*/ 14 w 3027"/>
                  <a:gd name="T77" fmla="*/ 1665 h 1915"/>
                  <a:gd name="T78" fmla="*/ 28 w 3027"/>
                  <a:gd name="T79" fmla="*/ 1637 h 1915"/>
                  <a:gd name="T80" fmla="*/ 47 w 3027"/>
                  <a:gd name="T81" fmla="*/ 1613 h 1915"/>
                  <a:gd name="T82" fmla="*/ 564 w 3027"/>
                  <a:gd name="T83" fmla="*/ 1044 h 1915"/>
                  <a:gd name="T84" fmla="*/ 564 w 3027"/>
                  <a:gd name="T85" fmla="*/ 426 h 1915"/>
                  <a:gd name="T86" fmla="*/ 566 w 3027"/>
                  <a:gd name="T87" fmla="*/ 397 h 1915"/>
                  <a:gd name="T88" fmla="*/ 574 w 3027"/>
                  <a:gd name="T89" fmla="*/ 371 h 1915"/>
                  <a:gd name="T90" fmla="*/ 586 w 3027"/>
                  <a:gd name="T91" fmla="*/ 347 h 1915"/>
                  <a:gd name="T92" fmla="*/ 601 w 3027"/>
                  <a:gd name="T93" fmla="*/ 326 h 1915"/>
                  <a:gd name="T94" fmla="*/ 621 w 3027"/>
                  <a:gd name="T95" fmla="*/ 309 h 1915"/>
                  <a:gd name="T96" fmla="*/ 642 w 3027"/>
                  <a:gd name="T97" fmla="*/ 296 h 1915"/>
                  <a:gd name="T98" fmla="*/ 667 w 3027"/>
                  <a:gd name="T99" fmla="*/ 287 h 1915"/>
                  <a:gd name="T100" fmla="*/ 693 w 3027"/>
                  <a:gd name="T101" fmla="*/ 285 h 1915"/>
                  <a:gd name="T102" fmla="*/ 719 w 3027"/>
                  <a:gd name="T103" fmla="*/ 287 h 1915"/>
                  <a:gd name="T104" fmla="*/ 743 w 3027"/>
                  <a:gd name="T105" fmla="*/ 296 h 1915"/>
                  <a:gd name="T106" fmla="*/ 766 w 3027"/>
                  <a:gd name="T107" fmla="*/ 309 h 1915"/>
                  <a:gd name="T108" fmla="*/ 785 w 3027"/>
                  <a:gd name="T109" fmla="*/ 326 h 1915"/>
                  <a:gd name="T110" fmla="*/ 800 w 3027"/>
                  <a:gd name="T111" fmla="*/ 347 h 1915"/>
                  <a:gd name="T112" fmla="*/ 812 w 3027"/>
                  <a:gd name="T113" fmla="*/ 371 h 1915"/>
                  <a:gd name="T114" fmla="*/ 820 w 3027"/>
                  <a:gd name="T115" fmla="*/ 397 h 1915"/>
                  <a:gd name="T116" fmla="*/ 822 w 3027"/>
                  <a:gd name="T117" fmla="*/ 426 h 1915"/>
                  <a:gd name="T118" fmla="*/ 822 w 3027"/>
                  <a:gd name="T119" fmla="*/ 762 h 1915"/>
                  <a:gd name="T120" fmla="*/ 1514 w 3027"/>
                  <a:gd name="T121" fmla="*/ 0 h 1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27" h="1915">
                    <a:moveTo>
                      <a:pt x="1514" y="0"/>
                    </a:moveTo>
                    <a:lnTo>
                      <a:pt x="2981" y="1613"/>
                    </a:lnTo>
                    <a:lnTo>
                      <a:pt x="2999" y="1637"/>
                    </a:lnTo>
                    <a:lnTo>
                      <a:pt x="3013" y="1665"/>
                    </a:lnTo>
                    <a:lnTo>
                      <a:pt x="3023" y="1693"/>
                    </a:lnTo>
                    <a:lnTo>
                      <a:pt x="3027" y="1723"/>
                    </a:lnTo>
                    <a:lnTo>
                      <a:pt x="3027" y="1754"/>
                    </a:lnTo>
                    <a:lnTo>
                      <a:pt x="3023" y="1783"/>
                    </a:lnTo>
                    <a:lnTo>
                      <a:pt x="3013" y="1812"/>
                    </a:lnTo>
                    <a:lnTo>
                      <a:pt x="2999" y="1838"/>
                    </a:lnTo>
                    <a:lnTo>
                      <a:pt x="2981" y="1864"/>
                    </a:lnTo>
                    <a:lnTo>
                      <a:pt x="2958" y="1884"/>
                    </a:lnTo>
                    <a:lnTo>
                      <a:pt x="2934" y="1899"/>
                    </a:lnTo>
                    <a:lnTo>
                      <a:pt x="2908" y="1910"/>
                    </a:lnTo>
                    <a:lnTo>
                      <a:pt x="2881" y="1914"/>
                    </a:lnTo>
                    <a:lnTo>
                      <a:pt x="2853" y="1914"/>
                    </a:lnTo>
                    <a:lnTo>
                      <a:pt x="2826" y="1910"/>
                    </a:lnTo>
                    <a:lnTo>
                      <a:pt x="2800" y="1899"/>
                    </a:lnTo>
                    <a:lnTo>
                      <a:pt x="2775" y="1884"/>
                    </a:lnTo>
                    <a:lnTo>
                      <a:pt x="2753" y="1864"/>
                    </a:lnTo>
                    <a:lnTo>
                      <a:pt x="1514" y="502"/>
                    </a:lnTo>
                    <a:lnTo>
                      <a:pt x="275" y="1864"/>
                    </a:lnTo>
                    <a:lnTo>
                      <a:pt x="255" y="1882"/>
                    </a:lnTo>
                    <a:lnTo>
                      <a:pt x="233" y="1897"/>
                    </a:lnTo>
                    <a:lnTo>
                      <a:pt x="210" y="1907"/>
                    </a:lnTo>
                    <a:lnTo>
                      <a:pt x="185" y="1913"/>
                    </a:lnTo>
                    <a:lnTo>
                      <a:pt x="161" y="1915"/>
                    </a:lnTo>
                    <a:lnTo>
                      <a:pt x="136" y="1913"/>
                    </a:lnTo>
                    <a:lnTo>
                      <a:pt x="112" y="1907"/>
                    </a:lnTo>
                    <a:lnTo>
                      <a:pt x="89" y="1897"/>
                    </a:lnTo>
                    <a:lnTo>
                      <a:pt x="67" y="1882"/>
                    </a:lnTo>
                    <a:lnTo>
                      <a:pt x="47" y="1864"/>
                    </a:lnTo>
                    <a:lnTo>
                      <a:pt x="28" y="1838"/>
                    </a:lnTo>
                    <a:lnTo>
                      <a:pt x="14" y="1812"/>
                    </a:lnTo>
                    <a:lnTo>
                      <a:pt x="5" y="1783"/>
                    </a:lnTo>
                    <a:lnTo>
                      <a:pt x="0" y="1754"/>
                    </a:lnTo>
                    <a:lnTo>
                      <a:pt x="0" y="1723"/>
                    </a:lnTo>
                    <a:lnTo>
                      <a:pt x="5" y="1693"/>
                    </a:lnTo>
                    <a:lnTo>
                      <a:pt x="14" y="1665"/>
                    </a:lnTo>
                    <a:lnTo>
                      <a:pt x="28" y="1637"/>
                    </a:lnTo>
                    <a:lnTo>
                      <a:pt x="47" y="1613"/>
                    </a:lnTo>
                    <a:lnTo>
                      <a:pt x="564" y="1044"/>
                    </a:lnTo>
                    <a:lnTo>
                      <a:pt x="564" y="426"/>
                    </a:lnTo>
                    <a:lnTo>
                      <a:pt x="566" y="397"/>
                    </a:lnTo>
                    <a:lnTo>
                      <a:pt x="574" y="371"/>
                    </a:lnTo>
                    <a:lnTo>
                      <a:pt x="586" y="347"/>
                    </a:lnTo>
                    <a:lnTo>
                      <a:pt x="601" y="326"/>
                    </a:lnTo>
                    <a:lnTo>
                      <a:pt x="621" y="309"/>
                    </a:lnTo>
                    <a:lnTo>
                      <a:pt x="642" y="296"/>
                    </a:lnTo>
                    <a:lnTo>
                      <a:pt x="667" y="287"/>
                    </a:lnTo>
                    <a:lnTo>
                      <a:pt x="693" y="285"/>
                    </a:lnTo>
                    <a:lnTo>
                      <a:pt x="719" y="287"/>
                    </a:lnTo>
                    <a:lnTo>
                      <a:pt x="743" y="296"/>
                    </a:lnTo>
                    <a:lnTo>
                      <a:pt x="766" y="309"/>
                    </a:lnTo>
                    <a:lnTo>
                      <a:pt x="785" y="326"/>
                    </a:lnTo>
                    <a:lnTo>
                      <a:pt x="800" y="347"/>
                    </a:lnTo>
                    <a:lnTo>
                      <a:pt x="812" y="371"/>
                    </a:lnTo>
                    <a:lnTo>
                      <a:pt x="820" y="397"/>
                    </a:lnTo>
                    <a:lnTo>
                      <a:pt x="822" y="426"/>
                    </a:lnTo>
                    <a:lnTo>
                      <a:pt x="822" y="762"/>
                    </a:lnTo>
                    <a:lnTo>
                      <a:pt x="15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611">
              <a:extLst>
                <a:ext uri="{FF2B5EF4-FFF2-40B4-BE49-F238E27FC236}">
                  <a16:creationId xmlns:a16="http://schemas.microsoft.com/office/drawing/2014/main" id="{932FE4EC-160B-4085-9340-DEA6E4901B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31812" y="3820864"/>
              <a:ext cx="833754" cy="883284"/>
              <a:chOff x="1205" y="3905"/>
              <a:chExt cx="303" cy="321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39" name="Freeform 613">
                <a:extLst>
                  <a:ext uri="{FF2B5EF4-FFF2-40B4-BE49-F238E27FC236}">
                    <a16:creationId xmlns:a16="http://schemas.microsoft.com/office/drawing/2014/main" id="{B29176CD-4721-45C1-A23B-DFAB591885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4" y="3975"/>
                <a:ext cx="244" cy="251"/>
              </a:xfrm>
              <a:custGeom>
                <a:avLst/>
                <a:gdLst>
                  <a:gd name="T0" fmla="*/ 428 w 2440"/>
                  <a:gd name="T1" fmla="*/ 1526 h 2760"/>
                  <a:gd name="T2" fmla="*/ 428 w 2440"/>
                  <a:gd name="T3" fmla="*/ 2101 h 2760"/>
                  <a:gd name="T4" fmla="*/ 992 w 2440"/>
                  <a:gd name="T5" fmla="*/ 2101 h 2760"/>
                  <a:gd name="T6" fmla="*/ 992 w 2440"/>
                  <a:gd name="T7" fmla="*/ 1526 h 2760"/>
                  <a:gd name="T8" fmla="*/ 428 w 2440"/>
                  <a:gd name="T9" fmla="*/ 1526 h 2760"/>
                  <a:gd name="T10" fmla="*/ 1221 w 2440"/>
                  <a:gd name="T11" fmla="*/ 0 h 2760"/>
                  <a:gd name="T12" fmla="*/ 2440 w 2440"/>
                  <a:gd name="T13" fmla="*/ 1336 h 2760"/>
                  <a:gd name="T14" fmla="*/ 2440 w 2440"/>
                  <a:gd name="T15" fmla="*/ 2697 h 2760"/>
                  <a:gd name="T16" fmla="*/ 2437 w 2440"/>
                  <a:gd name="T17" fmla="*/ 2717 h 2760"/>
                  <a:gd name="T18" fmla="*/ 2429 w 2440"/>
                  <a:gd name="T19" fmla="*/ 2734 h 2760"/>
                  <a:gd name="T20" fmla="*/ 2417 w 2440"/>
                  <a:gd name="T21" fmla="*/ 2748 h 2760"/>
                  <a:gd name="T22" fmla="*/ 2401 w 2440"/>
                  <a:gd name="T23" fmla="*/ 2757 h 2760"/>
                  <a:gd name="T24" fmla="*/ 2383 w 2440"/>
                  <a:gd name="T25" fmla="*/ 2760 h 2760"/>
                  <a:gd name="T26" fmla="*/ 2012 w 2440"/>
                  <a:gd name="T27" fmla="*/ 2760 h 2760"/>
                  <a:gd name="T28" fmla="*/ 2012 w 2440"/>
                  <a:gd name="T29" fmla="*/ 1526 h 2760"/>
                  <a:gd name="T30" fmla="*/ 1387 w 2440"/>
                  <a:gd name="T31" fmla="*/ 1526 h 2760"/>
                  <a:gd name="T32" fmla="*/ 1387 w 2440"/>
                  <a:gd name="T33" fmla="*/ 2760 h 2760"/>
                  <a:gd name="T34" fmla="*/ 56 w 2440"/>
                  <a:gd name="T35" fmla="*/ 2760 h 2760"/>
                  <a:gd name="T36" fmla="*/ 38 w 2440"/>
                  <a:gd name="T37" fmla="*/ 2757 h 2760"/>
                  <a:gd name="T38" fmla="*/ 23 w 2440"/>
                  <a:gd name="T39" fmla="*/ 2748 h 2760"/>
                  <a:gd name="T40" fmla="*/ 11 w 2440"/>
                  <a:gd name="T41" fmla="*/ 2734 h 2760"/>
                  <a:gd name="T42" fmla="*/ 3 w 2440"/>
                  <a:gd name="T43" fmla="*/ 2717 h 2760"/>
                  <a:gd name="T44" fmla="*/ 0 w 2440"/>
                  <a:gd name="T45" fmla="*/ 2697 h 2760"/>
                  <a:gd name="T46" fmla="*/ 0 w 2440"/>
                  <a:gd name="T47" fmla="*/ 1336 h 2760"/>
                  <a:gd name="T48" fmla="*/ 1221 w 2440"/>
                  <a:gd name="T49" fmla="*/ 0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40" h="2760">
                    <a:moveTo>
                      <a:pt x="428" y="1526"/>
                    </a:moveTo>
                    <a:lnTo>
                      <a:pt x="428" y="2101"/>
                    </a:lnTo>
                    <a:lnTo>
                      <a:pt x="992" y="2101"/>
                    </a:lnTo>
                    <a:lnTo>
                      <a:pt x="992" y="1526"/>
                    </a:lnTo>
                    <a:lnTo>
                      <a:pt x="428" y="1526"/>
                    </a:lnTo>
                    <a:close/>
                    <a:moveTo>
                      <a:pt x="1221" y="0"/>
                    </a:moveTo>
                    <a:lnTo>
                      <a:pt x="2440" y="1336"/>
                    </a:lnTo>
                    <a:lnTo>
                      <a:pt x="2440" y="2697"/>
                    </a:lnTo>
                    <a:lnTo>
                      <a:pt x="2437" y="2717"/>
                    </a:lnTo>
                    <a:lnTo>
                      <a:pt x="2429" y="2734"/>
                    </a:lnTo>
                    <a:lnTo>
                      <a:pt x="2417" y="2748"/>
                    </a:lnTo>
                    <a:lnTo>
                      <a:pt x="2401" y="2757"/>
                    </a:lnTo>
                    <a:lnTo>
                      <a:pt x="2383" y="2760"/>
                    </a:lnTo>
                    <a:lnTo>
                      <a:pt x="2012" y="2760"/>
                    </a:lnTo>
                    <a:lnTo>
                      <a:pt x="2012" y="1526"/>
                    </a:lnTo>
                    <a:lnTo>
                      <a:pt x="1387" y="1526"/>
                    </a:lnTo>
                    <a:lnTo>
                      <a:pt x="1387" y="2760"/>
                    </a:lnTo>
                    <a:lnTo>
                      <a:pt x="56" y="2760"/>
                    </a:lnTo>
                    <a:lnTo>
                      <a:pt x="38" y="2757"/>
                    </a:lnTo>
                    <a:lnTo>
                      <a:pt x="23" y="2748"/>
                    </a:lnTo>
                    <a:lnTo>
                      <a:pt x="11" y="2734"/>
                    </a:lnTo>
                    <a:lnTo>
                      <a:pt x="3" y="2717"/>
                    </a:lnTo>
                    <a:lnTo>
                      <a:pt x="0" y="2697"/>
                    </a:lnTo>
                    <a:lnTo>
                      <a:pt x="0" y="1336"/>
                    </a:lnTo>
                    <a:lnTo>
                      <a:pt x="12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0" name="Freeform 614">
                <a:extLst>
                  <a:ext uri="{FF2B5EF4-FFF2-40B4-BE49-F238E27FC236}">
                    <a16:creationId xmlns:a16="http://schemas.microsoft.com/office/drawing/2014/main" id="{D978BE11-99DA-4D12-8A6A-3F13317C0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" y="3905"/>
                <a:ext cx="303" cy="174"/>
              </a:xfrm>
              <a:custGeom>
                <a:avLst/>
                <a:gdLst>
                  <a:gd name="T0" fmla="*/ 1514 w 3027"/>
                  <a:gd name="T1" fmla="*/ 0 h 1915"/>
                  <a:gd name="T2" fmla="*/ 2981 w 3027"/>
                  <a:gd name="T3" fmla="*/ 1613 h 1915"/>
                  <a:gd name="T4" fmla="*/ 2999 w 3027"/>
                  <a:gd name="T5" fmla="*/ 1637 h 1915"/>
                  <a:gd name="T6" fmla="*/ 3013 w 3027"/>
                  <a:gd name="T7" fmla="*/ 1665 h 1915"/>
                  <a:gd name="T8" fmla="*/ 3023 w 3027"/>
                  <a:gd name="T9" fmla="*/ 1693 h 1915"/>
                  <a:gd name="T10" fmla="*/ 3027 w 3027"/>
                  <a:gd name="T11" fmla="*/ 1723 h 1915"/>
                  <a:gd name="T12" fmla="*/ 3027 w 3027"/>
                  <a:gd name="T13" fmla="*/ 1754 h 1915"/>
                  <a:gd name="T14" fmla="*/ 3023 w 3027"/>
                  <a:gd name="T15" fmla="*/ 1783 h 1915"/>
                  <a:gd name="T16" fmla="*/ 3013 w 3027"/>
                  <a:gd name="T17" fmla="*/ 1812 h 1915"/>
                  <a:gd name="T18" fmla="*/ 2999 w 3027"/>
                  <a:gd name="T19" fmla="*/ 1838 h 1915"/>
                  <a:gd name="T20" fmla="*/ 2981 w 3027"/>
                  <a:gd name="T21" fmla="*/ 1864 h 1915"/>
                  <a:gd name="T22" fmla="*/ 2958 w 3027"/>
                  <a:gd name="T23" fmla="*/ 1884 h 1915"/>
                  <a:gd name="T24" fmla="*/ 2934 w 3027"/>
                  <a:gd name="T25" fmla="*/ 1899 h 1915"/>
                  <a:gd name="T26" fmla="*/ 2908 w 3027"/>
                  <a:gd name="T27" fmla="*/ 1910 h 1915"/>
                  <a:gd name="T28" fmla="*/ 2881 w 3027"/>
                  <a:gd name="T29" fmla="*/ 1914 h 1915"/>
                  <a:gd name="T30" fmla="*/ 2853 w 3027"/>
                  <a:gd name="T31" fmla="*/ 1914 h 1915"/>
                  <a:gd name="T32" fmla="*/ 2826 w 3027"/>
                  <a:gd name="T33" fmla="*/ 1910 h 1915"/>
                  <a:gd name="T34" fmla="*/ 2800 w 3027"/>
                  <a:gd name="T35" fmla="*/ 1899 h 1915"/>
                  <a:gd name="T36" fmla="*/ 2775 w 3027"/>
                  <a:gd name="T37" fmla="*/ 1884 h 1915"/>
                  <a:gd name="T38" fmla="*/ 2753 w 3027"/>
                  <a:gd name="T39" fmla="*/ 1864 h 1915"/>
                  <a:gd name="T40" fmla="*/ 1514 w 3027"/>
                  <a:gd name="T41" fmla="*/ 502 h 1915"/>
                  <a:gd name="T42" fmla="*/ 275 w 3027"/>
                  <a:gd name="T43" fmla="*/ 1864 h 1915"/>
                  <a:gd name="T44" fmla="*/ 255 w 3027"/>
                  <a:gd name="T45" fmla="*/ 1882 h 1915"/>
                  <a:gd name="T46" fmla="*/ 233 w 3027"/>
                  <a:gd name="T47" fmla="*/ 1897 h 1915"/>
                  <a:gd name="T48" fmla="*/ 210 w 3027"/>
                  <a:gd name="T49" fmla="*/ 1907 h 1915"/>
                  <a:gd name="T50" fmla="*/ 185 w 3027"/>
                  <a:gd name="T51" fmla="*/ 1913 h 1915"/>
                  <a:gd name="T52" fmla="*/ 161 w 3027"/>
                  <a:gd name="T53" fmla="*/ 1915 h 1915"/>
                  <a:gd name="T54" fmla="*/ 136 w 3027"/>
                  <a:gd name="T55" fmla="*/ 1913 h 1915"/>
                  <a:gd name="T56" fmla="*/ 112 w 3027"/>
                  <a:gd name="T57" fmla="*/ 1907 h 1915"/>
                  <a:gd name="T58" fmla="*/ 89 w 3027"/>
                  <a:gd name="T59" fmla="*/ 1897 h 1915"/>
                  <a:gd name="T60" fmla="*/ 67 w 3027"/>
                  <a:gd name="T61" fmla="*/ 1882 h 1915"/>
                  <a:gd name="T62" fmla="*/ 47 w 3027"/>
                  <a:gd name="T63" fmla="*/ 1864 h 1915"/>
                  <a:gd name="T64" fmla="*/ 28 w 3027"/>
                  <a:gd name="T65" fmla="*/ 1838 h 1915"/>
                  <a:gd name="T66" fmla="*/ 14 w 3027"/>
                  <a:gd name="T67" fmla="*/ 1812 h 1915"/>
                  <a:gd name="T68" fmla="*/ 5 w 3027"/>
                  <a:gd name="T69" fmla="*/ 1783 h 1915"/>
                  <a:gd name="T70" fmla="*/ 0 w 3027"/>
                  <a:gd name="T71" fmla="*/ 1754 h 1915"/>
                  <a:gd name="T72" fmla="*/ 0 w 3027"/>
                  <a:gd name="T73" fmla="*/ 1723 h 1915"/>
                  <a:gd name="T74" fmla="*/ 5 w 3027"/>
                  <a:gd name="T75" fmla="*/ 1693 h 1915"/>
                  <a:gd name="T76" fmla="*/ 14 w 3027"/>
                  <a:gd name="T77" fmla="*/ 1665 h 1915"/>
                  <a:gd name="T78" fmla="*/ 28 w 3027"/>
                  <a:gd name="T79" fmla="*/ 1637 h 1915"/>
                  <a:gd name="T80" fmla="*/ 47 w 3027"/>
                  <a:gd name="T81" fmla="*/ 1613 h 1915"/>
                  <a:gd name="T82" fmla="*/ 564 w 3027"/>
                  <a:gd name="T83" fmla="*/ 1044 h 1915"/>
                  <a:gd name="T84" fmla="*/ 564 w 3027"/>
                  <a:gd name="T85" fmla="*/ 426 h 1915"/>
                  <a:gd name="T86" fmla="*/ 566 w 3027"/>
                  <a:gd name="T87" fmla="*/ 397 h 1915"/>
                  <a:gd name="T88" fmla="*/ 574 w 3027"/>
                  <a:gd name="T89" fmla="*/ 371 h 1915"/>
                  <a:gd name="T90" fmla="*/ 586 w 3027"/>
                  <a:gd name="T91" fmla="*/ 347 h 1915"/>
                  <a:gd name="T92" fmla="*/ 601 w 3027"/>
                  <a:gd name="T93" fmla="*/ 326 h 1915"/>
                  <a:gd name="T94" fmla="*/ 621 w 3027"/>
                  <a:gd name="T95" fmla="*/ 309 h 1915"/>
                  <a:gd name="T96" fmla="*/ 642 w 3027"/>
                  <a:gd name="T97" fmla="*/ 296 h 1915"/>
                  <a:gd name="T98" fmla="*/ 667 w 3027"/>
                  <a:gd name="T99" fmla="*/ 287 h 1915"/>
                  <a:gd name="T100" fmla="*/ 693 w 3027"/>
                  <a:gd name="T101" fmla="*/ 285 h 1915"/>
                  <a:gd name="T102" fmla="*/ 719 w 3027"/>
                  <a:gd name="T103" fmla="*/ 287 h 1915"/>
                  <a:gd name="T104" fmla="*/ 743 w 3027"/>
                  <a:gd name="T105" fmla="*/ 296 h 1915"/>
                  <a:gd name="T106" fmla="*/ 766 w 3027"/>
                  <a:gd name="T107" fmla="*/ 309 h 1915"/>
                  <a:gd name="T108" fmla="*/ 785 w 3027"/>
                  <a:gd name="T109" fmla="*/ 326 h 1915"/>
                  <a:gd name="T110" fmla="*/ 800 w 3027"/>
                  <a:gd name="T111" fmla="*/ 347 h 1915"/>
                  <a:gd name="T112" fmla="*/ 812 w 3027"/>
                  <a:gd name="T113" fmla="*/ 371 h 1915"/>
                  <a:gd name="T114" fmla="*/ 820 w 3027"/>
                  <a:gd name="T115" fmla="*/ 397 h 1915"/>
                  <a:gd name="T116" fmla="*/ 822 w 3027"/>
                  <a:gd name="T117" fmla="*/ 426 h 1915"/>
                  <a:gd name="T118" fmla="*/ 822 w 3027"/>
                  <a:gd name="T119" fmla="*/ 762 h 1915"/>
                  <a:gd name="T120" fmla="*/ 1514 w 3027"/>
                  <a:gd name="T121" fmla="*/ 0 h 1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27" h="1915">
                    <a:moveTo>
                      <a:pt x="1514" y="0"/>
                    </a:moveTo>
                    <a:lnTo>
                      <a:pt x="2981" y="1613"/>
                    </a:lnTo>
                    <a:lnTo>
                      <a:pt x="2999" y="1637"/>
                    </a:lnTo>
                    <a:lnTo>
                      <a:pt x="3013" y="1665"/>
                    </a:lnTo>
                    <a:lnTo>
                      <a:pt x="3023" y="1693"/>
                    </a:lnTo>
                    <a:lnTo>
                      <a:pt x="3027" y="1723"/>
                    </a:lnTo>
                    <a:lnTo>
                      <a:pt x="3027" y="1754"/>
                    </a:lnTo>
                    <a:lnTo>
                      <a:pt x="3023" y="1783"/>
                    </a:lnTo>
                    <a:lnTo>
                      <a:pt x="3013" y="1812"/>
                    </a:lnTo>
                    <a:lnTo>
                      <a:pt x="2999" y="1838"/>
                    </a:lnTo>
                    <a:lnTo>
                      <a:pt x="2981" y="1864"/>
                    </a:lnTo>
                    <a:lnTo>
                      <a:pt x="2958" y="1884"/>
                    </a:lnTo>
                    <a:lnTo>
                      <a:pt x="2934" y="1899"/>
                    </a:lnTo>
                    <a:lnTo>
                      <a:pt x="2908" y="1910"/>
                    </a:lnTo>
                    <a:lnTo>
                      <a:pt x="2881" y="1914"/>
                    </a:lnTo>
                    <a:lnTo>
                      <a:pt x="2853" y="1914"/>
                    </a:lnTo>
                    <a:lnTo>
                      <a:pt x="2826" y="1910"/>
                    </a:lnTo>
                    <a:lnTo>
                      <a:pt x="2800" y="1899"/>
                    </a:lnTo>
                    <a:lnTo>
                      <a:pt x="2775" y="1884"/>
                    </a:lnTo>
                    <a:lnTo>
                      <a:pt x="2753" y="1864"/>
                    </a:lnTo>
                    <a:lnTo>
                      <a:pt x="1514" y="502"/>
                    </a:lnTo>
                    <a:lnTo>
                      <a:pt x="275" y="1864"/>
                    </a:lnTo>
                    <a:lnTo>
                      <a:pt x="255" y="1882"/>
                    </a:lnTo>
                    <a:lnTo>
                      <a:pt x="233" y="1897"/>
                    </a:lnTo>
                    <a:lnTo>
                      <a:pt x="210" y="1907"/>
                    </a:lnTo>
                    <a:lnTo>
                      <a:pt x="185" y="1913"/>
                    </a:lnTo>
                    <a:lnTo>
                      <a:pt x="161" y="1915"/>
                    </a:lnTo>
                    <a:lnTo>
                      <a:pt x="136" y="1913"/>
                    </a:lnTo>
                    <a:lnTo>
                      <a:pt x="112" y="1907"/>
                    </a:lnTo>
                    <a:lnTo>
                      <a:pt x="89" y="1897"/>
                    </a:lnTo>
                    <a:lnTo>
                      <a:pt x="67" y="1882"/>
                    </a:lnTo>
                    <a:lnTo>
                      <a:pt x="47" y="1864"/>
                    </a:lnTo>
                    <a:lnTo>
                      <a:pt x="28" y="1838"/>
                    </a:lnTo>
                    <a:lnTo>
                      <a:pt x="14" y="1812"/>
                    </a:lnTo>
                    <a:lnTo>
                      <a:pt x="5" y="1783"/>
                    </a:lnTo>
                    <a:lnTo>
                      <a:pt x="0" y="1754"/>
                    </a:lnTo>
                    <a:lnTo>
                      <a:pt x="0" y="1723"/>
                    </a:lnTo>
                    <a:lnTo>
                      <a:pt x="5" y="1693"/>
                    </a:lnTo>
                    <a:lnTo>
                      <a:pt x="14" y="1665"/>
                    </a:lnTo>
                    <a:lnTo>
                      <a:pt x="28" y="1637"/>
                    </a:lnTo>
                    <a:lnTo>
                      <a:pt x="47" y="1613"/>
                    </a:lnTo>
                    <a:lnTo>
                      <a:pt x="564" y="1044"/>
                    </a:lnTo>
                    <a:lnTo>
                      <a:pt x="564" y="426"/>
                    </a:lnTo>
                    <a:lnTo>
                      <a:pt x="566" y="397"/>
                    </a:lnTo>
                    <a:lnTo>
                      <a:pt x="574" y="371"/>
                    </a:lnTo>
                    <a:lnTo>
                      <a:pt x="586" y="347"/>
                    </a:lnTo>
                    <a:lnTo>
                      <a:pt x="601" y="326"/>
                    </a:lnTo>
                    <a:lnTo>
                      <a:pt x="621" y="309"/>
                    </a:lnTo>
                    <a:lnTo>
                      <a:pt x="642" y="296"/>
                    </a:lnTo>
                    <a:lnTo>
                      <a:pt x="667" y="287"/>
                    </a:lnTo>
                    <a:lnTo>
                      <a:pt x="693" y="285"/>
                    </a:lnTo>
                    <a:lnTo>
                      <a:pt x="719" y="287"/>
                    </a:lnTo>
                    <a:lnTo>
                      <a:pt x="743" y="296"/>
                    </a:lnTo>
                    <a:lnTo>
                      <a:pt x="766" y="309"/>
                    </a:lnTo>
                    <a:lnTo>
                      <a:pt x="785" y="326"/>
                    </a:lnTo>
                    <a:lnTo>
                      <a:pt x="800" y="347"/>
                    </a:lnTo>
                    <a:lnTo>
                      <a:pt x="812" y="371"/>
                    </a:lnTo>
                    <a:lnTo>
                      <a:pt x="820" y="397"/>
                    </a:lnTo>
                    <a:lnTo>
                      <a:pt x="822" y="426"/>
                    </a:lnTo>
                    <a:lnTo>
                      <a:pt x="822" y="762"/>
                    </a:lnTo>
                    <a:lnTo>
                      <a:pt x="15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E4FC634-9F49-4B78-B226-0575AE3A8335}"/>
                </a:ext>
              </a:extLst>
            </p:cNvPr>
            <p:cNvGrpSpPr/>
            <p:nvPr/>
          </p:nvGrpSpPr>
          <p:grpSpPr>
            <a:xfrm>
              <a:off x="1736331" y="2805977"/>
              <a:ext cx="1312088" cy="1220784"/>
              <a:chOff x="10126663" y="3871913"/>
              <a:chExt cx="92076" cy="8413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9" name="Freeform 1044">
                <a:extLst>
                  <a:ext uri="{FF2B5EF4-FFF2-40B4-BE49-F238E27FC236}">
                    <a16:creationId xmlns:a16="http://schemas.microsoft.com/office/drawing/2014/main" id="{3883C426-5E8A-43EF-9A5B-B12271919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7938" y="3887788"/>
                <a:ext cx="9525" cy="11113"/>
              </a:xfrm>
              <a:custGeom>
                <a:avLst/>
                <a:gdLst>
                  <a:gd name="T0" fmla="*/ 61 w 122"/>
                  <a:gd name="T1" fmla="*/ 0 h 123"/>
                  <a:gd name="T2" fmla="*/ 80 w 122"/>
                  <a:gd name="T3" fmla="*/ 3 h 123"/>
                  <a:gd name="T4" fmla="*/ 97 w 122"/>
                  <a:gd name="T5" fmla="*/ 11 h 123"/>
                  <a:gd name="T6" fmla="*/ 111 w 122"/>
                  <a:gd name="T7" fmla="*/ 25 h 123"/>
                  <a:gd name="T8" fmla="*/ 119 w 122"/>
                  <a:gd name="T9" fmla="*/ 42 h 123"/>
                  <a:gd name="T10" fmla="*/ 122 w 122"/>
                  <a:gd name="T11" fmla="*/ 61 h 123"/>
                  <a:gd name="T12" fmla="*/ 120 w 122"/>
                  <a:gd name="T13" fmla="*/ 81 h 123"/>
                  <a:gd name="T14" fmla="*/ 111 w 122"/>
                  <a:gd name="T15" fmla="*/ 98 h 123"/>
                  <a:gd name="T16" fmla="*/ 98 w 122"/>
                  <a:gd name="T17" fmla="*/ 110 h 123"/>
                  <a:gd name="T18" fmla="*/ 81 w 122"/>
                  <a:gd name="T19" fmla="*/ 120 h 123"/>
                  <a:gd name="T20" fmla="*/ 61 w 122"/>
                  <a:gd name="T21" fmla="*/ 123 h 123"/>
                  <a:gd name="T22" fmla="*/ 42 w 122"/>
                  <a:gd name="T23" fmla="*/ 120 h 123"/>
                  <a:gd name="T24" fmla="*/ 25 w 122"/>
                  <a:gd name="T25" fmla="*/ 110 h 123"/>
                  <a:gd name="T26" fmla="*/ 11 w 122"/>
                  <a:gd name="T27" fmla="*/ 98 h 123"/>
                  <a:gd name="T28" fmla="*/ 3 w 122"/>
                  <a:gd name="T29" fmla="*/ 81 h 123"/>
                  <a:gd name="T30" fmla="*/ 0 w 122"/>
                  <a:gd name="T31" fmla="*/ 61 h 123"/>
                  <a:gd name="T32" fmla="*/ 3 w 122"/>
                  <a:gd name="T33" fmla="*/ 42 h 123"/>
                  <a:gd name="T34" fmla="*/ 11 w 122"/>
                  <a:gd name="T35" fmla="*/ 25 h 123"/>
                  <a:gd name="T36" fmla="*/ 24 w 122"/>
                  <a:gd name="T37" fmla="*/ 11 h 123"/>
                  <a:gd name="T38" fmla="*/ 42 w 122"/>
                  <a:gd name="T39" fmla="*/ 3 h 123"/>
                  <a:gd name="T40" fmla="*/ 61 w 122"/>
                  <a:gd name="T4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2" h="123">
                    <a:moveTo>
                      <a:pt x="61" y="0"/>
                    </a:moveTo>
                    <a:lnTo>
                      <a:pt x="80" y="3"/>
                    </a:lnTo>
                    <a:lnTo>
                      <a:pt x="97" y="11"/>
                    </a:lnTo>
                    <a:lnTo>
                      <a:pt x="111" y="25"/>
                    </a:lnTo>
                    <a:lnTo>
                      <a:pt x="119" y="42"/>
                    </a:lnTo>
                    <a:lnTo>
                      <a:pt x="122" y="61"/>
                    </a:lnTo>
                    <a:lnTo>
                      <a:pt x="120" y="81"/>
                    </a:lnTo>
                    <a:lnTo>
                      <a:pt x="111" y="98"/>
                    </a:lnTo>
                    <a:lnTo>
                      <a:pt x="98" y="110"/>
                    </a:lnTo>
                    <a:lnTo>
                      <a:pt x="81" y="120"/>
                    </a:lnTo>
                    <a:lnTo>
                      <a:pt x="61" y="123"/>
                    </a:lnTo>
                    <a:lnTo>
                      <a:pt x="42" y="120"/>
                    </a:lnTo>
                    <a:lnTo>
                      <a:pt x="25" y="110"/>
                    </a:lnTo>
                    <a:lnTo>
                      <a:pt x="11" y="98"/>
                    </a:lnTo>
                    <a:lnTo>
                      <a:pt x="3" y="81"/>
                    </a:lnTo>
                    <a:lnTo>
                      <a:pt x="0" y="61"/>
                    </a:lnTo>
                    <a:lnTo>
                      <a:pt x="3" y="42"/>
                    </a:lnTo>
                    <a:lnTo>
                      <a:pt x="11" y="25"/>
                    </a:lnTo>
                    <a:lnTo>
                      <a:pt x="24" y="11"/>
                    </a:lnTo>
                    <a:lnTo>
                      <a:pt x="42" y="3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" name="Freeform 1045">
                <a:extLst>
                  <a:ext uri="{FF2B5EF4-FFF2-40B4-BE49-F238E27FC236}">
                    <a16:creationId xmlns:a16="http://schemas.microsoft.com/office/drawing/2014/main" id="{3291B2AC-BB11-46DC-AF71-A39A3619F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7938" y="3903663"/>
                <a:ext cx="9525" cy="11113"/>
              </a:xfrm>
              <a:custGeom>
                <a:avLst/>
                <a:gdLst>
                  <a:gd name="T0" fmla="*/ 61 w 122"/>
                  <a:gd name="T1" fmla="*/ 0 h 123"/>
                  <a:gd name="T2" fmla="*/ 81 w 122"/>
                  <a:gd name="T3" fmla="*/ 3 h 123"/>
                  <a:gd name="T4" fmla="*/ 98 w 122"/>
                  <a:gd name="T5" fmla="*/ 11 h 123"/>
                  <a:gd name="T6" fmla="*/ 111 w 122"/>
                  <a:gd name="T7" fmla="*/ 25 h 123"/>
                  <a:gd name="T8" fmla="*/ 119 w 122"/>
                  <a:gd name="T9" fmla="*/ 42 h 123"/>
                  <a:gd name="T10" fmla="*/ 122 w 122"/>
                  <a:gd name="T11" fmla="*/ 61 h 123"/>
                  <a:gd name="T12" fmla="*/ 119 w 122"/>
                  <a:gd name="T13" fmla="*/ 81 h 123"/>
                  <a:gd name="T14" fmla="*/ 111 w 122"/>
                  <a:gd name="T15" fmla="*/ 98 h 123"/>
                  <a:gd name="T16" fmla="*/ 98 w 122"/>
                  <a:gd name="T17" fmla="*/ 110 h 123"/>
                  <a:gd name="T18" fmla="*/ 81 w 122"/>
                  <a:gd name="T19" fmla="*/ 120 h 123"/>
                  <a:gd name="T20" fmla="*/ 61 w 122"/>
                  <a:gd name="T21" fmla="*/ 123 h 123"/>
                  <a:gd name="T22" fmla="*/ 42 w 122"/>
                  <a:gd name="T23" fmla="*/ 120 h 123"/>
                  <a:gd name="T24" fmla="*/ 25 w 122"/>
                  <a:gd name="T25" fmla="*/ 110 h 123"/>
                  <a:gd name="T26" fmla="*/ 11 w 122"/>
                  <a:gd name="T27" fmla="*/ 98 h 123"/>
                  <a:gd name="T28" fmla="*/ 3 w 122"/>
                  <a:gd name="T29" fmla="*/ 81 h 123"/>
                  <a:gd name="T30" fmla="*/ 0 w 122"/>
                  <a:gd name="T31" fmla="*/ 61 h 123"/>
                  <a:gd name="T32" fmla="*/ 3 w 122"/>
                  <a:gd name="T33" fmla="*/ 42 h 123"/>
                  <a:gd name="T34" fmla="*/ 11 w 122"/>
                  <a:gd name="T35" fmla="*/ 25 h 123"/>
                  <a:gd name="T36" fmla="*/ 25 w 122"/>
                  <a:gd name="T37" fmla="*/ 11 h 123"/>
                  <a:gd name="T38" fmla="*/ 42 w 122"/>
                  <a:gd name="T39" fmla="*/ 3 h 123"/>
                  <a:gd name="T40" fmla="*/ 61 w 122"/>
                  <a:gd name="T4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2" h="123">
                    <a:moveTo>
                      <a:pt x="61" y="0"/>
                    </a:moveTo>
                    <a:lnTo>
                      <a:pt x="81" y="3"/>
                    </a:lnTo>
                    <a:lnTo>
                      <a:pt x="98" y="11"/>
                    </a:lnTo>
                    <a:lnTo>
                      <a:pt x="111" y="25"/>
                    </a:lnTo>
                    <a:lnTo>
                      <a:pt x="119" y="42"/>
                    </a:lnTo>
                    <a:lnTo>
                      <a:pt x="122" y="61"/>
                    </a:lnTo>
                    <a:lnTo>
                      <a:pt x="119" y="81"/>
                    </a:lnTo>
                    <a:lnTo>
                      <a:pt x="111" y="98"/>
                    </a:lnTo>
                    <a:lnTo>
                      <a:pt x="98" y="110"/>
                    </a:lnTo>
                    <a:lnTo>
                      <a:pt x="81" y="120"/>
                    </a:lnTo>
                    <a:lnTo>
                      <a:pt x="61" y="123"/>
                    </a:lnTo>
                    <a:lnTo>
                      <a:pt x="42" y="120"/>
                    </a:lnTo>
                    <a:lnTo>
                      <a:pt x="25" y="110"/>
                    </a:lnTo>
                    <a:lnTo>
                      <a:pt x="11" y="98"/>
                    </a:lnTo>
                    <a:lnTo>
                      <a:pt x="3" y="81"/>
                    </a:lnTo>
                    <a:lnTo>
                      <a:pt x="0" y="61"/>
                    </a:lnTo>
                    <a:lnTo>
                      <a:pt x="3" y="42"/>
                    </a:lnTo>
                    <a:lnTo>
                      <a:pt x="11" y="25"/>
                    </a:lnTo>
                    <a:lnTo>
                      <a:pt x="25" y="11"/>
                    </a:lnTo>
                    <a:lnTo>
                      <a:pt x="42" y="3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1" name="Freeform 1046">
                <a:extLst>
                  <a:ext uri="{FF2B5EF4-FFF2-40B4-BE49-F238E27FC236}">
                    <a16:creationId xmlns:a16="http://schemas.microsoft.com/office/drawing/2014/main" id="{EBB1C9F3-F229-4B0D-B9CE-61AEC0926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7938" y="3919538"/>
                <a:ext cx="9525" cy="11113"/>
              </a:xfrm>
              <a:custGeom>
                <a:avLst/>
                <a:gdLst>
                  <a:gd name="T0" fmla="*/ 61 w 122"/>
                  <a:gd name="T1" fmla="*/ 0 h 123"/>
                  <a:gd name="T2" fmla="*/ 81 w 122"/>
                  <a:gd name="T3" fmla="*/ 3 h 123"/>
                  <a:gd name="T4" fmla="*/ 98 w 122"/>
                  <a:gd name="T5" fmla="*/ 11 h 123"/>
                  <a:gd name="T6" fmla="*/ 111 w 122"/>
                  <a:gd name="T7" fmla="*/ 25 h 123"/>
                  <a:gd name="T8" fmla="*/ 119 w 122"/>
                  <a:gd name="T9" fmla="*/ 42 h 123"/>
                  <a:gd name="T10" fmla="*/ 122 w 122"/>
                  <a:gd name="T11" fmla="*/ 61 h 123"/>
                  <a:gd name="T12" fmla="*/ 119 w 122"/>
                  <a:gd name="T13" fmla="*/ 81 h 123"/>
                  <a:gd name="T14" fmla="*/ 111 w 122"/>
                  <a:gd name="T15" fmla="*/ 97 h 123"/>
                  <a:gd name="T16" fmla="*/ 98 w 122"/>
                  <a:gd name="T17" fmla="*/ 110 h 123"/>
                  <a:gd name="T18" fmla="*/ 81 w 122"/>
                  <a:gd name="T19" fmla="*/ 120 h 123"/>
                  <a:gd name="T20" fmla="*/ 61 w 122"/>
                  <a:gd name="T21" fmla="*/ 123 h 123"/>
                  <a:gd name="T22" fmla="*/ 42 w 122"/>
                  <a:gd name="T23" fmla="*/ 120 h 123"/>
                  <a:gd name="T24" fmla="*/ 25 w 122"/>
                  <a:gd name="T25" fmla="*/ 110 h 123"/>
                  <a:gd name="T26" fmla="*/ 11 w 122"/>
                  <a:gd name="T27" fmla="*/ 97 h 123"/>
                  <a:gd name="T28" fmla="*/ 3 w 122"/>
                  <a:gd name="T29" fmla="*/ 81 h 123"/>
                  <a:gd name="T30" fmla="*/ 0 w 122"/>
                  <a:gd name="T31" fmla="*/ 61 h 123"/>
                  <a:gd name="T32" fmla="*/ 3 w 122"/>
                  <a:gd name="T33" fmla="*/ 42 h 123"/>
                  <a:gd name="T34" fmla="*/ 11 w 122"/>
                  <a:gd name="T35" fmla="*/ 25 h 123"/>
                  <a:gd name="T36" fmla="*/ 25 w 122"/>
                  <a:gd name="T37" fmla="*/ 11 h 123"/>
                  <a:gd name="T38" fmla="*/ 42 w 122"/>
                  <a:gd name="T39" fmla="*/ 3 h 123"/>
                  <a:gd name="T40" fmla="*/ 61 w 122"/>
                  <a:gd name="T4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2" h="123">
                    <a:moveTo>
                      <a:pt x="61" y="0"/>
                    </a:moveTo>
                    <a:lnTo>
                      <a:pt x="81" y="3"/>
                    </a:lnTo>
                    <a:lnTo>
                      <a:pt x="98" y="11"/>
                    </a:lnTo>
                    <a:lnTo>
                      <a:pt x="111" y="25"/>
                    </a:lnTo>
                    <a:lnTo>
                      <a:pt x="119" y="42"/>
                    </a:lnTo>
                    <a:lnTo>
                      <a:pt x="122" y="61"/>
                    </a:lnTo>
                    <a:lnTo>
                      <a:pt x="119" y="81"/>
                    </a:lnTo>
                    <a:lnTo>
                      <a:pt x="111" y="97"/>
                    </a:lnTo>
                    <a:lnTo>
                      <a:pt x="98" y="110"/>
                    </a:lnTo>
                    <a:lnTo>
                      <a:pt x="81" y="120"/>
                    </a:lnTo>
                    <a:lnTo>
                      <a:pt x="61" y="123"/>
                    </a:lnTo>
                    <a:lnTo>
                      <a:pt x="42" y="120"/>
                    </a:lnTo>
                    <a:lnTo>
                      <a:pt x="25" y="110"/>
                    </a:lnTo>
                    <a:lnTo>
                      <a:pt x="11" y="97"/>
                    </a:lnTo>
                    <a:lnTo>
                      <a:pt x="3" y="81"/>
                    </a:lnTo>
                    <a:lnTo>
                      <a:pt x="0" y="61"/>
                    </a:lnTo>
                    <a:lnTo>
                      <a:pt x="3" y="42"/>
                    </a:lnTo>
                    <a:lnTo>
                      <a:pt x="11" y="25"/>
                    </a:lnTo>
                    <a:lnTo>
                      <a:pt x="25" y="11"/>
                    </a:lnTo>
                    <a:lnTo>
                      <a:pt x="42" y="3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2" name="Freeform 1047">
                <a:extLst>
                  <a:ext uri="{FF2B5EF4-FFF2-40B4-BE49-F238E27FC236}">
                    <a16:creationId xmlns:a16="http://schemas.microsoft.com/office/drawing/2014/main" id="{3612E835-81C4-4BF1-9C8A-DFEE924CA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7938" y="3871913"/>
                <a:ext cx="9525" cy="11113"/>
              </a:xfrm>
              <a:custGeom>
                <a:avLst/>
                <a:gdLst>
                  <a:gd name="T0" fmla="*/ 61 w 122"/>
                  <a:gd name="T1" fmla="*/ 0 h 123"/>
                  <a:gd name="T2" fmla="*/ 77 w 122"/>
                  <a:gd name="T3" fmla="*/ 2 h 123"/>
                  <a:gd name="T4" fmla="*/ 92 w 122"/>
                  <a:gd name="T5" fmla="*/ 8 h 123"/>
                  <a:gd name="T6" fmla="*/ 104 w 122"/>
                  <a:gd name="T7" fmla="*/ 18 h 123"/>
                  <a:gd name="T8" fmla="*/ 115 w 122"/>
                  <a:gd name="T9" fmla="*/ 30 h 123"/>
                  <a:gd name="T10" fmla="*/ 120 w 122"/>
                  <a:gd name="T11" fmla="*/ 45 h 123"/>
                  <a:gd name="T12" fmla="*/ 122 w 122"/>
                  <a:gd name="T13" fmla="*/ 61 h 123"/>
                  <a:gd name="T14" fmla="*/ 120 w 122"/>
                  <a:gd name="T15" fmla="*/ 76 h 123"/>
                  <a:gd name="T16" fmla="*/ 115 w 122"/>
                  <a:gd name="T17" fmla="*/ 92 h 123"/>
                  <a:gd name="T18" fmla="*/ 104 w 122"/>
                  <a:gd name="T19" fmla="*/ 105 h 123"/>
                  <a:gd name="T20" fmla="*/ 92 w 122"/>
                  <a:gd name="T21" fmla="*/ 114 h 123"/>
                  <a:gd name="T22" fmla="*/ 77 w 122"/>
                  <a:gd name="T23" fmla="*/ 121 h 123"/>
                  <a:gd name="T24" fmla="*/ 61 w 122"/>
                  <a:gd name="T25" fmla="*/ 123 h 123"/>
                  <a:gd name="T26" fmla="*/ 45 w 122"/>
                  <a:gd name="T27" fmla="*/ 121 h 123"/>
                  <a:gd name="T28" fmla="*/ 30 w 122"/>
                  <a:gd name="T29" fmla="*/ 114 h 123"/>
                  <a:gd name="T30" fmla="*/ 18 w 122"/>
                  <a:gd name="T31" fmla="*/ 105 h 123"/>
                  <a:gd name="T32" fmla="*/ 7 w 122"/>
                  <a:gd name="T33" fmla="*/ 92 h 123"/>
                  <a:gd name="T34" fmla="*/ 2 w 122"/>
                  <a:gd name="T35" fmla="*/ 76 h 123"/>
                  <a:gd name="T36" fmla="*/ 0 w 122"/>
                  <a:gd name="T37" fmla="*/ 61 h 123"/>
                  <a:gd name="T38" fmla="*/ 2 w 122"/>
                  <a:gd name="T39" fmla="*/ 45 h 123"/>
                  <a:gd name="T40" fmla="*/ 7 w 122"/>
                  <a:gd name="T41" fmla="*/ 30 h 123"/>
                  <a:gd name="T42" fmla="*/ 18 w 122"/>
                  <a:gd name="T43" fmla="*/ 18 h 123"/>
                  <a:gd name="T44" fmla="*/ 30 w 122"/>
                  <a:gd name="T45" fmla="*/ 8 h 123"/>
                  <a:gd name="T46" fmla="*/ 45 w 122"/>
                  <a:gd name="T47" fmla="*/ 2 h 123"/>
                  <a:gd name="T48" fmla="*/ 61 w 122"/>
                  <a:gd name="T4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123">
                    <a:moveTo>
                      <a:pt x="61" y="0"/>
                    </a:moveTo>
                    <a:lnTo>
                      <a:pt x="77" y="2"/>
                    </a:lnTo>
                    <a:lnTo>
                      <a:pt x="92" y="8"/>
                    </a:lnTo>
                    <a:lnTo>
                      <a:pt x="104" y="18"/>
                    </a:lnTo>
                    <a:lnTo>
                      <a:pt x="115" y="30"/>
                    </a:lnTo>
                    <a:lnTo>
                      <a:pt x="120" y="45"/>
                    </a:lnTo>
                    <a:lnTo>
                      <a:pt x="122" y="61"/>
                    </a:lnTo>
                    <a:lnTo>
                      <a:pt x="120" y="76"/>
                    </a:lnTo>
                    <a:lnTo>
                      <a:pt x="115" y="92"/>
                    </a:lnTo>
                    <a:lnTo>
                      <a:pt x="104" y="105"/>
                    </a:lnTo>
                    <a:lnTo>
                      <a:pt x="92" y="114"/>
                    </a:lnTo>
                    <a:lnTo>
                      <a:pt x="77" y="121"/>
                    </a:lnTo>
                    <a:lnTo>
                      <a:pt x="61" y="123"/>
                    </a:lnTo>
                    <a:lnTo>
                      <a:pt x="45" y="121"/>
                    </a:lnTo>
                    <a:lnTo>
                      <a:pt x="30" y="114"/>
                    </a:lnTo>
                    <a:lnTo>
                      <a:pt x="18" y="105"/>
                    </a:lnTo>
                    <a:lnTo>
                      <a:pt x="7" y="92"/>
                    </a:lnTo>
                    <a:lnTo>
                      <a:pt x="2" y="76"/>
                    </a:lnTo>
                    <a:lnTo>
                      <a:pt x="0" y="61"/>
                    </a:lnTo>
                    <a:lnTo>
                      <a:pt x="2" y="45"/>
                    </a:lnTo>
                    <a:lnTo>
                      <a:pt x="7" y="30"/>
                    </a:lnTo>
                    <a:lnTo>
                      <a:pt x="18" y="18"/>
                    </a:lnTo>
                    <a:lnTo>
                      <a:pt x="30" y="8"/>
                    </a:lnTo>
                    <a:lnTo>
                      <a:pt x="45" y="2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3" name="Freeform 1048">
                <a:extLst>
                  <a:ext uri="{FF2B5EF4-FFF2-40B4-BE49-F238E27FC236}">
                    <a16:creationId xmlns:a16="http://schemas.microsoft.com/office/drawing/2014/main" id="{0DF1A8E3-76A1-4F99-B346-9AD797016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0638" y="3927476"/>
                <a:ext cx="11113" cy="11113"/>
              </a:xfrm>
              <a:custGeom>
                <a:avLst/>
                <a:gdLst>
                  <a:gd name="T0" fmla="*/ 64 w 124"/>
                  <a:gd name="T1" fmla="*/ 0 h 124"/>
                  <a:gd name="T2" fmla="*/ 80 w 124"/>
                  <a:gd name="T3" fmla="*/ 4 h 124"/>
                  <a:gd name="T4" fmla="*/ 95 w 124"/>
                  <a:gd name="T5" fmla="*/ 11 h 124"/>
                  <a:gd name="T6" fmla="*/ 108 w 124"/>
                  <a:gd name="T7" fmla="*/ 21 h 124"/>
                  <a:gd name="T8" fmla="*/ 117 w 124"/>
                  <a:gd name="T9" fmla="*/ 35 h 124"/>
                  <a:gd name="T10" fmla="*/ 123 w 124"/>
                  <a:gd name="T11" fmla="*/ 50 h 124"/>
                  <a:gd name="T12" fmla="*/ 124 w 124"/>
                  <a:gd name="T13" fmla="*/ 65 h 124"/>
                  <a:gd name="T14" fmla="*/ 122 w 124"/>
                  <a:gd name="T15" fmla="*/ 80 h 124"/>
                  <a:gd name="T16" fmla="*/ 114 w 124"/>
                  <a:gd name="T17" fmla="*/ 96 h 124"/>
                  <a:gd name="T18" fmla="*/ 104 w 124"/>
                  <a:gd name="T19" fmla="*/ 108 h 124"/>
                  <a:gd name="T20" fmla="*/ 90 w 124"/>
                  <a:gd name="T21" fmla="*/ 117 h 124"/>
                  <a:gd name="T22" fmla="*/ 75 w 124"/>
                  <a:gd name="T23" fmla="*/ 123 h 124"/>
                  <a:gd name="T24" fmla="*/ 59 w 124"/>
                  <a:gd name="T25" fmla="*/ 124 h 124"/>
                  <a:gd name="T26" fmla="*/ 43 w 124"/>
                  <a:gd name="T27" fmla="*/ 121 h 124"/>
                  <a:gd name="T28" fmla="*/ 29 w 124"/>
                  <a:gd name="T29" fmla="*/ 114 h 124"/>
                  <a:gd name="T30" fmla="*/ 16 w 124"/>
                  <a:gd name="T31" fmla="*/ 104 h 124"/>
                  <a:gd name="T32" fmla="*/ 7 w 124"/>
                  <a:gd name="T33" fmla="*/ 90 h 124"/>
                  <a:gd name="T34" fmla="*/ 1 w 124"/>
                  <a:gd name="T35" fmla="*/ 75 h 124"/>
                  <a:gd name="T36" fmla="*/ 0 w 124"/>
                  <a:gd name="T37" fmla="*/ 59 h 124"/>
                  <a:gd name="T38" fmla="*/ 3 w 124"/>
                  <a:gd name="T39" fmla="*/ 45 h 124"/>
                  <a:gd name="T40" fmla="*/ 9 w 124"/>
                  <a:gd name="T41" fmla="*/ 29 h 124"/>
                  <a:gd name="T42" fmla="*/ 21 w 124"/>
                  <a:gd name="T43" fmla="*/ 16 h 124"/>
                  <a:gd name="T44" fmla="*/ 34 w 124"/>
                  <a:gd name="T45" fmla="*/ 8 h 124"/>
                  <a:gd name="T46" fmla="*/ 49 w 124"/>
                  <a:gd name="T47" fmla="*/ 3 h 124"/>
                  <a:gd name="T48" fmla="*/ 64 w 124"/>
                  <a:gd name="T4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4" h="124">
                    <a:moveTo>
                      <a:pt x="64" y="0"/>
                    </a:moveTo>
                    <a:lnTo>
                      <a:pt x="80" y="4"/>
                    </a:lnTo>
                    <a:lnTo>
                      <a:pt x="95" y="11"/>
                    </a:lnTo>
                    <a:lnTo>
                      <a:pt x="108" y="21"/>
                    </a:lnTo>
                    <a:lnTo>
                      <a:pt x="117" y="35"/>
                    </a:lnTo>
                    <a:lnTo>
                      <a:pt x="123" y="50"/>
                    </a:lnTo>
                    <a:lnTo>
                      <a:pt x="124" y="65"/>
                    </a:lnTo>
                    <a:lnTo>
                      <a:pt x="122" y="80"/>
                    </a:lnTo>
                    <a:lnTo>
                      <a:pt x="114" y="96"/>
                    </a:lnTo>
                    <a:lnTo>
                      <a:pt x="104" y="108"/>
                    </a:lnTo>
                    <a:lnTo>
                      <a:pt x="90" y="117"/>
                    </a:lnTo>
                    <a:lnTo>
                      <a:pt x="75" y="123"/>
                    </a:lnTo>
                    <a:lnTo>
                      <a:pt x="59" y="124"/>
                    </a:lnTo>
                    <a:lnTo>
                      <a:pt x="43" y="121"/>
                    </a:lnTo>
                    <a:lnTo>
                      <a:pt x="29" y="114"/>
                    </a:lnTo>
                    <a:lnTo>
                      <a:pt x="16" y="104"/>
                    </a:lnTo>
                    <a:lnTo>
                      <a:pt x="7" y="90"/>
                    </a:lnTo>
                    <a:lnTo>
                      <a:pt x="1" y="75"/>
                    </a:lnTo>
                    <a:lnTo>
                      <a:pt x="0" y="59"/>
                    </a:lnTo>
                    <a:lnTo>
                      <a:pt x="3" y="45"/>
                    </a:lnTo>
                    <a:lnTo>
                      <a:pt x="9" y="29"/>
                    </a:lnTo>
                    <a:lnTo>
                      <a:pt x="21" y="16"/>
                    </a:lnTo>
                    <a:lnTo>
                      <a:pt x="34" y="8"/>
                    </a:lnTo>
                    <a:lnTo>
                      <a:pt x="49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4" name="Freeform 1049">
                <a:extLst>
                  <a:ext uri="{FF2B5EF4-FFF2-40B4-BE49-F238E27FC236}">
                    <a16:creationId xmlns:a16="http://schemas.microsoft.com/office/drawing/2014/main" id="{46657EE6-41E2-419D-8A32-B8E329A21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93338" y="3937001"/>
                <a:ext cx="11113" cy="11113"/>
              </a:xfrm>
              <a:custGeom>
                <a:avLst/>
                <a:gdLst>
                  <a:gd name="T0" fmla="*/ 62 w 124"/>
                  <a:gd name="T1" fmla="*/ 0 h 123"/>
                  <a:gd name="T2" fmla="*/ 82 w 124"/>
                  <a:gd name="T3" fmla="*/ 3 h 123"/>
                  <a:gd name="T4" fmla="*/ 99 w 124"/>
                  <a:gd name="T5" fmla="*/ 12 h 123"/>
                  <a:gd name="T6" fmla="*/ 111 w 124"/>
                  <a:gd name="T7" fmla="*/ 26 h 123"/>
                  <a:gd name="T8" fmla="*/ 121 w 124"/>
                  <a:gd name="T9" fmla="*/ 42 h 123"/>
                  <a:gd name="T10" fmla="*/ 124 w 124"/>
                  <a:gd name="T11" fmla="*/ 62 h 123"/>
                  <a:gd name="T12" fmla="*/ 121 w 124"/>
                  <a:gd name="T13" fmla="*/ 81 h 123"/>
                  <a:gd name="T14" fmla="*/ 111 w 124"/>
                  <a:gd name="T15" fmla="*/ 98 h 123"/>
                  <a:gd name="T16" fmla="*/ 99 w 124"/>
                  <a:gd name="T17" fmla="*/ 112 h 123"/>
                  <a:gd name="T18" fmla="*/ 82 w 124"/>
                  <a:gd name="T19" fmla="*/ 120 h 123"/>
                  <a:gd name="T20" fmla="*/ 62 w 124"/>
                  <a:gd name="T21" fmla="*/ 123 h 123"/>
                  <a:gd name="T22" fmla="*/ 43 w 124"/>
                  <a:gd name="T23" fmla="*/ 120 h 123"/>
                  <a:gd name="T24" fmla="*/ 26 w 124"/>
                  <a:gd name="T25" fmla="*/ 112 h 123"/>
                  <a:gd name="T26" fmla="*/ 12 w 124"/>
                  <a:gd name="T27" fmla="*/ 98 h 123"/>
                  <a:gd name="T28" fmla="*/ 3 w 124"/>
                  <a:gd name="T29" fmla="*/ 81 h 123"/>
                  <a:gd name="T30" fmla="*/ 0 w 124"/>
                  <a:gd name="T31" fmla="*/ 62 h 123"/>
                  <a:gd name="T32" fmla="*/ 3 w 124"/>
                  <a:gd name="T33" fmla="*/ 42 h 123"/>
                  <a:gd name="T34" fmla="*/ 12 w 124"/>
                  <a:gd name="T35" fmla="*/ 26 h 123"/>
                  <a:gd name="T36" fmla="*/ 26 w 124"/>
                  <a:gd name="T37" fmla="*/ 12 h 123"/>
                  <a:gd name="T38" fmla="*/ 43 w 124"/>
                  <a:gd name="T39" fmla="*/ 3 h 123"/>
                  <a:gd name="T40" fmla="*/ 62 w 124"/>
                  <a:gd name="T4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4" h="123">
                    <a:moveTo>
                      <a:pt x="62" y="0"/>
                    </a:moveTo>
                    <a:lnTo>
                      <a:pt x="82" y="3"/>
                    </a:lnTo>
                    <a:lnTo>
                      <a:pt x="99" y="12"/>
                    </a:lnTo>
                    <a:lnTo>
                      <a:pt x="111" y="26"/>
                    </a:lnTo>
                    <a:lnTo>
                      <a:pt x="121" y="42"/>
                    </a:lnTo>
                    <a:lnTo>
                      <a:pt x="124" y="62"/>
                    </a:lnTo>
                    <a:lnTo>
                      <a:pt x="121" y="81"/>
                    </a:lnTo>
                    <a:lnTo>
                      <a:pt x="111" y="98"/>
                    </a:lnTo>
                    <a:lnTo>
                      <a:pt x="99" y="112"/>
                    </a:lnTo>
                    <a:lnTo>
                      <a:pt x="82" y="120"/>
                    </a:lnTo>
                    <a:lnTo>
                      <a:pt x="62" y="123"/>
                    </a:lnTo>
                    <a:lnTo>
                      <a:pt x="43" y="120"/>
                    </a:lnTo>
                    <a:lnTo>
                      <a:pt x="26" y="112"/>
                    </a:lnTo>
                    <a:lnTo>
                      <a:pt x="12" y="98"/>
                    </a:lnTo>
                    <a:lnTo>
                      <a:pt x="3" y="81"/>
                    </a:lnTo>
                    <a:lnTo>
                      <a:pt x="0" y="62"/>
                    </a:lnTo>
                    <a:lnTo>
                      <a:pt x="3" y="42"/>
                    </a:lnTo>
                    <a:lnTo>
                      <a:pt x="12" y="26"/>
                    </a:lnTo>
                    <a:lnTo>
                      <a:pt x="26" y="12"/>
                    </a:lnTo>
                    <a:lnTo>
                      <a:pt x="43" y="3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5" name="Freeform 1050">
                <a:extLst>
                  <a:ext uri="{FF2B5EF4-FFF2-40B4-BE49-F238E27FC236}">
                    <a16:creationId xmlns:a16="http://schemas.microsoft.com/office/drawing/2014/main" id="{D2DCACA0-F3C6-4190-9E17-90D67E549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7626" y="3944938"/>
                <a:ext cx="11113" cy="11113"/>
              </a:xfrm>
              <a:custGeom>
                <a:avLst/>
                <a:gdLst>
                  <a:gd name="T0" fmla="*/ 61 w 123"/>
                  <a:gd name="T1" fmla="*/ 0 h 122"/>
                  <a:gd name="T2" fmla="*/ 81 w 123"/>
                  <a:gd name="T3" fmla="*/ 2 h 122"/>
                  <a:gd name="T4" fmla="*/ 98 w 123"/>
                  <a:gd name="T5" fmla="*/ 12 h 122"/>
                  <a:gd name="T6" fmla="*/ 111 w 123"/>
                  <a:gd name="T7" fmla="*/ 24 h 122"/>
                  <a:gd name="T8" fmla="*/ 120 w 123"/>
                  <a:gd name="T9" fmla="*/ 41 h 122"/>
                  <a:gd name="T10" fmla="*/ 123 w 123"/>
                  <a:gd name="T11" fmla="*/ 61 h 122"/>
                  <a:gd name="T12" fmla="*/ 120 w 123"/>
                  <a:gd name="T13" fmla="*/ 80 h 122"/>
                  <a:gd name="T14" fmla="*/ 111 w 123"/>
                  <a:gd name="T15" fmla="*/ 97 h 122"/>
                  <a:gd name="T16" fmla="*/ 98 w 123"/>
                  <a:gd name="T17" fmla="*/ 111 h 122"/>
                  <a:gd name="T18" fmla="*/ 81 w 123"/>
                  <a:gd name="T19" fmla="*/ 119 h 122"/>
                  <a:gd name="T20" fmla="*/ 61 w 123"/>
                  <a:gd name="T21" fmla="*/ 122 h 122"/>
                  <a:gd name="T22" fmla="*/ 42 w 123"/>
                  <a:gd name="T23" fmla="*/ 119 h 122"/>
                  <a:gd name="T24" fmla="*/ 25 w 123"/>
                  <a:gd name="T25" fmla="*/ 111 h 122"/>
                  <a:gd name="T26" fmla="*/ 11 w 123"/>
                  <a:gd name="T27" fmla="*/ 97 h 122"/>
                  <a:gd name="T28" fmla="*/ 3 w 123"/>
                  <a:gd name="T29" fmla="*/ 80 h 122"/>
                  <a:gd name="T30" fmla="*/ 0 w 123"/>
                  <a:gd name="T31" fmla="*/ 61 h 122"/>
                  <a:gd name="T32" fmla="*/ 3 w 123"/>
                  <a:gd name="T33" fmla="*/ 41 h 122"/>
                  <a:gd name="T34" fmla="*/ 11 w 123"/>
                  <a:gd name="T35" fmla="*/ 24 h 122"/>
                  <a:gd name="T36" fmla="*/ 25 w 123"/>
                  <a:gd name="T37" fmla="*/ 12 h 122"/>
                  <a:gd name="T38" fmla="*/ 42 w 123"/>
                  <a:gd name="T39" fmla="*/ 2 h 122"/>
                  <a:gd name="T40" fmla="*/ 61 w 123"/>
                  <a:gd name="T41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122">
                    <a:moveTo>
                      <a:pt x="61" y="0"/>
                    </a:moveTo>
                    <a:lnTo>
                      <a:pt x="81" y="2"/>
                    </a:lnTo>
                    <a:lnTo>
                      <a:pt x="98" y="12"/>
                    </a:lnTo>
                    <a:lnTo>
                      <a:pt x="111" y="24"/>
                    </a:lnTo>
                    <a:lnTo>
                      <a:pt x="120" y="41"/>
                    </a:lnTo>
                    <a:lnTo>
                      <a:pt x="123" y="61"/>
                    </a:lnTo>
                    <a:lnTo>
                      <a:pt x="120" y="80"/>
                    </a:lnTo>
                    <a:lnTo>
                      <a:pt x="111" y="97"/>
                    </a:lnTo>
                    <a:lnTo>
                      <a:pt x="98" y="111"/>
                    </a:lnTo>
                    <a:lnTo>
                      <a:pt x="81" y="119"/>
                    </a:lnTo>
                    <a:lnTo>
                      <a:pt x="61" y="122"/>
                    </a:lnTo>
                    <a:lnTo>
                      <a:pt x="42" y="119"/>
                    </a:lnTo>
                    <a:lnTo>
                      <a:pt x="25" y="111"/>
                    </a:lnTo>
                    <a:lnTo>
                      <a:pt x="11" y="97"/>
                    </a:lnTo>
                    <a:lnTo>
                      <a:pt x="3" y="80"/>
                    </a:lnTo>
                    <a:lnTo>
                      <a:pt x="0" y="61"/>
                    </a:lnTo>
                    <a:lnTo>
                      <a:pt x="3" y="41"/>
                    </a:lnTo>
                    <a:lnTo>
                      <a:pt x="11" y="24"/>
                    </a:lnTo>
                    <a:lnTo>
                      <a:pt x="25" y="12"/>
                    </a:lnTo>
                    <a:lnTo>
                      <a:pt x="42" y="2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6" name="Freeform 1051">
                <a:extLst>
                  <a:ext uri="{FF2B5EF4-FFF2-40B4-BE49-F238E27FC236}">
                    <a16:creationId xmlns:a16="http://schemas.microsoft.com/office/drawing/2014/main" id="{573BB8CD-B193-4725-93A6-B645AE0AF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3651" y="3927476"/>
                <a:ext cx="11113" cy="11113"/>
              </a:xfrm>
              <a:custGeom>
                <a:avLst/>
                <a:gdLst>
                  <a:gd name="T0" fmla="*/ 61 w 124"/>
                  <a:gd name="T1" fmla="*/ 0 h 124"/>
                  <a:gd name="T2" fmla="*/ 76 w 124"/>
                  <a:gd name="T3" fmla="*/ 3 h 124"/>
                  <a:gd name="T4" fmla="*/ 91 w 124"/>
                  <a:gd name="T5" fmla="*/ 8 h 124"/>
                  <a:gd name="T6" fmla="*/ 104 w 124"/>
                  <a:gd name="T7" fmla="*/ 16 h 124"/>
                  <a:gd name="T8" fmla="*/ 114 w 124"/>
                  <a:gd name="T9" fmla="*/ 29 h 124"/>
                  <a:gd name="T10" fmla="*/ 122 w 124"/>
                  <a:gd name="T11" fmla="*/ 45 h 124"/>
                  <a:gd name="T12" fmla="*/ 124 w 124"/>
                  <a:gd name="T13" fmla="*/ 59 h 124"/>
                  <a:gd name="T14" fmla="*/ 123 w 124"/>
                  <a:gd name="T15" fmla="*/ 75 h 124"/>
                  <a:gd name="T16" fmla="*/ 118 w 124"/>
                  <a:gd name="T17" fmla="*/ 90 h 124"/>
                  <a:gd name="T18" fmla="*/ 108 w 124"/>
                  <a:gd name="T19" fmla="*/ 104 h 124"/>
                  <a:gd name="T20" fmla="*/ 95 w 124"/>
                  <a:gd name="T21" fmla="*/ 114 h 124"/>
                  <a:gd name="T22" fmla="*/ 81 w 124"/>
                  <a:gd name="T23" fmla="*/ 121 h 124"/>
                  <a:gd name="T24" fmla="*/ 65 w 124"/>
                  <a:gd name="T25" fmla="*/ 124 h 124"/>
                  <a:gd name="T26" fmla="*/ 50 w 124"/>
                  <a:gd name="T27" fmla="*/ 123 h 124"/>
                  <a:gd name="T28" fmla="*/ 34 w 124"/>
                  <a:gd name="T29" fmla="*/ 117 h 124"/>
                  <a:gd name="T30" fmla="*/ 21 w 124"/>
                  <a:gd name="T31" fmla="*/ 108 h 124"/>
                  <a:gd name="T32" fmla="*/ 11 w 124"/>
                  <a:gd name="T33" fmla="*/ 96 h 124"/>
                  <a:gd name="T34" fmla="*/ 3 w 124"/>
                  <a:gd name="T35" fmla="*/ 80 h 124"/>
                  <a:gd name="T36" fmla="*/ 0 w 124"/>
                  <a:gd name="T37" fmla="*/ 65 h 124"/>
                  <a:gd name="T38" fmla="*/ 2 w 124"/>
                  <a:gd name="T39" fmla="*/ 50 h 124"/>
                  <a:gd name="T40" fmla="*/ 8 w 124"/>
                  <a:gd name="T41" fmla="*/ 35 h 124"/>
                  <a:gd name="T42" fmla="*/ 16 w 124"/>
                  <a:gd name="T43" fmla="*/ 21 h 124"/>
                  <a:gd name="T44" fmla="*/ 29 w 124"/>
                  <a:gd name="T45" fmla="*/ 11 h 124"/>
                  <a:gd name="T46" fmla="*/ 45 w 124"/>
                  <a:gd name="T47" fmla="*/ 4 h 124"/>
                  <a:gd name="T48" fmla="*/ 61 w 124"/>
                  <a:gd name="T4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4" h="124">
                    <a:moveTo>
                      <a:pt x="61" y="0"/>
                    </a:moveTo>
                    <a:lnTo>
                      <a:pt x="76" y="3"/>
                    </a:lnTo>
                    <a:lnTo>
                      <a:pt x="91" y="8"/>
                    </a:lnTo>
                    <a:lnTo>
                      <a:pt x="104" y="16"/>
                    </a:lnTo>
                    <a:lnTo>
                      <a:pt x="114" y="29"/>
                    </a:lnTo>
                    <a:lnTo>
                      <a:pt x="122" y="45"/>
                    </a:lnTo>
                    <a:lnTo>
                      <a:pt x="124" y="59"/>
                    </a:lnTo>
                    <a:lnTo>
                      <a:pt x="123" y="75"/>
                    </a:lnTo>
                    <a:lnTo>
                      <a:pt x="118" y="90"/>
                    </a:lnTo>
                    <a:lnTo>
                      <a:pt x="108" y="104"/>
                    </a:lnTo>
                    <a:lnTo>
                      <a:pt x="95" y="114"/>
                    </a:lnTo>
                    <a:lnTo>
                      <a:pt x="81" y="121"/>
                    </a:lnTo>
                    <a:lnTo>
                      <a:pt x="65" y="124"/>
                    </a:lnTo>
                    <a:lnTo>
                      <a:pt x="50" y="123"/>
                    </a:lnTo>
                    <a:lnTo>
                      <a:pt x="34" y="117"/>
                    </a:lnTo>
                    <a:lnTo>
                      <a:pt x="21" y="108"/>
                    </a:lnTo>
                    <a:lnTo>
                      <a:pt x="11" y="96"/>
                    </a:lnTo>
                    <a:lnTo>
                      <a:pt x="3" y="80"/>
                    </a:lnTo>
                    <a:lnTo>
                      <a:pt x="0" y="65"/>
                    </a:lnTo>
                    <a:lnTo>
                      <a:pt x="2" y="50"/>
                    </a:lnTo>
                    <a:lnTo>
                      <a:pt x="8" y="35"/>
                    </a:lnTo>
                    <a:lnTo>
                      <a:pt x="16" y="21"/>
                    </a:lnTo>
                    <a:lnTo>
                      <a:pt x="29" y="11"/>
                    </a:lnTo>
                    <a:lnTo>
                      <a:pt x="45" y="4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7" name="Freeform 1052">
                <a:extLst>
                  <a:ext uri="{FF2B5EF4-FFF2-40B4-BE49-F238E27FC236}">
                    <a16:creationId xmlns:a16="http://schemas.microsoft.com/office/drawing/2014/main" id="{A4A41B0E-0399-4030-BBE1-3569A083D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0951" y="3937001"/>
                <a:ext cx="11113" cy="11113"/>
              </a:xfrm>
              <a:custGeom>
                <a:avLst/>
                <a:gdLst>
                  <a:gd name="T0" fmla="*/ 61 w 123"/>
                  <a:gd name="T1" fmla="*/ 0 h 123"/>
                  <a:gd name="T2" fmla="*/ 80 w 123"/>
                  <a:gd name="T3" fmla="*/ 3 h 123"/>
                  <a:gd name="T4" fmla="*/ 97 w 123"/>
                  <a:gd name="T5" fmla="*/ 12 h 123"/>
                  <a:gd name="T6" fmla="*/ 111 w 123"/>
                  <a:gd name="T7" fmla="*/ 26 h 123"/>
                  <a:gd name="T8" fmla="*/ 120 w 123"/>
                  <a:gd name="T9" fmla="*/ 42 h 123"/>
                  <a:gd name="T10" fmla="*/ 123 w 123"/>
                  <a:gd name="T11" fmla="*/ 62 h 123"/>
                  <a:gd name="T12" fmla="*/ 120 w 123"/>
                  <a:gd name="T13" fmla="*/ 81 h 123"/>
                  <a:gd name="T14" fmla="*/ 111 w 123"/>
                  <a:gd name="T15" fmla="*/ 98 h 123"/>
                  <a:gd name="T16" fmla="*/ 97 w 123"/>
                  <a:gd name="T17" fmla="*/ 112 h 123"/>
                  <a:gd name="T18" fmla="*/ 80 w 123"/>
                  <a:gd name="T19" fmla="*/ 120 h 123"/>
                  <a:gd name="T20" fmla="*/ 61 w 123"/>
                  <a:gd name="T21" fmla="*/ 123 h 123"/>
                  <a:gd name="T22" fmla="*/ 42 w 123"/>
                  <a:gd name="T23" fmla="*/ 120 h 123"/>
                  <a:gd name="T24" fmla="*/ 25 w 123"/>
                  <a:gd name="T25" fmla="*/ 112 h 123"/>
                  <a:gd name="T26" fmla="*/ 12 w 123"/>
                  <a:gd name="T27" fmla="*/ 98 h 123"/>
                  <a:gd name="T28" fmla="*/ 3 w 123"/>
                  <a:gd name="T29" fmla="*/ 81 h 123"/>
                  <a:gd name="T30" fmla="*/ 0 w 123"/>
                  <a:gd name="T31" fmla="*/ 62 h 123"/>
                  <a:gd name="T32" fmla="*/ 3 w 123"/>
                  <a:gd name="T33" fmla="*/ 42 h 123"/>
                  <a:gd name="T34" fmla="*/ 12 w 123"/>
                  <a:gd name="T35" fmla="*/ 26 h 123"/>
                  <a:gd name="T36" fmla="*/ 25 w 123"/>
                  <a:gd name="T37" fmla="*/ 12 h 123"/>
                  <a:gd name="T38" fmla="*/ 42 w 123"/>
                  <a:gd name="T39" fmla="*/ 3 h 123"/>
                  <a:gd name="T40" fmla="*/ 61 w 123"/>
                  <a:gd name="T4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123">
                    <a:moveTo>
                      <a:pt x="61" y="0"/>
                    </a:moveTo>
                    <a:lnTo>
                      <a:pt x="80" y="3"/>
                    </a:lnTo>
                    <a:lnTo>
                      <a:pt x="97" y="12"/>
                    </a:lnTo>
                    <a:lnTo>
                      <a:pt x="111" y="26"/>
                    </a:lnTo>
                    <a:lnTo>
                      <a:pt x="120" y="42"/>
                    </a:lnTo>
                    <a:lnTo>
                      <a:pt x="123" y="62"/>
                    </a:lnTo>
                    <a:lnTo>
                      <a:pt x="120" y="81"/>
                    </a:lnTo>
                    <a:lnTo>
                      <a:pt x="111" y="98"/>
                    </a:lnTo>
                    <a:lnTo>
                      <a:pt x="97" y="112"/>
                    </a:lnTo>
                    <a:lnTo>
                      <a:pt x="80" y="120"/>
                    </a:lnTo>
                    <a:lnTo>
                      <a:pt x="61" y="123"/>
                    </a:lnTo>
                    <a:lnTo>
                      <a:pt x="42" y="120"/>
                    </a:lnTo>
                    <a:lnTo>
                      <a:pt x="25" y="112"/>
                    </a:lnTo>
                    <a:lnTo>
                      <a:pt x="12" y="98"/>
                    </a:lnTo>
                    <a:lnTo>
                      <a:pt x="3" y="81"/>
                    </a:lnTo>
                    <a:lnTo>
                      <a:pt x="0" y="62"/>
                    </a:lnTo>
                    <a:lnTo>
                      <a:pt x="3" y="42"/>
                    </a:lnTo>
                    <a:lnTo>
                      <a:pt x="12" y="26"/>
                    </a:lnTo>
                    <a:lnTo>
                      <a:pt x="25" y="12"/>
                    </a:lnTo>
                    <a:lnTo>
                      <a:pt x="42" y="3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8" name="Freeform 1053">
                <a:extLst>
                  <a:ext uri="{FF2B5EF4-FFF2-40B4-BE49-F238E27FC236}">
                    <a16:creationId xmlns:a16="http://schemas.microsoft.com/office/drawing/2014/main" id="{4F848FBC-B120-4DA2-B9D3-416461954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6663" y="3944938"/>
                <a:ext cx="11113" cy="11113"/>
              </a:xfrm>
              <a:custGeom>
                <a:avLst/>
                <a:gdLst>
                  <a:gd name="T0" fmla="*/ 61 w 123"/>
                  <a:gd name="T1" fmla="*/ 0 h 122"/>
                  <a:gd name="T2" fmla="*/ 81 w 123"/>
                  <a:gd name="T3" fmla="*/ 2 h 122"/>
                  <a:gd name="T4" fmla="*/ 98 w 123"/>
                  <a:gd name="T5" fmla="*/ 12 h 122"/>
                  <a:gd name="T6" fmla="*/ 111 w 123"/>
                  <a:gd name="T7" fmla="*/ 24 h 122"/>
                  <a:gd name="T8" fmla="*/ 120 w 123"/>
                  <a:gd name="T9" fmla="*/ 41 h 122"/>
                  <a:gd name="T10" fmla="*/ 123 w 123"/>
                  <a:gd name="T11" fmla="*/ 61 h 122"/>
                  <a:gd name="T12" fmla="*/ 120 w 123"/>
                  <a:gd name="T13" fmla="*/ 80 h 122"/>
                  <a:gd name="T14" fmla="*/ 111 w 123"/>
                  <a:gd name="T15" fmla="*/ 97 h 122"/>
                  <a:gd name="T16" fmla="*/ 98 w 123"/>
                  <a:gd name="T17" fmla="*/ 111 h 122"/>
                  <a:gd name="T18" fmla="*/ 81 w 123"/>
                  <a:gd name="T19" fmla="*/ 119 h 122"/>
                  <a:gd name="T20" fmla="*/ 61 w 123"/>
                  <a:gd name="T21" fmla="*/ 122 h 122"/>
                  <a:gd name="T22" fmla="*/ 42 w 123"/>
                  <a:gd name="T23" fmla="*/ 119 h 122"/>
                  <a:gd name="T24" fmla="*/ 25 w 123"/>
                  <a:gd name="T25" fmla="*/ 111 h 122"/>
                  <a:gd name="T26" fmla="*/ 11 w 123"/>
                  <a:gd name="T27" fmla="*/ 97 h 122"/>
                  <a:gd name="T28" fmla="*/ 3 w 123"/>
                  <a:gd name="T29" fmla="*/ 80 h 122"/>
                  <a:gd name="T30" fmla="*/ 0 w 123"/>
                  <a:gd name="T31" fmla="*/ 61 h 122"/>
                  <a:gd name="T32" fmla="*/ 3 w 123"/>
                  <a:gd name="T33" fmla="*/ 41 h 122"/>
                  <a:gd name="T34" fmla="*/ 11 w 123"/>
                  <a:gd name="T35" fmla="*/ 24 h 122"/>
                  <a:gd name="T36" fmla="*/ 25 w 123"/>
                  <a:gd name="T37" fmla="*/ 12 h 122"/>
                  <a:gd name="T38" fmla="*/ 42 w 123"/>
                  <a:gd name="T39" fmla="*/ 2 h 122"/>
                  <a:gd name="T40" fmla="*/ 61 w 123"/>
                  <a:gd name="T41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122">
                    <a:moveTo>
                      <a:pt x="61" y="0"/>
                    </a:moveTo>
                    <a:lnTo>
                      <a:pt x="81" y="2"/>
                    </a:lnTo>
                    <a:lnTo>
                      <a:pt x="98" y="12"/>
                    </a:lnTo>
                    <a:lnTo>
                      <a:pt x="111" y="24"/>
                    </a:lnTo>
                    <a:lnTo>
                      <a:pt x="120" y="41"/>
                    </a:lnTo>
                    <a:lnTo>
                      <a:pt x="123" y="61"/>
                    </a:lnTo>
                    <a:lnTo>
                      <a:pt x="120" y="80"/>
                    </a:lnTo>
                    <a:lnTo>
                      <a:pt x="111" y="97"/>
                    </a:lnTo>
                    <a:lnTo>
                      <a:pt x="98" y="111"/>
                    </a:lnTo>
                    <a:lnTo>
                      <a:pt x="81" y="119"/>
                    </a:lnTo>
                    <a:lnTo>
                      <a:pt x="61" y="122"/>
                    </a:lnTo>
                    <a:lnTo>
                      <a:pt x="42" y="119"/>
                    </a:lnTo>
                    <a:lnTo>
                      <a:pt x="25" y="111"/>
                    </a:lnTo>
                    <a:lnTo>
                      <a:pt x="11" y="97"/>
                    </a:lnTo>
                    <a:lnTo>
                      <a:pt x="3" y="80"/>
                    </a:lnTo>
                    <a:lnTo>
                      <a:pt x="0" y="61"/>
                    </a:lnTo>
                    <a:lnTo>
                      <a:pt x="3" y="41"/>
                    </a:lnTo>
                    <a:lnTo>
                      <a:pt x="11" y="24"/>
                    </a:lnTo>
                    <a:lnTo>
                      <a:pt x="25" y="12"/>
                    </a:lnTo>
                    <a:lnTo>
                      <a:pt x="42" y="2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/>
                <a:endParaRPr lang="en-US" sz="14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B4FF21E0-2269-41C5-80E9-7928578CC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30" y="1723105"/>
            <a:ext cx="5514900" cy="2676044"/>
          </a:xfrm>
          <a:prstGeom prst="rect">
            <a:avLst/>
          </a:prstGeom>
        </p:spPr>
      </p:pic>
      <p:pic>
        <p:nvPicPr>
          <p:cNvPr id="45" name="Picture 44" descr="A close up of a device&#10;&#10;Description automatically generated">
            <a:extLst>
              <a:ext uri="{FF2B5EF4-FFF2-40B4-BE49-F238E27FC236}">
                <a16:creationId xmlns:a16="http://schemas.microsoft.com/office/drawing/2014/main" id="{80A7893D-BD17-42A3-89DA-AA387F33EA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0648"/>
          <a:stretch/>
        </p:blipFill>
        <p:spPr>
          <a:xfrm>
            <a:off x="8658013" y="4855458"/>
            <a:ext cx="3491993" cy="14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386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EC6359-F130-4FD3-8CAB-F3E6192A8D56}"/>
              </a:ext>
            </a:extLst>
          </p:cNvPr>
          <p:cNvSpPr txBox="1"/>
          <p:nvPr/>
        </p:nvSpPr>
        <p:spPr>
          <a:xfrm>
            <a:off x="2438400" y="1706881"/>
            <a:ext cx="85126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32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MDA Amplifiers accept inputs up to 24-bit/192kHz over S/PDIF to provide the most flexibility supporting high-resolution source materials.</a:t>
            </a:r>
          </a:p>
          <a:p>
            <a:pPr algn="just" defTabSz="914332">
              <a:spcBef>
                <a:spcPct val="0"/>
              </a:spcBef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32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Fast, efficient Ultra-Class-D amplification is supported by proprietary ALM technology, delivering reliable performance under even the most demanding loads. This high-efficiency design meets and exceeds global power-saving standards.</a:t>
            </a:r>
          </a:p>
          <a:p>
            <a:pPr algn="just" defTabSz="914332">
              <a:spcBef>
                <a:spcPct val="0"/>
              </a:spcBef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32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Smooth, instantaneous digital switching output allows the linking of digital inputs between multiple amplifiers. </a:t>
            </a:r>
          </a:p>
          <a:p>
            <a:pPr algn="just" defTabSz="914332">
              <a:spcBef>
                <a:spcPct val="0"/>
              </a:spcBef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32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Analog pass-through connections are also included, allowing daisy-chaining of multiple amplifiers.</a:t>
            </a: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3D39C25-44E5-4A73-BAEB-FF355CE8A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76E6544D-7C06-4EA8-9919-16F8886B8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3" name="Text Box 48">
            <a:extLst>
              <a:ext uri="{FF2B5EF4-FFF2-40B4-BE49-F238E27FC236}">
                <a16:creationId xmlns:a16="http://schemas.microsoft.com/office/drawing/2014/main" id="{BD2BFB98-5A55-474A-807E-6FEC59F8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AC6DC-F404-4251-9823-9633B8FFDD8B}"/>
              </a:ext>
            </a:extLst>
          </p:cNvPr>
          <p:cNvSpPr txBox="1"/>
          <p:nvPr/>
        </p:nvSpPr>
        <p:spPr>
          <a:xfrm>
            <a:off x="3951515" y="925286"/>
            <a:ext cx="428897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2667" b="1" dirty="0">
                <a:solidFill>
                  <a:srgbClr val="000000"/>
                </a:solidFill>
                <a:latin typeface="Calibri"/>
              </a:rPr>
              <a:t>Digital Inputs and Switching</a:t>
            </a: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D7ED589-CD40-49BE-B694-FF8A3BFD0D85}"/>
              </a:ext>
            </a:extLst>
          </p:cNvPr>
          <p:cNvGrpSpPr>
            <a:grpSpLocks noChangeAspect="1"/>
          </p:cNvGrpSpPr>
          <p:nvPr/>
        </p:nvGrpSpPr>
        <p:grpSpPr>
          <a:xfrm>
            <a:off x="223099" y="2462979"/>
            <a:ext cx="1828800" cy="1932044"/>
            <a:chOff x="5103813" y="3101975"/>
            <a:chExt cx="382587" cy="38759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6" name="Rectangle 992">
              <a:extLst>
                <a:ext uri="{FF2B5EF4-FFF2-40B4-BE49-F238E27FC236}">
                  <a16:creationId xmlns:a16="http://schemas.microsoft.com/office/drawing/2014/main" id="{ECF21047-6D53-4ABD-9C35-1E26FCE6D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101975"/>
              <a:ext cx="382587" cy="5715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7" name="Freeform 993">
              <a:extLst>
                <a:ext uri="{FF2B5EF4-FFF2-40B4-BE49-F238E27FC236}">
                  <a16:creationId xmlns:a16="http://schemas.microsoft.com/office/drawing/2014/main" id="{17110A06-4A5F-4E4C-8B84-8DD4063544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3813" y="3184768"/>
              <a:ext cx="382587" cy="304800"/>
            </a:xfrm>
            <a:custGeom>
              <a:avLst/>
              <a:gdLst>
                <a:gd name="T0" fmla="*/ 1620 w 3374"/>
                <a:gd name="T1" fmla="*/ 288 h 2683"/>
                <a:gd name="T2" fmla="*/ 1536 w 3374"/>
                <a:gd name="T3" fmla="*/ 341 h 2683"/>
                <a:gd name="T4" fmla="*/ 1484 w 3374"/>
                <a:gd name="T5" fmla="*/ 424 h 2683"/>
                <a:gd name="T6" fmla="*/ 1475 w 3374"/>
                <a:gd name="T7" fmla="*/ 527 h 2683"/>
                <a:gd name="T8" fmla="*/ 1512 w 3374"/>
                <a:gd name="T9" fmla="*/ 617 h 2683"/>
                <a:gd name="T10" fmla="*/ 1585 w 3374"/>
                <a:gd name="T11" fmla="*/ 680 h 2683"/>
                <a:gd name="T12" fmla="*/ 822 w 3374"/>
                <a:gd name="T13" fmla="*/ 1223 h 2683"/>
                <a:gd name="T14" fmla="*/ 771 w 3374"/>
                <a:gd name="T15" fmla="*/ 1244 h 2683"/>
                <a:gd name="T16" fmla="*/ 749 w 3374"/>
                <a:gd name="T17" fmla="*/ 1296 h 2683"/>
                <a:gd name="T18" fmla="*/ 693 w 3374"/>
                <a:gd name="T19" fmla="*/ 1930 h 2683"/>
                <a:gd name="T20" fmla="*/ 631 w 3374"/>
                <a:gd name="T21" fmla="*/ 2004 h 2683"/>
                <a:gd name="T22" fmla="*/ 608 w 3374"/>
                <a:gd name="T23" fmla="*/ 2099 h 2683"/>
                <a:gd name="T24" fmla="*/ 632 w 3374"/>
                <a:gd name="T25" fmla="*/ 2197 h 2683"/>
                <a:gd name="T26" fmla="*/ 696 w 3374"/>
                <a:gd name="T27" fmla="*/ 2272 h 2683"/>
                <a:gd name="T28" fmla="*/ 787 w 3374"/>
                <a:gd name="T29" fmla="*/ 2311 h 2683"/>
                <a:gd name="T30" fmla="*/ 890 w 3374"/>
                <a:gd name="T31" fmla="*/ 2303 h 2683"/>
                <a:gd name="T32" fmla="*/ 973 w 3374"/>
                <a:gd name="T33" fmla="*/ 2251 h 2683"/>
                <a:gd name="T34" fmla="*/ 1025 w 3374"/>
                <a:gd name="T35" fmla="*/ 2167 h 2683"/>
                <a:gd name="T36" fmla="*/ 1034 w 3374"/>
                <a:gd name="T37" fmla="*/ 2064 h 2683"/>
                <a:gd name="T38" fmla="*/ 997 w 3374"/>
                <a:gd name="T39" fmla="*/ 1974 h 2683"/>
                <a:gd name="T40" fmla="*/ 924 w 3374"/>
                <a:gd name="T41" fmla="*/ 1911 h 2683"/>
                <a:gd name="T42" fmla="*/ 1614 w 3374"/>
                <a:gd name="T43" fmla="*/ 1368 h 2683"/>
                <a:gd name="T44" fmla="*/ 1558 w 3374"/>
                <a:gd name="T45" fmla="*/ 1928 h 2683"/>
                <a:gd name="T46" fmla="*/ 1496 w 3374"/>
                <a:gd name="T47" fmla="*/ 2002 h 2683"/>
                <a:gd name="T48" fmla="*/ 1473 w 3374"/>
                <a:gd name="T49" fmla="*/ 2099 h 2683"/>
                <a:gd name="T50" fmla="*/ 1497 w 3374"/>
                <a:gd name="T51" fmla="*/ 2197 h 2683"/>
                <a:gd name="T52" fmla="*/ 1561 w 3374"/>
                <a:gd name="T53" fmla="*/ 2272 h 2683"/>
                <a:gd name="T54" fmla="*/ 1652 w 3374"/>
                <a:gd name="T55" fmla="*/ 2311 h 2683"/>
                <a:gd name="T56" fmla="*/ 1754 w 3374"/>
                <a:gd name="T57" fmla="*/ 2303 h 2683"/>
                <a:gd name="T58" fmla="*/ 1838 w 3374"/>
                <a:gd name="T59" fmla="*/ 2251 h 2683"/>
                <a:gd name="T60" fmla="*/ 1890 w 3374"/>
                <a:gd name="T61" fmla="*/ 2167 h 2683"/>
                <a:gd name="T62" fmla="*/ 1899 w 3374"/>
                <a:gd name="T63" fmla="*/ 2064 h 2683"/>
                <a:gd name="T64" fmla="*/ 1862 w 3374"/>
                <a:gd name="T65" fmla="*/ 1974 h 2683"/>
                <a:gd name="T66" fmla="*/ 1789 w 3374"/>
                <a:gd name="T67" fmla="*/ 1911 h 2683"/>
                <a:gd name="T68" fmla="*/ 2479 w 3374"/>
                <a:gd name="T69" fmla="*/ 1368 h 2683"/>
                <a:gd name="T70" fmla="*/ 2422 w 3374"/>
                <a:gd name="T71" fmla="*/ 1932 h 2683"/>
                <a:gd name="T72" fmla="*/ 2361 w 3374"/>
                <a:gd name="T73" fmla="*/ 2005 h 2683"/>
                <a:gd name="T74" fmla="*/ 2337 w 3374"/>
                <a:gd name="T75" fmla="*/ 2102 h 2683"/>
                <a:gd name="T76" fmla="*/ 2362 w 3374"/>
                <a:gd name="T77" fmla="*/ 2200 h 2683"/>
                <a:gd name="T78" fmla="*/ 2425 w 3374"/>
                <a:gd name="T79" fmla="*/ 2274 h 2683"/>
                <a:gd name="T80" fmla="*/ 2517 w 3374"/>
                <a:gd name="T81" fmla="*/ 2313 h 2683"/>
                <a:gd name="T82" fmla="*/ 2619 w 3374"/>
                <a:gd name="T83" fmla="*/ 2305 h 2683"/>
                <a:gd name="T84" fmla="*/ 2703 w 3374"/>
                <a:gd name="T85" fmla="*/ 2253 h 2683"/>
                <a:gd name="T86" fmla="*/ 2755 w 3374"/>
                <a:gd name="T87" fmla="*/ 2170 h 2683"/>
                <a:gd name="T88" fmla="*/ 2764 w 3374"/>
                <a:gd name="T89" fmla="*/ 2068 h 2683"/>
                <a:gd name="T90" fmla="*/ 2727 w 3374"/>
                <a:gd name="T91" fmla="*/ 1978 h 2683"/>
                <a:gd name="T92" fmla="*/ 2654 w 3374"/>
                <a:gd name="T93" fmla="*/ 1914 h 2683"/>
                <a:gd name="T94" fmla="*/ 2621 w 3374"/>
                <a:gd name="T95" fmla="*/ 1276 h 2683"/>
                <a:gd name="T96" fmla="*/ 2589 w 3374"/>
                <a:gd name="T97" fmla="*/ 1233 h 2683"/>
                <a:gd name="T98" fmla="*/ 1760 w 3374"/>
                <a:gd name="T99" fmla="*/ 1223 h 2683"/>
                <a:gd name="T100" fmla="*/ 1816 w 3374"/>
                <a:gd name="T101" fmla="*/ 663 h 2683"/>
                <a:gd name="T102" fmla="*/ 1878 w 3374"/>
                <a:gd name="T103" fmla="*/ 589 h 2683"/>
                <a:gd name="T104" fmla="*/ 1901 w 3374"/>
                <a:gd name="T105" fmla="*/ 492 h 2683"/>
                <a:gd name="T106" fmla="*/ 1877 w 3374"/>
                <a:gd name="T107" fmla="*/ 394 h 2683"/>
                <a:gd name="T108" fmla="*/ 1813 w 3374"/>
                <a:gd name="T109" fmla="*/ 319 h 2683"/>
                <a:gd name="T110" fmla="*/ 1722 w 3374"/>
                <a:gd name="T111" fmla="*/ 280 h 2683"/>
                <a:gd name="T112" fmla="*/ 3374 w 3374"/>
                <a:gd name="T113" fmla="*/ 0 h 2683"/>
                <a:gd name="T114" fmla="*/ 0 w 3374"/>
                <a:gd name="T115" fmla="*/ 0 h 2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74" h="2683">
                  <a:moveTo>
                    <a:pt x="1687" y="278"/>
                  </a:moveTo>
                  <a:lnTo>
                    <a:pt x="1652" y="280"/>
                  </a:lnTo>
                  <a:lnTo>
                    <a:pt x="1620" y="288"/>
                  </a:lnTo>
                  <a:lnTo>
                    <a:pt x="1589" y="302"/>
                  </a:lnTo>
                  <a:lnTo>
                    <a:pt x="1561" y="319"/>
                  </a:lnTo>
                  <a:lnTo>
                    <a:pt x="1536" y="341"/>
                  </a:lnTo>
                  <a:lnTo>
                    <a:pt x="1514" y="366"/>
                  </a:lnTo>
                  <a:lnTo>
                    <a:pt x="1497" y="394"/>
                  </a:lnTo>
                  <a:lnTo>
                    <a:pt x="1484" y="424"/>
                  </a:lnTo>
                  <a:lnTo>
                    <a:pt x="1475" y="457"/>
                  </a:lnTo>
                  <a:lnTo>
                    <a:pt x="1473" y="492"/>
                  </a:lnTo>
                  <a:lnTo>
                    <a:pt x="1475" y="527"/>
                  </a:lnTo>
                  <a:lnTo>
                    <a:pt x="1484" y="558"/>
                  </a:lnTo>
                  <a:lnTo>
                    <a:pt x="1496" y="589"/>
                  </a:lnTo>
                  <a:lnTo>
                    <a:pt x="1512" y="617"/>
                  </a:lnTo>
                  <a:lnTo>
                    <a:pt x="1534" y="641"/>
                  </a:lnTo>
                  <a:lnTo>
                    <a:pt x="1557" y="663"/>
                  </a:lnTo>
                  <a:lnTo>
                    <a:pt x="1585" y="680"/>
                  </a:lnTo>
                  <a:lnTo>
                    <a:pt x="1614" y="693"/>
                  </a:lnTo>
                  <a:lnTo>
                    <a:pt x="1614" y="1223"/>
                  </a:lnTo>
                  <a:lnTo>
                    <a:pt x="822" y="1223"/>
                  </a:lnTo>
                  <a:lnTo>
                    <a:pt x="803" y="1226"/>
                  </a:lnTo>
                  <a:lnTo>
                    <a:pt x="785" y="1233"/>
                  </a:lnTo>
                  <a:lnTo>
                    <a:pt x="771" y="1244"/>
                  </a:lnTo>
                  <a:lnTo>
                    <a:pt x="760" y="1259"/>
                  </a:lnTo>
                  <a:lnTo>
                    <a:pt x="753" y="1276"/>
                  </a:lnTo>
                  <a:lnTo>
                    <a:pt x="749" y="1296"/>
                  </a:lnTo>
                  <a:lnTo>
                    <a:pt x="749" y="1898"/>
                  </a:lnTo>
                  <a:lnTo>
                    <a:pt x="720" y="1912"/>
                  </a:lnTo>
                  <a:lnTo>
                    <a:pt x="693" y="1930"/>
                  </a:lnTo>
                  <a:lnTo>
                    <a:pt x="669" y="1952"/>
                  </a:lnTo>
                  <a:lnTo>
                    <a:pt x="648" y="1977"/>
                  </a:lnTo>
                  <a:lnTo>
                    <a:pt x="631" y="2004"/>
                  </a:lnTo>
                  <a:lnTo>
                    <a:pt x="619" y="2034"/>
                  </a:lnTo>
                  <a:lnTo>
                    <a:pt x="610" y="2065"/>
                  </a:lnTo>
                  <a:lnTo>
                    <a:pt x="608" y="2099"/>
                  </a:lnTo>
                  <a:lnTo>
                    <a:pt x="610" y="2134"/>
                  </a:lnTo>
                  <a:lnTo>
                    <a:pt x="619" y="2167"/>
                  </a:lnTo>
                  <a:lnTo>
                    <a:pt x="632" y="2197"/>
                  </a:lnTo>
                  <a:lnTo>
                    <a:pt x="649" y="2225"/>
                  </a:lnTo>
                  <a:lnTo>
                    <a:pt x="671" y="2251"/>
                  </a:lnTo>
                  <a:lnTo>
                    <a:pt x="696" y="2272"/>
                  </a:lnTo>
                  <a:lnTo>
                    <a:pt x="724" y="2289"/>
                  </a:lnTo>
                  <a:lnTo>
                    <a:pt x="755" y="2303"/>
                  </a:lnTo>
                  <a:lnTo>
                    <a:pt x="787" y="2311"/>
                  </a:lnTo>
                  <a:lnTo>
                    <a:pt x="822" y="2313"/>
                  </a:lnTo>
                  <a:lnTo>
                    <a:pt x="857" y="2311"/>
                  </a:lnTo>
                  <a:lnTo>
                    <a:pt x="890" y="2303"/>
                  </a:lnTo>
                  <a:lnTo>
                    <a:pt x="920" y="2289"/>
                  </a:lnTo>
                  <a:lnTo>
                    <a:pt x="949" y="2272"/>
                  </a:lnTo>
                  <a:lnTo>
                    <a:pt x="973" y="2251"/>
                  </a:lnTo>
                  <a:lnTo>
                    <a:pt x="995" y="2225"/>
                  </a:lnTo>
                  <a:lnTo>
                    <a:pt x="1012" y="2197"/>
                  </a:lnTo>
                  <a:lnTo>
                    <a:pt x="1025" y="2167"/>
                  </a:lnTo>
                  <a:lnTo>
                    <a:pt x="1034" y="2134"/>
                  </a:lnTo>
                  <a:lnTo>
                    <a:pt x="1037" y="2099"/>
                  </a:lnTo>
                  <a:lnTo>
                    <a:pt x="1034" y="2064"/>
                  </a:lnTo>
                  <a:lnTo>
                    <a:pt x="1025" y="2033"/>
                  </a:lnTo>
                  <a:lnTo>
                    <a:pt x="1013" y="2002"/>
                  </a:lnTo>
                  <a:lnTo>
                    <a:pt x="997" y="1974"/>
                  </a:lnTo>
                  <a:lnTo>
                    <a:pt x="976" y="1950"/>
                  </a:lnTo>
                  <a:lnTo>
                    <a:pt x="952" y="1928"/>
                  </a:lnTo>
                  <a:lnTo>
                    <a:pt x="924" y="1911"/>
                  </a:lnTo>
                  <a:lnTo>
                    <a:pt x="895" y="1898"/>
                  </a:lnTo>
                  <a:lnTo>
                    <a:pt x="895" y="1368"/>
                  </a:lnTo>
                  <a:lnTo>
                    <a:pt x="1614" y="1368"/>
                  </a:lnTo>
                  <a:lnTo>
                    <a:pt x="1614" y="1898"/>
                  </a:lnTo>
                  <a:lnTo>
                    <a:pt x="1585" y="1911"/>
                  </a:lnTo>
                  <a:lnTo>
                    <a:pt x="1558" y="1928"/>
                  </a:lnTo>
                  <a:lnTo>
                    <a:pt x="1534" y="1950"/>
                  </a:lnTo>
                  <a:lnTo>
                    <a:pt x="1513" y="1974"/>
                  </a:lnTo>
                  <a:lnTo>
                    <a:pt x="1496" y="2002"/>
                  </a:lnTo>
                  <a:lnTo>
                    <a:pt x="1484" y="2033"/>
                  </a:lnTo>
                  <a:lnTo>
                    <a:pt x="1475" y="2064"/>
                  </a:lnTo>
                  <a:lnTo>
                    <a:pt x="1473" y="2099"/>
                  </a:lnTo>
                  <a:lnTo>
                    <a:pt x="1475" y="2134"/>
                  </a:lnTo>
                  <a:lnTo>
                    <a:pt x="1484" y="2167"/>
                  </a:lnTo>
                  <a:lnTo>
                    <a:pt x="1497" y="2197"/>
                  </a:lnTo>
                  <a:lnTo>
                    <a:pt x="1514" y="2225"/>
                  </a:lnTo>
                  <a:lnTo>
                    <a:pt x="1536" y="2251"/>
                  </a:lnTo>
                  <a:lnTo>
                    <a:pt x="1561" y="2272"/>
                  </a:lnTo>
                  <a:lnTo>
                    <a:pt x="1589" y="2289"/>
                  </a:lnTo>
                  <a:lnTo>
                    <a:pt x="1620" y="2303"/>
                  </a:lnTo>
                  <a:lnTo>
                    <a:pt x="1652" y="2311"/>
                  </a:lnTo>
                  <a:lnTo>
                    <a:pt x="1687" y="2313"/>
                  </a:lnTo>
                  <a:lnTo>
                    <a:pt x="1722" y="2311"/>
                  </a:lnTo>
                  <a:lnTo>
                    <a:pt x="1754" y="2303"/>
                  </a:lnTo>
                  <a:lnTo>
                    <a:pt x="1785" y="2289"/>
                  </a:lnTo>
                  <a:lnTo>
                    <a:pt x="1813" y="2272"/>
                  </a:lnTo>
                  <a:lnTo>
                    <a:pt x="1838" y="2251"/>
                  </a:lnTo>
                  <a:lnTo>
                    <a:pt x="1860" y="2225"/>
                  </a:lnTo>
                  <a:lnTo>
                    <a:pt x="1877" y="2197"/>
                  </a:lnTo>
                  <a:lnTo>
                    <a:pt x="1890" y="2167"/>
                  </a:lnTo>
                  <a:lnTo>
                    <a:pt x="1899" y="2134"/>
                  </a:lnTo>
                  <a:lnTo>
                    <a:pt x="1901" y="2099"/>
                  </a:lnTo>
                  <a:lnTo>
                    <a:pt x="1899" y="2064"/>
                  </a:lnTo>
                  <a:lnTo>
                    <a:pt x="1890" y="2033"/>
                  </a:lnTo>
                  <a:lnTo>
                    <a:pt x="1878" y="2002"/>
                  </a:lnTo>
                  <a:lnTo>
                    <a:pt x="1862" y="1974"/>
                  </a:lnTo>
                  <a:lnTo>
                    <a:pt x="1840" y="1950"/>
                  </a:lnTo>
                  <a:lnTo>
                    <a:pt x="1817" y="1928"/>
                  </a:lnTo>
                  <a:lnTo>
                    <a:pt x="1789" y="1911"/>
                  </a:lnTo>
                  <a:lnTo>
                    <a:pt x="1760" y="1898"/>
                  </a:lnTo>
                  <a:lnTo>
                    <a:pt x="1760" y="1368"/>
                  </a:lnTo>
                  <a:lnTo>
                    <a:pt x="2479" y="1368"/>
                  </a:lnTo>
                  <a:lnTo>
                    <a:pt x="2479" y="1901"/>
                  </a:lnTo>
                  <a:lnTo>
                    <a:pt x="2450" y="1914"/>
                  </a:lnTo>
                  <a:lnTo>
                    <a:pt x="2422" y="1932"/>
                  </a:lnTo>
                  <a:lnTo>
                    <a:pt x="2399" y="1953"/>
                  </a:lnTo>
                  <a:lnTo>
                    <a:pt x="2377" y="1978"/>
                  </a:lnTo>
                  <a:lnTo>
                    <a:pt x="2361" y="2005"/>
                  </a:lnTo>
                  <a:lnTo>
                    <a:pt x="2349" y="2035"/>
                  </a:lnTo>
                  <a:lnTo>
                    <a:pt x="2340" y="2068"/>
                  </a:lnTo>
                  <a:lnTo>
                    <a:pt x="2337" y="2102"/>
                  </a:lnTo>
                  <a:lnTo>
                    <a:pt x="2340" y="2136"/>
                  </a:lnTo>
                  <a:lnTo>
                    <a:pt x="2349" y="2170"/>
                  </a:lnTo>
                  <a:lnTo>
                    <a:pt x="2362" y="2200"/>
                  </a:lnTo>
                  <a:lnTo>
                    <a:pt x="2379" y="2228"/>
                  </a:lnTo>
                  <a:lnTo>
                    <a:pt x="2401" y="2253"/>
                  </a:lnTo>
                  <a:lnTo>
                    <a:pt x="2425" y="2274"/>
                  </a:lnTo>
                  <a:lnTo>
                    <a:pt x="2454" y="2292"/>
                  </a:lnTo>
                  <a:lnTo>
                    <a:pt x="2484" y="2305"/>
                  </a:lnTo>
                  <a:lnTo>
                    <a:pt x="2517" y="2313"/>
                  </a:lnTo>
                  <a:lnTo>
                    <a:pt x="2552" y="2316"/>
                  </a:lnTo>
                  <a:lnTo>
                    <a:pt x="2587" y="2313"/>
                  </a:lnTo>
                  <a:lnTo>
                    <a:pt x="2619" y="2305"/>
                  </a:lnTo>
                  <a:lnTo>
                    <a:pt x="2650" y="2292"/>
                  </a:lnTo>
                  <a:lnTo>
                    <a:pt x="2678" y="2274"/>
                  </a:lnTo>
                  <a:lnTo>
                    <a:pt x="2703" y="2253"/>
                  </a:lnTo>
                  <a:lnTo>
                    <a:pt x="2725" y="2228"/>
                  </a:lnTo>
                  <a:lnTo>
                    <a:pt x="2742" y="2200"/>
                  </a:lnTo>
                  <a:lnTo>
                    <a:pt x="2755" y="2170"/>
                  </a:lnTo>
                  <a:lnTo>
                    <a:pt x="2764" y="2136"/>
                  </a:lnTo>
                  <a:lnTo>
                    <a:pt x="2766" y="2102"/>
                  </a:lnTo>
                  <a:lnTo>
                    <a:pt x="2764" y="2068"/>
                  </a:lnTo>
                  <a:lnTo>
                    <a:pt x="2755" y="2035"/>
                  </a:lnTo>
                  <a:lnTo>
                    <a:pt x="2743" y="2005"/>
                  </a:lnTo>
                  <a:lnTo>
                    <a:pt x="2727" y="1978"/>
                  </a:lnTo>
                  <a:lnTo>
                    <a:pt x="2705" y="1953"/>
                  </a:lnTo>
                  <a:lnTo>
                    <a:pt x="2682" y="1932"/>
                  </a:lnTo>
                  <a:lnTo>
                    <a:pt x="2654" y="1914"/>
                  </a:lnTo>
                  <a:lnTo>
                    <a:pt x="2625" y="1901"/>
                  </a:lnTo>
                  <a:lnTo>
                    <a:pt x="2625" y="1296"/>
                  </a:lnTo>
                  <a:lnTo>
                    <a:pt x="2621" y="1276"/>
                  </a:lnTo>
                  <a:lnTo>
                    <a:pt x="2614" y="1259"/>
                  </a:lnTo>
                  <a:lnTo>
                    <a:pt x="2603" y="1244"/>
                  </a:lnTo>
                  <a:lnTo>
                    <a:pt x="2589" y="1233"/>
                  </a:lnTo>
                  <a:lnTo>
                    <a:pt x="2571" y="1226"/>
                  </a:lnTo>
                  <a:lnTo>
                    <a:pt x="2552" y="1223"/>
                  </a:lnTo>
                  <a:lnTo>
                    <a:pt x="1760" y="1223"/>
                  </a:lnTo>
                  <a:lnTo>
                    <a:pt x="1760" y="693"/>
                  </a:lnTo>
                  <a:lnTo>
                    <a:pt x="1789" y="680"/>
                  </a:lnTo>
                  <a:lnTo>
                    <a:pt x="1816" y="663"/>
                  </a:lnTo>
                  <a:lnTo>
                    <a:pt x="1840" y="641"/>
                  </a:lnTo>
                  <a:lnTo>
                    <a:pt x="1861" y="617"/>
                  </a:lnTo>
                  <a:lnTo>
                    <a:pt x="1878" y="589"/>
                  </a:lnTo>
                  <a:lnTo>
                    <a:pt x="1890" y="558"/>
                  </a:lnTo>
                  <a:lnTo>
                    <a:pt x="1899" y="527"/>
                  </a:lnTo>
                  <a:lnTo>
                    <a:pt x="1901" y="492"/>
                  </a:lnTo>
                  <a:lnTo>
                    <a:pt x="1899" y="457"/>
                  </a:lnTo>
                  <a:lnTo>
                    <a:pt x="1890" y="424"/>
                  </a:lnTo>
                  <a:lnTo>
                    <a:pt x="1877" y="394"/>
                  </a:lnTo>
                  <a:lnTo>
                    <a:pt x="1860" y="366"/>
                  </a:lnTo>
                  <a:lnTo>
                    <a:pt x="1838" y="341"/>
                  </a:lnTo>
                  <a:lnTo>
                    <a:pt x="1813" y="319"/>
                  </a:lnTo>
                  <a:lnTo>
                    <a:pt x="1785" y="302"/>
                  </a:lnTo>
                  <a:lnTo>
                    <a:pt x="1754" y="288"/>
                  </a:lnTo>
                  <a:lnTo>
                    <a:pt x="1722" y="280"/>
                  </a:lnTo>
                  <a:lnTo>
                    <a:pt x="1687" y="278"/>
                  </a:lnTo>
                  <a:close/>
                  <a:moveTo>
                    <a:pt x="0" y="0"/>
                  </a:moveTo>
                  <a:lnTo>
                    <a:pt x="3374" y="0"/>
                  </a:lnTo>
                  <a:lnTo>
                    <a:pt x="3374" y="2683"/>
                  </a:lnTo>
                  <a:lnTo>
                    <a:pt x="0" y="268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2721C7D9-27D9-4DBA-BCB5-AB7358BC0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0648"/>
          <a:stretch/>
        </p:blipFill>
        <p:spPr>
          <a:xfrm>
            <a:off x="8658013" y="4855458"/>
            <a:ext cx="3491993" cy="14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2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>
            <a:extLst>
              <a:ext uri="{FF2B5EF4-FFF2-40B4-BE49-F238E27FC236}">
                <a16:creationId xmlns:a16="http://schemas.microsoft.com/office/drawing/2014/main" id="{637C9FB1-07E5-443F-BDE0-B4B3DD458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87" y="1561567"/>
            <a:ext cx="6832325" cy="42780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just" defTabSz="914332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1600" dirty="0">
                <a:solidFill>
                  <a:srgbClr val="000000"/>
                </a:solidFill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Sophisticated User Experience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New look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Easily remeasure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just" defTabSz="914332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1600" dirty="0">
                <a:solidFill>
                  <a:srgbClr val="000000"/>
                </a:solidFill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Improved Compatibility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MAC OSX support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Platform sharing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just" defTabSz="914332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1600" dirty="0">
                <a:solidFill>
                  <a:srgbClr val="000000"/>
                </a:solidFill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Printable Reports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Customizable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just" defTabSz="914332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1600" dirty="0">
                <a:solidFill>
                  <a:srgbClr val="000000"/>
                </a:solidFill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Backwards Compatibility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All ARC/PBK products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No software update required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en-US" altLang="en-US" sz="1600" dirty="0">
              <a:solidFill>
                <a:srgbClr val="000000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just" defTabSz="914332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sz="1600" dirty="0">
                <a:solidFill>
                  <a:srgbClr val="000000"/>
                </a:solidFill>
              </a:rPr>
              <a:t>•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Mobile Support</a:t>
            </a:r>
          </a:p>
          <a:p>
            <a:pPr marL="990575" lvl="1" indent="-380990" algn="just" defTabSz="914332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Later date</a:t>
            </a:r>
          </a:p>
        </p:txBody>
      </p:sp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9695832F-C21D-4A6D-92C9-DD4948EF4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1" name="Text Box 48">
            <a:extLst>
              <a:ext uri="{FF2B5EF4-FFF2-40B4-BE49-F238E27FC236}">
                <a16:creationId xmlns:a16="http://schemas.microsoft.com/office/drawing/2014/main" id="{1A80DD66-13CD-4DF3-AF47-ADD39561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solidFill>
                  <a:srgbClr val="000000"/>
                </a:solidFill>
                <a:latin typeface="Calibri"/>
              </a:rPr>
              <a:t>MDA8/16 Distribution </a:t>
            </a:r>
            <a:r>
              <a:rPr lang="en-US" sz="4400" b="1" i="1" dirty="0">
                <a:solidFill>
                  <a:srgbClr val="FF0000"/>
                </a:solidFill>
                <a:latin typeface="Calibri"/>
              </a:rPr>
              <a:t>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900C7-0527-4030-8A64-D7AC7C8C7188}"/>
              </a:ext>
            </a:extLst>
          </p:cNvPr>
          <p:cNvSpPr txBox="1"/>
          <p:nvPr/>
        </p:nvSpPr>
        <p:spPr>
          <a:xfrm>
            <a:off x="3951515" y="925285"/>
            <a:ext cx="428897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2667" b="1" dirty="0">
                <a:solidFill>
                  <a:srgbClr val="000000"/>
                </a:solidFill>
                <a:latin typeface="Calibri"/>
              </a:rPr>
              <a:t>ARC Genesis</a:t>
            </a: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50EB575-F07E-4244-B90F-6DFA49B8E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00" y="1561567"/>
            <a:ext cx="7326929" cy="155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D9ACFF-EA75-4C2C-B089-72587BAF26E1}"/>
              </a:ext>
            </a:extLst>
          </p:cNvPr>
          <p:cNvSpPr txBox="1"/>
          <p:nvPr/>
        </p:nvSpPr>
        <p:spPr>
          <a:xfrm>
            <a:off x="3461265" y="3093251"/>
            <a:ext cx="2217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1600" dirty="0">
                <a:solidFill>
                  <a:srgbClr val="000000"/>
                </a:solidFill>
                <a:latin typeface="Calibri"/>
              </a:rPr>
              <a:t>Any ARC or PBK Mic</a:t>
            </a:r>
          </a:p>
          <a:p>
            <a:pPr algn="ctr" defTabSz="914332"/>
            <a:r>
              <a:rPr lang="en-US" sz="1400" dirty="0">
                <a:solidFill>
                  <a:srgbClr val="000000"/>
                </a:solidFill>
                <a:latin typeface="Calibri"/>
              </a:rPr>
              <a:t>(ARC Mic Included)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E9A0B-C925-4ECD-9515-84F30A86BA8E}"/>
              </a:ext>
            </a:extLst>
          </p:cNvPr>
          <p:cNvSpPr txBox="1"/>
          <p:nvPr/>
        </p:nvSpPr>
        <p:spPr>
          <a:xfrm>
            <a:off x="6601177" y="3118189"/>
            <a:ext cx="158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1400" dirty="0">
                <a:solidFill>
                  <a:srgbClr val="000000"/>
                </a:solidFill>
                <a:latin typeface="Calibri"/>
              </a:rPr>
              <a:t>Download ARC Genesis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B7BA92-B4D4-4CCF-8E6A-5D1FB268BF03}"/>
              </a:ext>
            </a:extLst>
          </p:cNvPr>
          <p:cNvSpPr txBox="1"/>
          <p:nvPr/>
        </p:nvSpPr>
        <p:spPr>
          <a:xfrm>
            <a:off x="8554709" y="3020726"/>
            <a:ext cx="3162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/>
            <a:r>
              <a:rPr lang="en-US" sz="1400" dirty="0">
                <a:solidFill>
                  <a:srgbClr val="000000"/>
                </a:solidFill>
                <a:latin typeface="Calibri"/>
              </a:rPr>
              <a:t>For Mac or PC</a:t>
            </a:r>
          </a:p>
          <a:p>
            <a:pPr algn="ctr" defTabSz="914332"/>
            <a:r>
              <a:rPr lang="en-US" sz="1400" dirty="0">
                <a:solidFill>
                  <a:srgbClr val="000000"/>
                </a:solidFill>
                <a:latin typeface="Calibri"/>
              </a:rPr>
              <a:t>Windows = 7/8/8.1/10</a:t>
            </a:r>
          </a:p>
          <a:p>
            <a:pPr algn="ctr" defTabSz="914332"/>
            <a:r>
              <a:rPr lang="en-US" sz="1400" dirty="0">
                <a:solidFill>
                  <a:srgbClr val="000000"/>
                </a:solidFill>
                <a:latin typeface="Calibri"/>
              </a:rPr>
              <a:t>Mac OSX= 10.12+</a:t>
            </a:r>
          </a:p>
        </p:txBody>
      </p:sp>
      <p:pic>
        <p:nvPicPr>
          <p:cNvPr id="16" name="Picture 1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27D738D-DC95-4A6E-97F0-78060638A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96" y="3899433"/>
            <a:ext cx="4198049" cy="2794000"/>
          </a:xfrm>
          <a:prstGeom prst="rect">
            <a:avLst/>
          </a:prstGeom>
        </p:spPr>
      </p:pic>
      <p:pic>
        <p:nvPicPr>
          <p:cNvPr id="15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id="{6096B9B4-E90F-4BBF-A42E-E78FEA43EA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30648"/>
          <a:stretch/>
        </p:blipFill>
        <p:spPr>
          <a:xfrm>
            <a:off x="8658013" y="4855458"/>
            <a:ext cx="3491993" cy="14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318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1032</Words>
  <Application>Microsoft Office PowerPoint</Application>
  <PresentationFormat>Widescreen</PresentationFormat>
  <Paragraphs>235</Paragraphs>
  <Slides>20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Optima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Lindsey</dc:creator>
  <cp:lastModifiedBy>Andrew Lindsey</cp:lastModifiedBy>
  <cp:revision>36</cp:revision>
  <dcterms:created xsi:type="dcterms:W3CDTF">2019-06-27T19:58:08Z</dcterms:created>
  <dcterms:modified xsi:type="dcterms:W3CDTF">2020-01-16T22:13:38Z</dcterms:modified>
</cp:coreProperties>
</file>